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70" r:id="rId2"/>
    <p:sldId id="271" r:id="rId3"/>
    <p:sldId id="272" r:id="rId4"/>
    <p:sldId id="273" r:id="rId5"/>
    <p:sldId id="279" r:id="rId6"/>
    <p:sldId id="274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B9872CA-448A-4AF6-B9D8-C1B089679F8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A741E80-C757-43C3-B067-46704628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5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72CA-448A-4AF6-B9D8-C1B089679F8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1E80-C757-43C3-B067-46704628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9872CA-448A-4AF6-B9D8-C1B089679F8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741E80-C757-43C3-B067-46704628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5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9872CA-448A-4AF6-B9D8-C1B089679F8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741E80-C757-43C3-B067-4670462814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0683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9872CA-448A-4AF6-B9D8-C1B089679F8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741E80-C757-43C3-B067-46704628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3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72CA-448A-4AF6-B9D8-C1B089679F8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1E80-C757-43C3-B067-46704628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9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72CA-448A-4AF6-B9D8-C1B089679F8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1E80-C757-43C3-B067-46704628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21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72CA-448A-4AF6-B9D8-C1B089679F8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1E80-C757-43C3-B067-46704628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19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9872CA-448A-4AF6-B9D8-C1B089679F8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741E80-C757-43C3-B067-46704628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72CA-448A-4AF6-B9D8-C1B089679F8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1E80-C757-43C3-B067-46704628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9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9872CA-448A-4AF6-B9D8-C1B089679F8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741E80-C757-43C3-B067-46704628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72CA-448A-4AF6-B9D8-C1B089679F8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1E80-C757-43C3-B067-46704628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2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72CA-448A-4AF6-B9D8-C1B089679F8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1E80-C757-43C3-B067-46704628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4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72CA-448A-4AF6-B9D8-C1B089679F8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1E80-C757-43C3-B067-46704628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6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72CA-448A-4AF6-B9D8-C1B089679F8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1E80-C757-43C3-B067-46704628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0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72CA-448A-4AF6-B9D8-C1B089679F8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1E80-C757-43C3-B067-46704628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7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72CA-448A-4AF6-B9D8-C1B089679F8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1E80-C757-43C3-B067-46704628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4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872CA-448A-4AF6-B9D8-C1B089679F8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41E80-C757-43C3-B067-46704628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61F8-D188-4B01-BAD1-809F1492B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Predicting the location of severe accidents in </a:t>
            </a:r>
            <a:r>
              <a:rPr lang="en-US" dirty="0" err="1"/>
              <a:t>seattle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678DB1-906F-479C-BF96-9C27571C6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J. Papalia</a:t>
            </a:r>
          </a:p>
        </p:txBody>
      </p:sp>
    </p:spTree>
    <p:extLst>
      <p:ext uri="{BB962C8B-B14F-4D97-AF65-F5344CB8AC3E}">
        <p14:creationId xmlns:p14="http://schemas.microsoft.com/office/powerpoint/2010/main" val="3978307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2A44DB-2BBA-4F6A-B83C-C62D48DC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3CEC0D-DBEA-4EBF-A624-721D25A4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models demonstrating the limitations of the available data set</a:t>
            </a:r>
          </a:p>
          <a:p>
            <a:r>
              <a:rPr lang="en-US" dirty="0"/>
              <a:t>Most of the limitation is caused by the much smaller occurrence of higher-severity accidents (it’s good that there are fewer severe accidents!)</a:t>
            </a:r>
          </a:p>
          <a:p>
            <a:r>
              <a:rPr lang="en-US" dirty="0"/>
              <a:t>Captures the traits of the environmental variables in an accident</a:t>
            </a:r>
          </a:p>
        </p:txBody>
      </p:sp>
    </p:spTree>
    <p:extLst>
      <p:ext uri="{BB962C8B-B14F-4D97-AF65-F5344CB8AC3E}">
        <p14:creationId xmlns:p14="http://schemas.microsoft.com/office/powerpoint/2010/main" val="256969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2A44DB-2BBA-4F6A-B83C-C62D48DC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 prediction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11706E-E032-45AE-B1BB-8D24F07E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Accidents are destructive to both lives and property</a:t>
            </a:r>
          </a:p>
          <a:p>
            <a:r>
              <a:rPr lang="en-US" dirty="0"/>
              <a:t>The trickle-down effect of an accident can be felt across not only those directly involved in the accident, but those related to or affiliated with those involved</a:t>
            </a:r>
          </a:p>
          <a:p>
            <a:r>
              <a:rPr lang="en-US" dirty="0"/>
              <a:t>Being able to predict accident location – especially severe accidents – could lead to proactive actions meant to reduce accident probability</a:t>
            </a:r>
          </a:p>
        </p:txBody>
      </p:sp>
    </p:spTree>
    <p:extLst>
      <p:ext uri="{BB962C8B-B14F-4D97-AF65-F5344CB8AC3E}">
        <p14:creationId xmlns:p14="http://schemas.microsoft.com/office/powerpoint/2010/main" val="252866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2A44DB-2BBA-4F6A-B83C-C62D48DC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11706E-E032-45AE-B1BB-8D24F07E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provided by the class was used at first, but was found to be lacking in data with SEVERITYCODE of 2b and 3</a:t>
            </a:r>
          </a:p>
          <a:p>
            <a:r>
              <a:rPr lang="en-US" dirty="0"/>
              <a:t>Full data set was obtained from the Seattle GIS website</a:t>
            </a:r>
          </a:p>
          <a:p>
            <a:r>
              <a:rPr lang="en-US" dirty="0"/>
              <a:t>Data was cleaned to remove rows with missing data that could not be interpolated</a:t>
            </a:r>
          </a:p>
          <a:p>
            <a:r>
              <a:rPr lang="en-US" dirty="0"/>
              <a:t>Data was cleaned to better homogenize column values</a:t>
            </a:r>
          </a:p>
          <a:p>
            <a:r>
              <a:rPr lang="en-US" dirty="0"/>
              <a:t>Final data set contained 23 features</a:t>
            </a:r>
          </a:p>
        </p:txBody>
      </p:sp>
    </p:spTree>
    <p:extLst>
      <p:ext uri="{BB962C8B-B14F-4D97-AF65-F5344CB8AC3E}">
        <p14:creationId xmlns:p14="http://schemas.microsoft.com/office/powerpoint/2010/main" val="58999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2A44DB-2BBA-4F6A-B83C-C62D48DC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Visualization: Number of people involved in accident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D14E6F-0A62-435A-9C13-55205DAF4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F49BC2-93A6-4611-897B-EBE7BAC07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 is heavily skewed by “outlier” counts; it’s interpreted from the data that some of these higher values are caused by larger vehicles, such as buses, that are not broken out in the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411C90-FAAD-4408-B7F2-9810DCDD1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051" y="1212210"/>
            <a:ext cx="6009679" cy="4541022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11096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2A44DB-2BBA-4F6A-B83C-C62D48DC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43" y="1056134"/>
            <a:ext cx="5555974" cy="1600200"/>
          </a:xfrm>
        </p:spPr>
        <p:txBody>
          <a:bodyPr>
            <a:normAutofit/>
          </a:bodyPr>
          <a:lstStyle/>
          <a:p>
            <a:r>
              <a:rPr lang="en-US" dirty="0"/>
              <a:t>Visualization:</a:t>
            </a:r>
            <a:br>
              <a:rPr lang="en-US" dirty="0"/>
            </a:br>
            <a:r>
              <a:rPr lang="en-US" dirty="0"/>
              <a:t>Vehicles, bikes, and pedestrians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F6B5BC4-B6E5-4F98-AEF6-ED65FF808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23" y="3124198"/>
            <a:ext cx="90678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10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2A44DB-2BBA-4F6A-B83C-C62D48DC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393" y="764372"/>
            <a:ext cx="3317893" cy="244136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Breakdown:</a:t>
            </a:r>
            <a:br>
              <a:rPr lang="en-US" sz="2800" dirty="0"/>
            </a:br>
            <a:r>
              <a:rPr lang="en-US" sz="2800" dirty="0"/>
              <a:t>Severity versus various conditions </a:t>
            </a:r>
          </a:p>
        </p:txBody>
      </p:sp>
      <p:pic>
        <p:nvPicPr>
          <p:cNvPr id="3" name="Picture 12">
            <a:extLst>
              <a:ext uri="{FF2B5EF4-FFF2-40B4-BE49-F238E27FC236}">
                <a16:creationId xmlns:a16="http://schemas.microsoft.com/office/drawing/2014/main" id="{100486FC-9CB0-492E-8AC6-448673C6B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04" y="1611630"/>
            <a:ext cx="4229100" cy="2686050"/>
          </a:xfrm>
          <a:prstGeom prst="rect">
            <a:avLst/>
          </a:prstGeom>
          <a:solidFill>
            <a:schemeClr val="tx2"/>
          </a:solidFill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84086C53-B4FF-4654-9389-87CB9AFFD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696" y="1611630"/>
            <a:ext cx="4200525" cy="2686050"/>
          </a:xfrm>
          <a:prstGeom prst="rect">
            <a:avLst/>
          </a:prstGeom>
          <a:solidFill>
            <a:schemeClr val="tx2"/>
          </a:solidFill>
        </p:spPr>
      </p:pic>
      <p:pic>
        <p:nvPicPr>
          <p:cNvPr id="6" name="Picture 16">
            <a:extLst>
              <a:ext uri="{FF2B5EF4-FFF2-40B4-BE49-F238E27FC236}">
                <a16:creationId xmlns:a16="http://schemas.microsoft.com/office/drawing/2014/main" id="{93B24C53-322B-49AA-B5F8-D29AF72D2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7680"/>
            <a:ext cx="4230883" cy="2560320"/>
          </a:xfrm>
          <a:prstGeom prst="rect">
            <a:avLst/>
          </a:prstGeom>
          <a:solidFill>
            <a:schemeClr val="tx2"/>
          </a:solidFill>
        </p:spPr>
      </p:pic>
      <p:pic>
        <p:nvPicPr>
          <p:cNvPr id="7" name="Picture 18">
            <a:extLst>
              <a:ext uri="{FF2B5EF4-FFF2-40B4-BE49-F238E27FC236}">
                <a16:creationId xmlns:a16="http://schemas.microsoft.com/office/drawing/2014/main" id="{A2F87AF8-215F-4409-8B71-37EB5655B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878" y="4297680"/>
            <a:ext cx="4121934" cy="2560320"/>
          </a:xfrm>
          <a:prstGeom prst="rect">
            <a:avLst/>
          </a:prstGeom>
          <a:solidFill>
            <a:schemeClr val="tx2"/>
          </a:solidFill>
        </p:spPr>
      </p:pic>
      <p:pic>
        <p:nvPicPr>
          <p:cNvPr id="8" name="Picture 20">
            <a:extLst>
              <a:ext uri="{FF2B5EF4-FFF2-40B4-BE49-F238E27FC236}">
                <a16:creationId xmlns:a16="http://schemas.microsoft.com/office/drawing/2014/main" id="{99B8A3BC-6BB4-4AD4-9606-9FF185E22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696" y="4297680"/>
            <a:ext cx="3931271" cy="2560320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67432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2A44DB-2BBA-4F6A-B83C-C62D48DC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456" y="764373"/>
            <a:ext cx="6140743" cy="1293028"/>
          </a:xfrm>
        </p:spPr>
        <p:txBody>
          <a:bodyPr>
            <a:noAutofit/>
          </a:bodyPr>
          <a:lstStyle/>
          <a:p>
            <a:r>
              <a:rPr lang="en-US" sz="3200" dirty="0"/>
              <a:t>Heatmaps of all accidents (North and south </a:t>
            </a:r>
            <a:r>
              <a:rPr lang="en-US" sz="3200" dirty="0" err="1"/>
              <a:t>seattle</a:t>
            </a:r>
            <a:r>
              <a:rPr lang="en-US" sz="32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BCC144-2E66-4E6E-A395-B0BD600F6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456" y="2394338"/>
            <a:ext cx="5273317" cy="4463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DAF5DD-2FE8-4267-A52D-AF50E8B2F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88831" cy="4519986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89F53C59-88ED-4FCE-9CAB-10A09320EA86}"/>
              </a:ext>
            </a:extLst>
          </p:cNvPr>
          <p:cNvSpPr txBox="1">
            <a:spLocks/>
          </p:cNvSpPr>
          <p:nvPr/>
        </p:nvSpPr>
        <p:spPr>
          <a:xfrm>
            <a:off x="469867" y="5100466"/>
            <a:ext cx="4152237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Map does not depict water areas well within the city limits</a:t>
            </a:r>
          </a:p>
        </p:txBody>
      </p:sp>
    </p:spTree>
    <p:extLst>
      <p:ext uri="{BB962C8B-B14F-4D97-AF65-F5344CB8AC3E}">
        <p14:creationId xmlns:p14="http://schemas.microsoft.com/office/powerpoint/2010/main" val="377373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2A44DB-2BBA-4F6A-B83C-C62D48DC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870" y="764373"/>
            <a:ext cx="3157330" cy="4483488"/>
          </a:xfrm>
        </p:spPr>
        <p:txBody>
          <a:bodyPr>
            <a:normAutofit/>
          </a:bodyPr>
          <a:lstStyle/>
          <a:p>
            <a:r>
              <a:rPr lang="en-US" sz="2400" dirty="0"/>
              <a:t>Heatmap of all severity 2b and 3 accidents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Looks like center-city is dangerous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A61968-3BDB-42CC-8EF0-7F3BAEABB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55" y="437732"/>
            <a:ext cx="7259063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7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2A44DB-2BBA-4F6A-B83C-C62D48DC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C9CCF-06E5-42D6-A3D8-20455B25FE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7682" y="901299"/>
            <a:ext cx="3019425" cy="101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6DCE0A-76A7-4EA3-A950-E279BC7AB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1"/>
            <a:ext cx="3931920" cy="3251115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882C61-EE1E-420B-A657-E7FFE00A9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0" y="2832143"/>
            <a:ext cx="3931920" cy="3251115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A835F0-8908-4C77-95AE-73DE92543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0" y="3606885"/>
            <a:ext cx="3931920" cy="3251115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14716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4764</TotalTime>
  <Words>284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Predicting the location of severe accidents in seattle</vt:lpstr>
      <vt:lpstr>Accident prediction</vt:lpstr>
      <vt:lpstr>Data acquisition and cleaning</vt:lpstr>
      <vt:lpstr>Visualization: Number of people involved in accident</vt:lpstr>
      <vt:lpstr>Visualization: Vehicles, bikes, and pedestrians</vt:lpstr>
      <vt:lpstr>Breakdown: Severity versus various conditions </vt:lpstr>
      <vt:lpstr>Heatmaps of all accidents (North and south seattle)</vt:lpstr>
      <vt:lpstr>Heatmap of all severity 2b and 3 accidents  Looks like center-city is dangerous</vt:lpstr>
      <vt:lpstr>MODEL FITS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PAPALIA</dc:creator>
  <cp:lastModifiedBy>JOHN PAPALIA</cp:lastModifiedBy>
  <cp:revision>15</cp:revision>
  <dcterms:created xsi:type="dcterms:W3CDTF">2020-10-09T14:11:15Z</dcterms:created>
  <dcterms:modified xsi:type="dcterms:W3CDTF">2020-10-12T21:36:11Z</dcterms:modified>
</cp:coreProperties>
</file>