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8"/>
  </p:notesMasterIdLst>
  <p:sldIdLst>
    <p:sldId id="256" r:id="rId2"/>
    <p:sldId id="312" r:id="rId3"/>
    <p:sldId id="314" r:id="rId4"/>
    <p:sldId id="295" r:id="rId5"/>
    <p:sldId id="313" r:id="rId6"/>
    <p:sldId id="324" r:id="rId7"/>
    <p:sldId id="315" r:id="rId8"/>
    <p:sldId id="322" r:id="rId9"/>
    <p:sldId id="323" r:id="rId10"/>
    <p:sldId id="316" r:id="rId11"/>
    <p:sldId id="317" r:id="rId12"/>
    <p:sldId id="321" r:id="rId13"/>
    <p:sldId id="318" r:id="rId14"/>
    <p:sldId id="320" r:id="rId15"/>
    <p:sldId id="31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59" autoAdjust="0"/>
  </p:normalViewPr>
  <p:slideViewPr>
    <p:cSldViewPr snapToGrid="0">
      <p:cViewPr varScale="1">
        <p:scale>
          <a:sx n="65" d="100"/>
          <a:sy n="65" d="100"/>
        </p:scale>
        <p:origin x="12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F033-7CD1-4D7E-8251-BDA0C031BF8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28E27-6CF0-44C7-9D2C-5FBA8B6D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28E27-6CF0-44C7-9D2C-5FBA8B6D3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1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E9CDA3-D774-4AE9-B9D9-71FB82F1F10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C253D-350B-4486-A115-F2769F7DE2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51538"/>
            <a:ext cx="4998720" cy="227357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6000" dirty="0"/>
              <a:t>Dasar </a:t>
            </a:r>
            <a:r>
              <a:rPr lang="en-US" sz="6000" dirty="0" err="1"/>
              <a:t>Pengembangan</a:t>
            </a:r>
            <a:r>
              <a:rPr lang="en-US" sz="6000" dirty="0"/>
              <a:t> </a:t>
            </a:r>
            <a:r>
              <a:rPr lang="en-US" sz="6000" dirty="0" err="1"/>
              <a:t>Aplikasi</a:t>
            </a:r>
            <a:r>
              <a:rPr lang="en-US" sz="6000" dirty="0"/>
              <a:t> Mobile</a:t>
            </a:r>
            <a:endParaRPr lang="en-US" dirty="0"/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084D1A8D-D530-4DB2-A50E-2F1FDD8A9848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4C9C90C-5247-4156-A357-32B688022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Adib, </a:t>
            </a:r>
            <a:r>
              <a:rPr lang="en-US" dirty="0" err="1"/>
              <a:t>M.Kom</a:t>
            </a:r>
            <a:endParaRPr lang="en-US"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33928F4-0C03-4FA7-BFA8-5693E1C56EE5}"/>
              </a:ext>
            </a:extLst>
          </p:cNvPr>
          <p:cNvSpPr txBox="1"/>
          <p:nvPr/>
        </p:nvSpPr>
        <p:spPr>
          <a:xfrm>
            <a:off x="154265" y="260904"/>
            <a:ext cx="28014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PERTEMUAN 1</a:t>
            </a:r>
            <a:endParaRPr sz="2822" b="1" dirty="0">
              <a:cs typeface="Source Sans Pro Light"/>
            </a:endParaRPr>
          </a:p>
        </p:txBody>
      </p:sp>
      <p:pic>
        <p:nvPicPr>
          <p:cNvPr id="1028" name="Picture 4" descr="Android Smartphone Logo - Gambar gratis di Pixabay">
            <a:extLst>
              <a:ext uri="{FF2B5EF4-FFF2-40B4-BE49-F238E27FC236}">
                <a16:creationId xmlns:a16="http://schemas.microsoft.com/office/drawing/2014/main" id="{A6DAD8D3-2B6A-4A26-9E6C-B14826D6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33" y="0"/>
            <a:ext cx="6347267" cy="634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7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297807"/>
            <a:ext cx="2764781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Versi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Android</a:t>
            </a:r>
            <a:endParaRPr sz="2822" b="1" dirty="0">
              <a:cs typeface="Source Sans Pro Light"/>
            </a:endParaRPr>
          </a:p>
        </p:txBody>
      </p:sp>
      <p:pic>
        <p:nvPicPr>
          <p:cNvPr id="1026" name="Picture 2" descr="urutan versi android">
            <a:extLst>
              <a:ext uri="{FF2B5EF4-FFF2-40B4-BE49-F238E27FC236}">
                <a16:creationId xmlns:a16="http://schemas.microsoft.com/office/drawing/2014/main" id="{A06CCF91-4CFC-4BF6-9D12-1D1A4DE2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4" y="1153256"/>
            <a:ext cx="11213971" cy="51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android 12">
            <a:extLst>
              <a:ext uri="{FF2B5EF4-FFF2-40B4-BE49-F238E27FC236}">
                <a16:creationId xmlns:a16="http://schemas.microsoft.com/office/drawing/2014/main" id="{69F5EE2D-D477-4531-83EE-6811ACA4E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161331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Interaksi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Android</a:t>
            </a:r>
            <a:endParaRPr sz="2822" b="1" dirty="0">
              <a:cs typeface="Source Sans Pr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492DF-C385-44C9-AAC2-59B5902EAD0C}"/>
              </a:ext>
            </a:extLst>
          </p:cNvPr>
          <p:cNvSpPr/>
          <p:nvPr/>
        </p:nvSpPr>
        <p:spPr>
          <a:xfrm>
            <a:off x="345988" y="2004866"/>
            <a:ext cx="9201957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Gerakan</a:t>
            </a:r>
            <a:r>
              <a:rPr lang="en-US" sz="2800" dirty="0"/>
              <a:t> </a:t>
            </a:r>
            <a:r>
              <a:rPr lang="en-US" sz="2800" dirty="0" err="1"/>
              <a:t>sentuh</a:t>
            </a:r>
            <a:r>
              <a:rPr lang="en-US" sz="2800" dirty="0"/>
              <a:t>: </a:t>
            </a:r>
            <a:r>
              <a:rPr lang="en" sz="2800" dirty="0"/>
              <a:t>swiping, tapping, pinching</a:t>
            </a:r>
            <a:endParaRPr lang="en-US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Keyboard virtual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, </a:t>
            </a:r>
            <a:r>
              <a:rPr lang="en-US" sz="2800" dirty="0" err="1"/>
              <a:t>angka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emoji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Dukungan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Bluetooth, </a:t>
            </a:r>
            <a:r>
              <a:rPr lang="en-US" sz="2800" dirty="0" err="1"/>
              <a:t>pengontrol</a:t>
            </a:r>
            <a:r>
              <a:rPr lang="en-US" sz="2800" dirty="0"/>
              <a:t> USB,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periferal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76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161331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Kategori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Aplikasi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Mobile</a:t>
            </a:r>
            <a:endParaRPr sz="2822" b="1" dirty="0">
              <a:cs typeface="Source Sans Pr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A14A2-0AAE-4438-867A-EB8ACC48EF9C}"/>
              </a:ext>
            </a:extLst>
          </p:cNvPr>
          <p:cNvSpPr txBox="1"/>
          <p:nvPr/>
        </p:nvSpPr>
        <p:spPr>
          <a:xfrm>
            <a:off x="803030" y="1784164"/>
            <a:ext cx="1058593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Aplikasi</a:t>
            </a:r>
            <a:r>
              <a:rPr lang="en-US" sz="2000" dirty="0"/>
              <a:t> mobile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penggunaannya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pengkategorian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mobile </a:t>
            </a:r>
            <a:r>
              <a:rPr lang="en-US" sz="2000" dirty="0" err="1"/>
              <a:t>antara</a:t>
            </a:r>
            <a:r>
              <a:rPr lang="en-US" sz="2000" dirty="0"/>
              <a:t> lain.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Multimedia,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pemutar</a:t>
            </a:r>
            <a:r>
              <a:rPr lang="en-US" sz="2000" dirty="0"/>
              <a:t> video, </a:t>
            </a:r>
            <a:r>
              <a:rPr lang="en-US" sz="2000" dirty="0" err="1"/>
              <a:t>pemutar</a:t>
            </a:r>
            <a:r>
              <a:rPr lang="en-US" sz="2000" dirty="0"/>
              <a:t> </a:t>
            </a:r>
            <a:r>
              <a:rPr lang="en-US" sz="2000" dirty="0" err="1"/>
              <a:t>musik</a:t>
            </a:r>
            <a:r>
              <a:rPr lang="en-US" sz="2000" dirty="0"/>
              <a:t>, </a:t>
            </a:r>
            <a:r>
              <a:rPr lang="en-US" sz="2000" dirty="0" err="1"/>
              <a:t>penampil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pengelola</a:t>
            </a:r>
            <a:r>
              <a:rPr lang="en-US" sz="2000" dirty="0"/>
              <a:t> </a:t>
            </a:r>
            <a:r>
              <a:rPr lang="en-US" sz="2000" dirty="0" err="1"/>
              <a:t>berkas</a:t>
            </a:r>
            <a:r>
              <a:rPr lang="en-US" sz="2000" dirty="0"/>
              <a:t>, </a:t>
            </a:r>
            <a:r>
              <a:rPr lang="en-US" sz="2000" dirty="0" err="1"/>
              <a:t>pengelola</a:t>
            </a:r>
            <a:r>
              <a:rPr lang="en-US" sz="2000" dirty="0"/>
              <a:t> </a:t>
            </a:r>
            <a:r>
              <a:rPr lang="en-US" sz="2000" dirty="0" err="1"/>
              <a:t>kontak</a:t>
            </a:r>
            <a:r>
              <a:rPr lang="en-US" sz="2000" dirty="0"/>
              <a:t> dan </a:t>
            </a:r>
            <a:r>
              <a:rPr lang="en-US" sz="2000" dirty="0" err="1"/>
              <a:t>pengelola</a:t>
            </a:r>
            <a:r>
              <a:rPr lang="en-US" sz="2000" dirty="0"/>
              <a:t> task.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chat, </a:t>
            </a:r>
            <a:r>
              <a:rPr lang="en-US" sz="2000" dirty="0" err="1"/>
              <a:t>aplikasi</a:t>
            </a:r>
            <a:r>
              <a:rPr lang="en-US" sz="2000" dirty="0"/>
              <a:t> e-mail dan </a:t>
            </a:r>
            <a:r>
              <a:rPr lang="en-US" sz="2000" dirty="0" err="1"/>
              <a:t>aplikasi</a:t>
            </a:r>
            <a:r>
              <a:rPr lang="en-US" sz="2000" dirty="0"/>
              <a:t> video/voice call.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media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facebook</a:t>
            </a:r>
            <a:r>
              <a:rPr lang="en-US" sz="2000" dirty="0"/>
              <a:t>, twitter dan </a:t>
            </a:r>
            <a:r>
              <a:rPr lang="en-US" sz="2000" dirty="0" err="1"/>
              <a:t>instagram</a:t>
            </a:r>
            <a:r>
              <a:rPr lang="en-US" sz="2000" dirty="0"/>
              <a:t>.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Produktifitas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,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dan </a:t>
            </a:r>
            <a:r>
              <a:rPr lang="en-US" sz="2000" dirty="0" err="1"/>
              <a:t>kalkulator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Enterprise,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. 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peta </a:t>
            </a:r>
            <a:r>
              <a:rPr lang="en-US" sz="2000" dirty="0" err="1"/>
              <a:t>seperti</a:t>
            </a:r>
            <a:r>
              <a:rPr lang="en-US" sz="2000" dirty="0"/>
              <a:t> google map dan </a:t>
            </a:r>
            <a:r>
              <a:rPr lang="en-US" sz="2000" dirty="0" err="1"/>
              <a:t>waze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penerjemah</a:t>
            </a:r>
            <a:r>
              <a:rPr lang="en-US" sz="2000" dirty="0"/>
              <a:t> dan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angkutan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/games.</a:t>
            </a:r>
          </a:p>
        </p:txBody>
      </p:sp>
    </p:spTree>
    <p:extLst>
      <p:ext uri="{BB962C8B-B14F-4D97-AF65-F5344CB8AC3E}">
        <p14:creationId xmlns:p14="http://schemas.microsoft.com/office/powerpoint/2010/main" val="160729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 dirty="0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208223"/>
            <a:ext cx="2764781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Arsitektur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Android</a:t>
            </a:r>
            <a:endParaRPr sz="2822" b="1" dirty="0">
              <a:cs typeface="Source Sans Pro Light"/>
            </a:endParaRPr>
          </a:p>
        </p:txBody>
      </p:sp>
      <p:pic>
        <p:nvPicPr>
          <p:cNvPr id="11" name="Shape 319">
            <a:extLst>
              <a:ext uri="{FF2B5EF4-FFF2-40B4-BE49-F238E27FC236}">
                <a16:creationId xmlns:a16="http://schemas.microsoft.com/office/drawing/2014/main" id="{FED14AB2-CF23-41DC-8D65-56A7C36D14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8127"/>
            <a:ext cx="6573795" cy="51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320">
            <a:extLst>
              <a:ext uri="{FF2B5EF4-FFF2-40B4-BE49-F238E27FC236}">
                <a16:creationId xmlns:a16="http://schemas.microsoft.com/office/drawing/2014/main" id="{3492EBFB-19A1-4AAA-8366-9122ECC64BB7}"/>
              </a:ext>
            </a:extLst>
          </p:cNvPr>
          <p:cNvSpPr txBox="1"/>
          <p:nvPr/>
        </p:nvSpPr>
        <p:spPr>
          <a:xfrm>
            <a:off x="6573795" y="1143330"/>
            <a:ext cx="5618205" cy="29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SzPct val="100000"/>
            </a:pPr>
            <a:r>
              <a:rPr lang="en" sz="3200" dirty="0"/>
              <a:t>1. System and user apps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" sz="3200" dirty="0"/>
              <a:t>2. Android OS API in Java framework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" sz="3200" dirty="0"/>
              <a:t>3. Expose native APIs; run apps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" sz="3200" dirty="0"/>
              <a:t>4. Expose device hardware capabilities</a:t>
            </a:r>
          </a:p>
          <a:p>
            <a:pPr marL="76200" lvl="0" rtl="0">
              <a:spcBef>
                <a:spcPts val="0"/>
              </a:spcBef>
              <a:buSzPct val="100000"/>
            </a:pPr>
            <a:r>
              <a:rPr lang="en" sz="3200" dirty="0"/>
              <a:t>5. Linux Kernel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290768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 dirty="0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161331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Development </a:t>
            </a:r>
            <a:br>
              <a:rPr lang="en-US" sz="2822" b="1" spc="-3" dirty="0">
                <a:solidFill>
                  <a:srgbClr val="FFFFFF"/>
                </a:solidFill>
                <a:cs typeface="Source Sans Pro Light"/>
              </a:rPr>
            </a:b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Tools</a:t>
            </a:r>
            <a:endParaRPr sz="2822" b="1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96AFA-372D-4800-B6E9-4CEF5195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38128"/>
            <a:ext cx="10961077" cy="491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BC4BB-1A27-4E82-A8B0-B8C3D8EA4FFD}"/>
              </a:ext>
            </a:extLst>
          </p:cNvPr>
          <p:cNvSpPr txBox="1"/>
          <p:nvPr/>
        </p:nvSpPr>
        <p:spPr>
          <a:xfrm>
            <a:off x="3179885" y="5955324"/>
            <a:ext cx="612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download : https://developer.android.com/studio</a:t>
            </a:r>
          </a:p>
        </p:txBody>
      </p:sp>
    </p:spTree>
    <p:extLst>
      <p:ext uri="{BB962C8B-B14F-4D97-AF65-F5344CB8AC3E}">
        <p14:creationId xmlns:p14="http://schemas.microsoft.com/office/powerpoint/2010/main" val="70123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161331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Spesifikasi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Perangkat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Keras</a:t>
            </a:r>
            <a:endParaRPr sz="2822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32841-175E-4875-8895-DFAE8D5346B3}"/>
              </a:ext>
            </a:extLst>
          </p:cNvPr>
          <p:cNvSpPr/>
          <p:nvPr/>
        </p:nvSpPr>
        <p:spPr>
          <a:xfrm>
            <a:off x="63644" y="1397703"/>
            <a:ext cx="11964234" cy="41611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0" indent="-571500">
              <a:lnSpc>
                <a:spcPct val="90000"/>
              </a:lnSpc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OS Windows 7/8 32 - 64 bit</a:t>
            </a:r>
            <a:r>
              <a:rPr lang="en-US" sz="2400" b="1" dirty="0"/>
              <a:t> </a:t>
            </a:r>
            <a:endParaRPr lang="en-US" sz="2400" dirty="0"/>
          </a:p>
          <a:p>
            <a:pPr marL="571500" lvl="0" indent="-571500">
              <a:lnSpc>
                <a:spcPct val="90000"/>
              </a:lnSpc>
              <a:spcBef>
                <a:spcPts val="140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RAM 4 GB Minimum , </a:t>
            </a:r>
            <a:r>
              <a:rPr lang="en-US" sz="2400" dirty="0" err="1"/>
              <a:t>Disarankan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RAM 8 GB ,  1 GB </a:t>
            </a:r>
            <a:r>
              <a:rPr lang="en-US" sz="2400" dirty="0" err="1"/>
              <a:t>untuk</a:t>
            </a:r>
            <a:r>
              <a:rPr lang="en-US" sz="2400" dirty="0"/>
              <a:t> Android Emulator</a:t>
            </a:r>
          </a:p>
          <a:p>
            <a:pPr marL="571500" lvl="0" indent="-571500">
              <a:lnSpc>
                <a:spcPct val="90000"/>
              </a:lnSpc>
              <a:spcBef>
                <a:spcPts val="140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2 GB Minimum </a:t>
            </a:r>
            <a:r>
              <a:rPr lang="en-US" sz="2400" dirty="0" err="1"/>
              <a:t>Ruang</a:t>
            </a:r>
            <a:r>
              <a:rPr lang="en-US" sz="2400" dirty="0"/>
              <a:t> di </a:t>
            </a:r>
            <a:r>
              <a:rPr lang="en-US" sz="2400" dirty="0" err="1"/>
              <a:t>Hardisk</a:t>
            </a:r>
            <a:r>
              <a:rPr lang="en-US" sz="2400" dirty="0"/>
              <a:t> 4 GB </a:t>
            </a:r>
            <a:r>
              <a:rPr lang="en-US" sz="2400" dirty="0" err="1"/>
              <a:t>Disarankan</a:t>
            </a:r>
            <a:endParaRPr lang="en-US" sz="2400" dirty="0"/>
          </a:p>
          <a:p>
            <a:pPr marL="571500" lvl="0" indent="-571500">
              <a:lnSpc>
                <a:spcPct val="90000"/>
              </a:lnSpc>
              <a:spcBef>
                <a:spcPts val="140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1280 x 800  Minimum </a:t>
            </a:r>
            <a:r>
              <a:rPr lang="en-US" sz="2400" dirty="0" err="1"/>
              <a:t>Resolusi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endParaRPr lang="en-US" sz="2400" dirty="0"/>
          </a:p>
          <a:p>
            <a:pPr marL="571500" lvl="0" indent="-571500">
              <a:lnSpc>
                <a:spcPct val="90000"/>
              </a:lnSpc>
              <a:spcBef>
                <a:spcPts val="140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400" dirty="0"/>
              <a:t>Java Development Kit (JDK) 7 or Java Development Kit ( JDK ) 8 (Support API 24 ,Android Nougat)</a:t>
            </a:r>
          </a:p>
          <a:p>
            <a:pPr marL="571500" lvl="0" indent="-571500">
              <a:lnSpc>
                <a:spcPct val="90000"/>
              </a:lnSpc>
              <a:spcBef>
                <a:spcPts val="1400"/>
              </a:spcBef>
              <a:buSzPts val="2200"/>
              <a:buFont typeface="Arial" panose="020B0604020202020204" pitchFamily="34" charset="0"/>
              <a:buChar char="•"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emulator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 dirty="0" err="1"/>
              <a:t>pastikan</a:t>
            </a:r>
            <a:r>
              <a:rPr lang="en-US" sz="2400" dirty="0"/>
              <a:t> intel processor kalian </a:t>
            </a:r>
            <a:r>
              <a:rPr lang="en-US" sz="2400" dirty="0" err="1"/>
              <a:t>mendukung</a:t>
            </a:r>
            <a:r>
              <a:rPr lang="en-US" sz="2400" dirty="0"/>
              <a:t> Intel® VT-x, Intel® EM64T (Intel® 64), and Execute Disable (XD) Bit functionality</a:t>
            </a:r>
          </a:p>
          <a:p>
            <a:pPr marL="91440" lvl="0">
              <a:lnSpc>
                <a:spcPct val="90000"/>
              </a:lnSpc>
              <a:spcBef>
                <a:spcPts val="1400"/>
              </a:spcBef>
              <a:buSzPts val="22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8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97" y="1723292"/>
            <a:ext cx="9917649" cy="2504122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32904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154265" y="260904"/>
            <a:ext cx="28014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PENGENALAN</a:t>
            </a:r>
            <a:endParaRPr sz="2822" b="1" dirty="0">
              <a:cs typeface="Source Sans Pro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9338" y="5498931"/>
            <a:ext cx="3001463" cy="52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22" b="1" dirty="0"/>
              <a:t>Adib, S.T, </a:t>
            </a:r>
            <a:r>
              <a:rPr lang="en-US" sz="2822" b="1" dirty="0" err="1"/>
              <a:t>M.Kom</a:t>
            </a:r>
            <a:r>
              <a:rPr lang="en-US" sz="2822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8186" y="1537542"/>
            <a:ext cx="6341351" cy="1987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52" b="1" dirty="0"/>
              <a:t>Nama </a:t>
            </a:r>
            <a:r>
              <a:rPr lang="en-US" sz="2052" b="1" dirty="0" err="1"/>
              <a:t>Lengkap</a:t>
            </a:r>
            <a:r>
              <a:rPr lang="en-US" sz="2052" b="1" dirty="0"/>
              <a:t> : Adib</a:t>
            </a:r>
          </a:p>
          <a:p>
            <a:r>
              <a:rPr lang="en-US" sz="2052" b="1" dirty="0"/>
              <a:t>Pendidikan S1 : Universitas Muhammadiyah Cirebon </a:t>
            </a:r>
          </a:p>
          <a:p>
            <a:r>
              <a:rPr lang="en-US" sz="2052" b="1" dirty="0"/>
              <a:t>Pendidikan S2 : STMIK </a:t>
            </a:r>
            <a:r>
              <a:rPr lang="en-US" sz="2052" b="1" dirty="0" err="1"/>
              <a:t>Likmi</a:t>
            </a:r>
            <a:endParaRPr lang="en-US" sz="2052" b="1" dirty="0"/>
          </a:p>
          <a:p>
            <a:r>
              <a:rPr lang="en-US" sz="2052" b="1" dirty="0"/>
              <a:t>Agama : Islam</a:t>
            </a:r>
          </a:p>
          <a:p>
            <a:r>
              <a:rPr lang="en-US" sz="2052" b="1" dirty="0" err="1"/>
              <a:t>HomeBase</a:t>
            </a:r>
            <a:r>
              <a:rPr lang="en-US" sz="2052" b="1" dirty="0"/>
              <a:t> </a:t>
            </a:r>
            <a:r>
              <a:rPr lang="en-US" sz="2052" b="1" dirty="0" err="1"/>
              <a:t>Mengajar</a:t>
            </a:r>
            <a:r>
              <a:rPr lang="en-US" sz="2052" b="1" dirty="0"/>
              <a:t> : </a:t>
            </a:r>
            <a:r>
              <a:rPr lang="en-US" sz="2052" b="1" dirty="0" err="1"/>
              <a:t>Sekolah</a:t>
            </a:r>
            <a:r>
              <a:rPr lang="en-US" sz="2052" b="1" dirty="0"/>
              <a:t> Tinggi </a:t>
            </a:r>
            <a:r>
              <a:rPr lang="en-US" sz="2052" b="1" dirty="0" err="1"/>
              <a:t>Teknologi</a:t>
            </a:r>
            <a:r>
              <a:rPr lang="en-US" sz="2052" b="1" dirty="0"/>
              <a:t> Bandung</a:t>
            </a:r>
          </a:p>
          <a:p>
            <a:endParaRPr lang="en-US" sz="2052" b="1" dirty="0"/>
          </a:p>
        </p:txBody>
      </p:sp>
      <p:pic>
        <p:nvPicPr>
          <p:cNvPr id="17" name="Picture 2" descr="ANALISIS LOGO ANDROID – chien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48" y="4477281"/>
            <a:ext cx="1359462" cy="13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ile:OOP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79" y="4123304"/>
            <a:ext cx="1769883" cy="7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ebsite Logo PNG, Web Site Logos Free Download - Free Transparent PNG Log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741" y="4662041"/>
            <a:ext cx="1516621" cy="15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D18A3-021B-4752-A8F5-077E6C1690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6" y="1603916"/>
            <a:ext cx="2471863" cy="37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154265" y="260904"/>
            <a:ext cx="28014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RPS</a:t>
            </a:r>
            <a:endParaRPr sz="2822" b="1" dirty="0">
              <a:cs typeface="Source Sans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A5040-2A62-46CE-B94C-9E5751AFA795}"/>
              </a:ext>
            </a:extLst>
          </p:cNvPr>
          <p:cNvSpPr txBox="1"/>
          <p:nvPr/>
        </p:nvSpPr>
        <p:spPr>
          <a:xfrm>
            <a:off x="1363313" y="2280699"/>
            <a:ext cx="9465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/>
              <a:t>Pemaparan</a:t>
            </a:r>
            <a:br>
              <a:rPr lang="en-US" sz="4800" dirty="0"/>
            </a:br>
            <a:r>
              <a:rPr lang="en-US" sz="4800" dirty="0" err="1"/>
              <a:t>Rencana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2422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916" y="0"/>
            <a:ext cx="3085111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62" y="199685"/>
            <a:ext cx="29455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KONTRAK KULIAH</a:t>
            </a:r>
            <a:endParaRPr sz="2822" b="1" dirty="0">
              <a:cs typeface="Source Sans Pr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-40424" y="1738828"/>
            <a:ext cx="2316117" cy="22151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4"/>
          </a:p>
        </p:txBody>
      </p:sp>
      <p:sp>
        <p:nvSpPr>
          <p:cNvPr id="3" name="TextBox 2"/>
          <p:cNvSpPr txBox="1"/>
          <p:nvPr/>
        </p:nvSpPr>
        <p:spPr>
          <a:xfrm>
            <a:off x="549882" y="1715802"/>
            <a:ext cx="1237839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579" y="2378557"/>
            <a:ext cx="1941104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75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93890" y="1745609"/>
            <a:ext cx="2316117" cy="22151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4"/>
          </a:p>
        </p:txBody>
      </p:sp>
      <p:sp>
        <p:nvSpPr>
          <p:cNvPr id="23" name="TextBox 22"/>
          <p:cNvSpPr txBox="1"/>
          <p:nvPr/>
        </p:nvSpPr>
        <p:spPr>
          <a:xfrm>
            <a:off x="3084195" y="1722582"/>
            <a:ext cx="1285929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/>
              <a:t>UAS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980587" y="1761106"/>
            <a:ext cx="2316117" cy="2215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4"/>
          </a:p>
        </p:txBody>
      </p:sp>
      <p:sp>
        <p:nvSpPr>
          <p:cNvPr id="26" name="TextBox 25"/>
          <p:cNvSpPr txBox="1"/>
          <p:nvPr/>
        </p:nvSpPr>
        <p:spPr>
          <a:xfrm>
            <a:off x="5285049" y="1728817"/>
            <a:ext cx="2010487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/>
              <a:t>TUGAS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28175" y="1790664"/>
            <a:ext cx="2316117" cy="22151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4"/>
          </a:p>
        </p:txBody>
      </p:sp>
      <p:sp>
        <p:nvSpPr>
          <p:cNvPr id="29" name="TextBox 28"/>
          <p:cNvSpPr txBox="1"/>
          <p:nvPr/>
        </p:nvSpPr>
        <p:spPr>
          <a:xfrm>
            <a:off x="7922219" y="1686930"/>
            <a:ext cx="1511952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1932" y="1795983"/>
            <a:ext cx="1237839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868388" y="1790664"/>
            <a:ext cx="2316117" cy="221513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4"/>
          </a:p>
        </p:txBody>
      </p:sp>
      <p:sp>
        <p:nvSpPr>
          <p:cNvPr id="35" name="TextBox 34"/>
          <p:cNvSpPr txBox="1"/>
          <p:nvPr/>
        </p:nvSpPr>
        <p:spPr>
          <a:xfrm>
            <a:off x="10271518" y="1741093"/>
            <a:ext cx="1978427" cy="80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17" dirty="0"/>
              <a:t>ABSEN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0199" y="2378557"/>
            <a:ext cx="1953709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75" b="1" dirty="0"/>
              <a:t>30%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06692" y="2424822"/>
            <a:ext cx="1918501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75" b="1" dirty="0"/>
              <a:t>20%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69182" y="2463208"/>
            <a:ext cx="1944142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75" b="1" dirty="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26642" y="2485084"/>
            <a:ext cx="1957863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375" b="1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2331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154265" y="260904"/>
            <a:ext cx="28014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Syarat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Kelulusan</a:t>
            </a:r>
            <a:endParaRPr sz="2822" b="1" dirty="0">
              <a:cs typeface="Source Sans Pro Light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81557C8-B65C-472C-B675-F9FC37286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45423"/>
              </p:ext>
            </p:extLst>
          </p:nvPr>
        </p:nvGraphicFramePr>
        <p:xfrm>
          <a:off x="1939643" y="2064115"/>
          <a:ext cx="864095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5">
                  <a:extLst>
                    <a:ext uri="{9D8B030D-6E8A-4147-A177-3AD203B41FA5}">
                      <a16:colId xmlns:a16="http://schemas.microsoft.com/office/drawing/2014/main" val="219705414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53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Lulus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5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UTS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UTS </a:t>
                      </a: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2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UAS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UAS </a:t>
                      </a: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Absensi</a:t>
                      </a:r>
                      <a:r>
                        <a:rPr lang="en-US" sz="2400" dirty="0"/>
                        <a:t> Minimal 80% </a:t>
                      </a:r>
                      <a:r>
                        <a:rPr lang="en-US" sz="2400" dirty="0" err="1"/>
                        <a:t>pertemuan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Alpa</a:t>
                      </a:r>
                      <a:r>
                        <a:rPr lang="en-US" sz="2400" dirty="0"/>
                        <a:t> 4x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Tugas</a:t>
                      </a:r>
                      <a:r>
                        <a:rPr lang="en-US" sz="2400" dirty="0"/>
                        <a:t> dan Quiz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Tugas</a:t>
                      </a:r>
                      <a:r>
                        <a:rPr lang="en-US" sz="2400" dirty="0"/>
                        <a:t> dan Quiz </a:t>
                      </a:r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dikerjakan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Mengirim</a:t>
                      </a:r>
                      <a:r>
                        <a:rPr lang="en-US" sz="2400" dirty="0"/>
                        <a:t> UTS/UAS </a:t>
                      </a:r>
                      <a:r>
                        <a:rPr lang="en-US" sz="2400" dirty="0" err="1"/>
                        <a:t>Tepat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waktu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Mengirim</a:t>
                      </a:r>
                      <a:r>
                        <a:rPr lang="en-US" sz="2400" dirty="0"/>
                        <a:t> UTS/UAS </a:t>
                      </a:r>
                      <a:r>
                        <a:rPr lang="en-US" sz="2400" dirty="0" err="1"/>
                        <a:t>Telat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6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154265" y="260904"/>
            <a:ext cx="2801433" cy="4425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Tujuan</a:t>
            </a:r>
            <a:endParaRPr sz="2822" b="1" dirty="0">
              <a:cs typeface="Source Sans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A5040-2A62-46CE-B94C-9E5751AFA795}"/>
              </a:ext>
            </a:extLst>
          </p:cNvPr>
          <p:cNvSpPr txBox="1"/>
          <p:nvPr/>
        </p:nvSpPr>
        <p:spPr>
          <a:xfrm>
            <a:off x="1363313" y="2280699"/>
            <a:ext cx="94653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mobile. </a:t>
            </a:r>
          </a:p>
          <a:p>
            <a:pPr>
              <a:buFontTx/>
              <a:buChar char="-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platform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mobile. </a:t>
            </a:r>
          </a:p>
          <a:p>
            <a:pPr>
              <a:buFontTx/>
              <a:buChar char="-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Platform Android. </a:t>
            </a:r>
          </a:p>
          <a:p>
            <a:pPr>
              <a:buFontTx/>
              <a:buChar char="-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Arstitektur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Android. </a:t>
            </a:r>
          </a:p>
          <a:p>
            <a:pPr>
              <a:buFontTx/>
              <a:buChar char="-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mobile. </a:t>
            </a:r>
          </a:p>
        </p:txBody>
      </p:sp>
    </p:spTree>
    <p:extLst>
      <p:ext uri="{BB962C8B-B14F-4D97-AF65-F5344CB8AC3E}">
        <p14:creationId xmlns:p14="http://schemas.microsoft.com/office/powerpoint/2010/main" val="15487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0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Pengembangan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Mobile Phone</a:t>
            </a:r>
            <a:endParaRPr sz="2822" b="1" dirty="0">
              <a:cs typeface="Source Sans Pr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68CC-5B02-4B60-A6CC-81C8371EA836}"/>
              </a:ext>
            </a:extLst>
          </p:cNvPr>
          <p:cNvSpPr txBox="1"/>
          <p:nvPr/>
        </p:nvSpPr>
        <p:spPr>
          <a:xfrm>
            <a:off x="926122" y="2180218"/>
            <a:ext cx="105859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mobile/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Perangkat</a:t>
            </a:r>
            <a:r>
              <a:rPr lang="en-US" dirty="0"/>
              <a:t> mobile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</a:p>
          <a:p>
            <a:endParaRPr lang="en-US" dirty="0"/>
          </a:p>
          <a:p>
            <a:pPr algn="just"/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mobile.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, </a:t>
            </a:r>
            <a:r>
              <a:rPr lang="en-US" dirty="0" err="1"/>
              <a:t>pembelajaran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dan </a:t>
            </a:r>
            <a:r>
              <a:rPr lang="en-US" dirty="0" err="1"/>
              <a:t>pesan</a:t>
            </a:r>
            <a:r>
              <a:rPr lang="en-US" dirty="0"/>
              <a:t>, audio/video, </a:t>
            </a:r>
            <a:r>
              <a:rPr lang="en-US" dirty="0" err="1"/>
              <a:t>permainan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dan </a:t>
            </a:r>
            <a:r>
              <a:rPr lang="en-US" dirty="0" err="1"/>
              <a:t>konektivitas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7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0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Mobile Programming</a:t>
            </a:r>
            <a:endParaRPr sz="2822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46D1F-77C3-420B-AF18-1A05C7B13C76}"/>
              </a:ext>
            </a:extLst>
          </p:cNvPr>
          <p:cNvSpPr/>
          <p:nvPr/>
        </p:nvSpPr>
        <p:spPr>
          <a:xfrm>
            <a:off x="435144" y="1274286"/>
            <a:ext cx="1092451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Mobile Programming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kode-kode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(</a:t>
            </a:r>
            <a:r>
              <a:rPr lang="en-US" sz="2400" i="1" dirty="0"/>
              <a:t>Mobile</a:t>
            </a:r>
            <a:r>
              <a:rPr lang="en-US" sz="2400" dirty="0"/>
              <a:t>).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Mobile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Smartphone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Komputer</a:t>
            </a:r>
            <a:r>
              <a:rPr lang="en-US" sz="2400" dirty="0"/>
              <a:t> Tablet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Alat</a:t>
            </a:r>
            <a:r>
              <a:rPr lang="en-US" sz="2400" dirty="0"/>
              <a:t> Baca </a:t>
            </a:r>
            <a:r>
              <a:rPr lang="en-US" sz="2400" dirty="0" err="1"/>
              <a:t>Elektronik</a:t>
            </a:r>
            <a:r>
              <a:rPr lang="en-US" sz="2400" dirty="0"/>
              <a:t> (E-Reader)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Smartwatch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dll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3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7818A299-BD64-4432-B860-57873C857749}"/>
              </a:ext>
            </a:extLst>
          </p:cNvPr>
          <p:cNvSpPr/>
          <p:nvPr/>
        </p:nvSpPr>
        <p:spPr>
          <a:xfrm>
            <a:off x="0" y="0"/>
            <a:ext cx="3291292" cy="1038127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5" y="6900629"/>
            <a:ext cx="2471863" cy="12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54265" y="161331"/>
            <a:ext cx="2764781" cy="87679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Sistem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22" b="1" spc="-3" dirty="0" err="1">
                <a:solidFill>
                  <a:srgbClr val="FFFFFF"/>
                </a:solidFill>
                <a:cs typeface="Source Sans Pro Light"/>
              </a:rPr>
              <a:t>Operasi</a:t>
            </a:r>
            <a:r>
              <a:rPr lang="en-US" sz="2822" b="1" spc="-3" dirty="0">
                <a:solidFill>
                  <a:srgbClr val="FFFFFF"/>
                </a:solidFill>
                <a:cs typeface="Source Sans Pro Light"/>
              </a:rPr>
              <a:t> Android</a:t>
            </a:r>
            <a:endParaRPr sz="2822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246A8-A710-4E7B-B020-1D7203C16239}"/>
              </a:ext>
            </a:extLst>
          </p:cNvPr>
          <p:cNvSpPr/>
          <p:nvPr/>
        </p:nvSpPr>
        <p:spPr>
          <a:xfrm>
            <a:off x="592015" y="1472470"/>
            <a:ext cx="1100797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seluler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kernel Linux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r>
              <a:rPr lang="en-US" sz="2400" dirty="0"/>
              <a:t> </a:t>
            </a:r>
            <a:r>
              <a:rPr lang="en-US" sz="2400" dirty="0" err="1"/>
              <a:t>sentuh</a:t>
            </a:r>
            <a:endParaRPr lang="en-US" sz="2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80%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ponsel</a:t>
            </a:r>
            <a:r>
              <a:rPr lang="en-US" sz="2400" dirty="0"/>
              <a:t> </a:t>
            </a:r>
            <a:r>
              <a:rPr lang="en-US" sz="2400" dirty="0" err="1"/>
              <a:t>cerdas</a:t>
            </a:r>
            <a:endParaRPr lang="en-US" sz="2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Memberdayakan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jam </a:t>
            </a:r>
            <a:r>
              <a:rPr lang="en-US" sz="2400" dirty="0" err="1"/>
              <a:t>tangan</a:t>
            </a:r>
            <a:r>
              <a:rPr lang="en-US" sz="2400" dirty="0"/>
              <a:t>, TV,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endParaRPr lang="en-US" sz="24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2 </a:t>
            </a:r>
            <a:r>
              <a:rPr lang="en-US" sz="2400" dirty="0" err="1"/>
              <a:t>Juta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Android di Google Play store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disesuaikan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/ vendor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9132173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2430</TotalTime>
  <Words>664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 Dasar Pengembangan Aplikasi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 user interface 1</dc:title>
  <dc:creator>niken</dc:creator>
  <cp:lastModifiedBy>adib kun</cp:lastModifiedBy>
  <cp:revision>69</cp:revision>
  <dcterms:created xsi:type="dcterms:W3CDTF">2018-10-07T13:03:27Z</dcterms:created>
  <dcterms:modified xsi:type="dcterms:W3CDTF">2023-03-08T02:44:31Z</dcterms:modified>
</cp:coreProperties>
</file>