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406" r:id="rId13"/>
    <p:sldId id="407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711" autoAdjust="0"/>
  </p:normalViewPr>
  <p:slideViewPr>
    <p:cSldViewPr>
      <p:cViewPr>
        <p:scale>
          <a:sx n="66" d="100"/>
          <a:sy n="66" d="100"/>
        </p:scale>
        <p:origin x="-150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CB86D47-B7F7-49C4-B204-0914E836A0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62DAA76-7663-48FB-A557-46CDD4AE4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GB" altLang="en-US"/>
              <a:t>Click to edit Master title style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altLang="en-US"/>
              <a:t>Click to edit Master subtitle style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894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89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410538D-F7D4-476F-AF35-EA7FEDB846C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8947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948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A9405-5AC5-4310-B6D0-4BE9CFADF1A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47D8-D989-4935-9CCB-79ACCD6A4C7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9E5AAD9-BB2B-4741-92FC-ECF682F4A76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BCF9FCA-E424-4600-BBD3-7B8DDE9B9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193C3-AEC5-49B8-A8EF-838BBE36AC4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29102-6AFF-4BDB-B7D7-488ABC0BAAE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31166-8B31-465A-9268-A302904E8D8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8837E-6711-4A0E-8710-8A0A6648487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D7044-1035-4D60-B621-C679D39F3A9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5100-43F9-468C-85A3-81494DF2910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B577F-930F-4F22-8C3E-1ED986ED3D9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89CD2-B37F-421E-873E-B229DB34166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0000"/>
            <a:lum/>
          </a:blip>
          <a:srcRect/>
          <a:stretch>
            <a:fillRect l="5000" t="-9000" r="5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GB" altLang="en-US"/>
          </a:p>
        </p:txBody>
      </p:sp>
      <p:sp>
        <p:nvSpPr>
          <p:cNvPr id="488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GB" altLang="en-US"/>
          </a:p>
        </p:txBody>
      </p:sp>
      <p:sp>
        <p:nvSpPr>
          <p:cNvPr id="488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DB7A6688-72BB-44D5-B985-48696EC594C5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4884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PERTEMUAN I</a:t>
            </a:r>
            <a:br>
              <a:rPr lang="en-US" dirty="0" smtClean="0"/>
            </a:br>
            <a:r>
              <a:rPr lang="en-US" dirty="0" smtClean="0"/>
              <a:t>TRANSLATOR</a:t>
            </a:r>
            <a:endParaRPr lang="en-GB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962400"/>
            <a:ext cx="6483350" cy="22034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2268538" y="2819400"/>
            <a:ext cx="6494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900" b="1"/>
              <a:t>3. Interpreter</a:t>
            </a:r>
          </a:p>
          <a:p>
            <a:pPr marL="669925" lvl="1" indent="-3254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700"/>
              <a:t>    Interpreter tidak menghasilkan bentuk object code, tetapi hasil translasinya hanya dalam bentuk internal, dimana program induk harus selalu ada-berbeda dengan compiler</a:t>
            </a:r>
          </a:p>
        </p:txBody>
      </p:sp>
      <p:grpSp>
        <p:nvGrpSpPr>
          <p:cNvPr id="287747" name="Group 3"/>
          <p:cNvGrpSpPr>
            <a:grpSpLocks/>
          </p:cNvGrpSpPr>
          <p:nvPr/>
        </p:nvGrpSpPr>
        <p:grpSpPr bwMode="auto">
          <a:xfrm>
            <a:off x="1477963" y="4508500"/>
            <a:ext cx="6480175" cy="1152525"/>
            <a:chOff x="912" y="3168"/>
            <a:chExt cx="4560" cy="768"/>
          </a:xfrm>
        </p:grpSpPr>
        <p:sp>
          <p:nvSpPr>
            <p:cNvPr id="287748" name="AutoShape 4"/>
            <p:cNvSpPr>
              <a:spLocks noChangeArrowheads="1"/>
            </p:cNvSpPr>
            <p:nvPr/>
          </p:nvSpPr>
          <p:spPr bwMode="auto">
            <a:xfrm>
              <a:off x="912" y="3168"/>
              <a:ext cx="1680" cy="336"/>
            </a:xfrm>
            <a:prstGeom prst="parallelogram">
              <a:avLst>
                <a:gd name="adj" fmla="val 1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Source code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49" name="Rectangle 5"/>
            <p:cNvSpPr>
              <a:spLocks noChangeArrowheads="1"/>
            </p:cNvSpPr>
            <p:nvPr/>
          </p:nvSpPr>
          <p:spPr bwMode="auto">
            <a:xfrm>
              <a:off x="3168" y="3408"/>
              <a:ext cx="9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Translator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50" name="AutoShape 6"/>
            <p:cNvSpPr>
              <a:spLocks noChangeArrowheads="1"/>
            </p:cNvSpPr>
            <p:nvPr/>
          </p:nvSpPr>
          <p:spPr bwMode="auto">
            <a:xfrm>
              <a:off x="4608" y="3408"/>
              <a:ext cx="864" cy="336"/>
            </a:xfrm>
            <a:prstGeom prst="parallelogram">
              <a:avLst>
                <a:gd name="adj" fmla="val 642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Hasil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51" name="AutoShape 7"/>
            <p:cNvSpPr>
              <a:spLocks noChangeArrowheads="1"/>
            </p:cNvSpPr>
            <p:nvPr/>
          </p:nvSpPr>
          <p:spPr bwMode="auto">
            <a:xfrm rot="-1618575">
              <a:off x="2544" y="3600"/>
              <a:ext cx="432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2" name="AutoShape 8"/>
            <p:cNvSpPr>
              <a:spLocks noChangeArrowheads="1"/>
            </p:cNvSpPr>
            <p:nvPr/>
          </p:nvSpPr>
          <p:spPr bwMode="auto">
            <a:xfrm>
              <a:off x="4128" y="3408"/>
              <a:ext cx="384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53" name="AutoShape 9"/>
            <p:cNvSpPr>
              <a:spLocks noChangeArrowheads="1"/>
            </p:cNvSpPr>
            <p:nvPr/>
          </p:nvSpPr>
          <p:spPr bwMode="auto">
            <a:xfrm>
              <a:off x="1344" y="3648"/>
              <a:ext cx="1104" cy="288"/>
            </a:xfrm>
            <a:prstGeom prst="parallelogram">
              <a:avLst>
                <a:gd name="adj" fmla="val 958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Data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54" name="AutoShape 10"/>
            <p:cNvSpPr>
              <a:spLocks noChangeArrowheads="1"/>
            </p:cNvSpPr>
            <p:nvPr/>
          </p:nvSpPr>
          <p:spPr bwMode="auto">
            <a:xfrm rot="1298558">
              <a:off x="2592" y="3216"/>
              <a:ext cx="432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755" name="AutoShape 11"/>
          <p:cNvSpPr>
            <a:spLocks noChangeArrowheads="1"/>
          </p:cNvSpPr>
          <p:nvPr/>
        </p:nvSpPr>
        <p:spPr bwMode="auto">
          <a:xfrm>
            <a:off x="7315200" y="1447800"/>
            <a:ext cx="1098550" cy="428625"/>
          </a:xfrm>
          <a:prstGeom prst="parallelogram">
            <a:avLst>
              <a:gd name="adj" fmla="val 64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Tahoma" pitchFamily="34" charset="0"/>
              </a:rPr>
              <a:t>Hasil</a:t>
            </a:r>
            <a:r>
              <a:rPr lang="en-US" sz="2000">
                <a:latin typeface="Tahoma" pitchFamily="34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87756" name="Group 12"/>
          <p:cNvGrpSpPr>
            <a:grpSpLocks/>
          </p:cNvGrpSpPr>
          <p:nvPr/>
        </p:nvGrpSpPr>
        <p:grpSpPr bwMode="auto">
          <a:xfrm>
            <a:off x="1403350" y="914400"/>
            <a:ext cx="5618163" cy="1793875"/>
            <a:chOff x="192" y="576"/>
            <a:chExt cx="4503" cy="1104"/>
          </a:xfrm>
        </p:grpSpPr>
        <p:sp>
          <p:nvSpPr>
            <p:cNvPr id="287757" name="AutoShape 13"/>
            <p:cNvSpPr>
              <a:spLocks noChangeArrowheads="1"/>
            </p:cNvSpPr>
            <p:nvPr/>
          </p:nvSpPr>
          <p:spPr bwMode="auto">
            <a:xfrm>
              <a:off x="192" y="960"/>
              <a:ext cx="1296" cy="288"/>
            </a:xfrm>
            <a:prstGeom prst="parallelogram">
              <a:avLst>
                <a:gd name="adj" fmla="val 1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Source </a:t>
              </a:r>
            </a:p>
            <a:p>
              <a:pPr algn="ctr" eaLnBrk="0" hangingPunct="0"/>
              <a:r>
                <a:rPr lang="en-US" sz="1600" b="1">
                  <a:latin typeface="Tahoma" pitchFamily="34" charset="0"/>
                </a:rPr>
                <a:t>code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87758" name="Rectangle 14"/>
            <p:cNvSpPr>
              <a:spLocks noChangeArrowheads="1"/>
            </p:cNvSpPr>
            <p:nvPr/>
          </p:nvSpPr>
          <p:spPr bwMode="auto">
            <a:xfrm>
              <a:off x="3264" y="912"/>
              <a:ext cx="77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Execution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87759" name="AutoShape 15"/>
            <p:cNvSpPr>
              <a:spLocks noChangeArrowheads="1"/>
            </p:cNvSpPr>
            <p:nvPr/>
          </p:nvSpPr>
          <p:spPr bwMode="auto">
            <a:xfrm>
              <a:off x="2160" y="576"/>
              <a:ext cx="1140" cy="180"/>
            </a:xfrm>
            <a:prstGeom prst="parallelogram">
              <a:avLst>
                <a:gd name="adj" fmla="val 1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Tahoma" pitchFamily="34" charset="0"/>
                </a:rPr>
                <a:t>Data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1776" y="960"/>
              <a:ext cx="77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Compile</a:t>
              </a:r>
              <a:r>
                <a:rPr lang="en-US" b="1">
                  <a:latin typeface="Tahoma" pitchFamily="34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7761" name="AutoShape 17"/>
            <p:cNvSpPr>
              <a:spLocks noChangeArrowheads="1"/>
            </p:cNvSpPr>
            <p:nvPr/>
          </p:nvSpPr>
          <p:spPr bwMode="auto">
            <a:xfrm>
              <a:off x="2160" y="1440"/>
              <a:ext cx="1344" cy="240"/>
            </a:xfrm>
            <a:prstGeom prst="parallelogram">
              <a:avLst>
                <a:gd name="adj" fmla="val 14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Object Code</a:t>
              </a:r>
              <a:endParaRPr lang="en-US">
                <a:latin typeface="Times New Roman" pitchFamily="18" charset="0"/>
              </a:endParaRPr>
            </a:p>
          </p:txBody>
        </p:sp>
        <p:cxnSp>
          <p:nvCxnSpPr>
            <p:cNvPr id="287762" name="AutoShape 18"/>
            <p:cNvCxnSpPr>
              <a:cxnSpLocks noChangeShapeType="1"/>
              <a:stCxn id="287757" idx="2"/>
              <a:endCxn id="287760" idx="1"/>
            </p:cNvCxnSpPr>
            <p:nvPr/>
          </p:nvCxnSpPr>
          <p:spPr bwMode="auto">
            <a:xfrm flipV="1">
              <a:off x="1326" y="1080"/>
              <a:ext cx="450" cy="24"/>
            </a:xfrm>
            <a:prstGeom prst="curvedConnector3">
              <a:avLst>
                <a:gd name="adj1" fmla="val 68000"/>
              </a:avLst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63" name="AutoShape 19"/>
            <p:cNvCxnSpPr>
              <a:cxnSpLocks noChangeShapeType="1"/>
              <a:stCxn id="287760" idx="2"/>
              <a:endCxn id="287761" idx="5"/>
            </p:cNvCxnSpPr>
            <p:nvPr/>
          </p:nvCxnSpPr>
          <p:spPr bwMode="auto">
            <a:xfrm rot="16200000" flipH="1">
              <a:off x="2066" y="1297"/>
              <a:ext cx="360" cy="165"/>
            </a:xfrm>
            <a:prstGeom prst="curvedConnector4">
              <a:avLst>
                <a:gd name="adj1" fmla="val 33333"/>
                <a:gd name="adj2" fmla="val -89093"/>
              </a:avLst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7764" name="AutoShape 20"/>
            <p:cNvCxnSpPr>
              <a:cxnSpLocks noChangeShapeType="1"/>
              <a:stCxn id="287761" idx="0"/>
              <a:endCxn id="287758" idx="1"/>
            </p:cNvCxnSpPr>
            <p:nvPr/>
          </p:nvCxnSpPr>
          <p:spPr bwMode="auto">
            <a:xfrm rot="16200000">
              <a:off x="2928" y="1104"/>
              <a:ext cx="408" cy="264"/>
            </a:xfrm>
            <a:prstGeom prst="curvedConnector2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287765" name="AutoShape 21"/>
            <p:cNvCxnSpPr>
              <a:cxnSpLocks noChangeShapeType="1"/>
              <a:stCxn id="287759" idx="2"/>
              <a:endCxn id="287758" idx="0"/>
            </p:cNvCxnSpPr>
            <p:nvPr/>
          </p:nvCxnSpPr>
          <p:spPr bwMode="auto">
            <a:xfrm>
              <a:off x="3158" y="666"/>
              <a:ext cx="493" cy="246"/>
            </a:xfrm>
            <a:prstGeom prst="curvedConnector2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</p:cxnSp>
        <p:cxnSp>
          <p:nvCxnSpPr>
            <p:cNvPr id="287766" name="AutoShape 22"/>
            <p:cNvCxnSpPr>
              <a:cxnSpLocks noChangeShapeType="1"/>
              <a:stCxn id="287758" idx="3"/>
              <a:endCxn id="287755" idx="5"/>
            </p:cNvCxnSpPr>
            <p:nvPr/>
          </p:nvCxnSpPr>
          <p:spPr bwMode="auto">
            <a:xfrm>
              <a:off x="4038" y="1032"/>
              <a:ext cx="657" cy="15"/>
            </a:xfrm>
            <a:prstGeom prst="curvedConnector3">
              <a:avLst>
                <a:gd name="adj1" fmla="val 43380"/>
              </a:avLst>
            </a:prstGeom>
            <a:noFill/>
            <a:ln w="4445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</p:cxnSp>
      </p:grpSp>
      <p:sp>
        <p:nvSpPr>
          <p:cNvPr id="287767" name="WordArt 23"/>
          <p:cNvSpPr>
            <a:spLocks noChangeArrowheads="1" noChangeShapeType="1" noTextEdit="1"/>
          </p:cNvSpPr>
          <p:nvPr/>
        </p:nvSpPr>
        <p:spPr bwMode="auto">
          <a:xfrm>
            <a:off x="609600" y="533400"/>
            <a:ext cx="1852613" cy="238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latin typeface="Arial Black"/>
              </a:rPr>
              <a:t>compiler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1477963" y="836613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Translator :  Compiler &amp; Interpreter</a:t>
            </a:r>
          </a:p>
        </p:txBody>
      </p:sp>
      <p:grpSp>
        <p:nvGrpSpPr>
          <p:cNvPr id="288771" name="Group 3"/>
          <p:cNvGrpSpPr>
            <a:grpSpLocks/>
          </p:cNvGrpSpPr>
          <p:nvPr/>
        </p:nvGrpSpPr>
        <p:grpSpPr bwMode="auto">
          <a:xfrm>
            <a:off x="1909763" y="2276475"/>
            <a:ext cx="5254625" cy="2952750"/>
            <a:chOff x="624" y="1056"/>
            <a:chExt cx="4538" cy="2496"/>
          </a:xfrm>
        </p:grpSpPr>
        <p:sp>
          <p:nvSpPr>
            <p:cNvPr id="288772" name="Rectangle 4"/>
            <p:cNvSpPr>
              <a:spLocks noChangeArrowheads="1"/>
            </p:cNvSpPr>
            <p:nvPr/>
          </p:nvSpPr>
          <p:spPr bwMode="auto">
            <a:xfrm>
              <a:off x="4128" y="1152"/>
              <a:ext cx="1034" cy="624"/>
            </a:xfrm>
            <a:prstGeom prst="rect">
              <a:avLst/>
            </a:prstGeom>
            <a:solidFill>
              <a:schemeClr val="folHlink"/>
            </a:soli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Tahoma" pitchFamily="34" charset="0"/>
                </a:rPr>
                <a:t>OBJECT</a:t>
              </a:r>
              <a:br>
                <a:rPr lang="en-US" sz="1600" b="1">
                  <a:latin typeface="Tahoma" pitchFamily="34" charset="0"/>
                </a:rPr>
              </a:br>
              <a:r>
                <a:rPr lang="en-US" sz="1600" b="1">
                  <a:latin typeface="Tahoma" pitchFamily="34" charset="0"/>
                </a:rPr>
                <a:t>PROGRAM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88773" name="AutoShape 5"/>
            <p:cNvSpPr>
              <a:spLocks noChangeArrowheads="1"/>
            </p:cNvSpPr>
            <p:nvPr/>
          </p:nvSpPr>
          <p:spPr bwMode="auto">
            <a:xfrm>
              <a:off x="624" y="1056"/>
              <a:ext cx="1536" cy="768"/>
            </a:xfrm>
            <a:prstGeom prst="rightArrowCallout">
              <a:avLst>
                <a:gd name="adj1" fmla="val 27861"/>
                <a:gd name="adj2" fmla="val 45181"/>
                <a:gd name="adj3" fmla="val 36194"/>
                <a:gd name="adj4" fmla="val 66667"/>
              </a:avLst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2000" b="1"/>
                <a:t>Source</a:t>
              </a:r>
            </a:p>
            <a:p>
              <a:pPr algn="ctr" eaLnBrk="0" hangingPunct="0"/>
              <a:r>
                <a:rPr lang="en-US" sz="2000" b="1"/>
                <a:t>Program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88774" name="AutoShape 6"/>
            <p:cNvSpPr>
              <a:spLocks noChangeArrowheads="1"/>
            </p:cNvSpPr>
            <p:nvPr/>
          </p:nvSpPr>
          <p:spPr bwMode="auto">
            <a:xfrm>
              <a:off x="2352" y="1056"/>
              <a:ext cx="1536" cy="768"/>
            </a:xfrm>
            <a:prstGeom prst="rightArrowCallout">
              <a:avLst>
                <a:gd name="adj1" fmla="val 27861"/>
                <a:gd name="adj2" fmla="val 45181"/>
                <a:gd name="adj3" fmla="val 36194"/>
                <a:gd name="adj4" fmla="val 66667"/>
              </a:avLst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2000" b="1"/>
                <a:t>Compiler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88775" name="AutoShape 7"/>
            <p:cNvSpPr>
              <a:spLocks noChangeArrowheads="1"/>
            </p:cNvSpPr>
            <p:nvPr/>
          </p:nvSpPr>
          <p:spPr bwMode="auto">
            <a:xfrm>
              <a:off x="2381" y="1979"/>
              <a:ext cx="1078" cy="72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88776" name="Rectangle 8"/>
            <p:cNvSpPr>
              <a:spLocks noChangeArrowheads="1"/>
            </p:cNvSpPr>
            <p:nvPr/>
          </p:nvSpPr>
          <p:spPr bwMode="auto">
            <a:xfrm>
              <a:off x="2208" y="2880"/>
              <a:ext cx="1440" cy="672"/>
            </a:xfrm>
            <a:prstGeom prst="rect">
              <a:avLst/>
            </a:prstGeom>
            <a:solidFill>
              <a:schemeClr val="hlink"/>
            </a:solidFill>
            <a:ln w="12700" cap="sq">
              <a:miter lim="800000"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2000" b="1"/>
                <a:t>ERROR</a:t>
              </a:r>
              <a:br>
                <a:rPr lang="en-US" sz="2000" b="1"/>
              </a:br>
              <a:r>
                <a:rPr lang="en-US" sz="2000" b="1"/>
                <a:t>MESSAGES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31812"/>
          </a:xfrm>
        </p:spPr>
        <p:txBody>
          <a:bodyPr/>
          <a:lstStyle/>
          <a:p>
            <a:r>
              <a:rPr lang="id-ID" sz="3800"/>
              <a:t>COMPILER vs INTERPRETER</a:t>
            </a:r>
            <a:endParaRPr lang="en-US" sz="380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2100"/>
              <a:t>Compiler bisa menangkap berbagai kesalahan dalam 1 program kode sumber secara sekaligus. Kalau Interpreter cuma bisa menangkap beberapa kesalahan pada 1 baris kode sumber pada suatu saat</a:t>
            </a:r>
          </a:p>
          <a:p>
            <a:pPr>
              <a:lnSpc>
                <a:spcPct val="80000"/>
              </a:lnSpc>
            </a:pPr>
            <a:endParaRPr lang="id-ID" sz="2100"/>
          </a:p>
          <a:p>
            <a:pPr>
              <a:lnSpc>
                <a:spcPct val="80000"/>
              </a:lnSpc>
            </a:pPr>
            <a:r>
              <a:rPr lang="id-ID" sz="2100"/>
              <a:t>Biasanya program yang dihasilkan compiler lebih cepat dari waktu pelaksanaan program dengan interpreter.</a:t>
            </a:r>
          </a:p>
          <a:p>
            <a:pPr>
              <a:lnSpc>
                <a:spcPct val="80000"/>
              </a:lnSpc>
            </a:pPr>
            <a:endParaRPr lang="id-ID" sz="2100"/>
          </a:p>
          <a:p>
            <a:pPr>
              <a:lnSpc>
                <a:spcPct val="80000"/>
              </a:lnSpc>
            </a:pPr>
            <a:r>
              <a:rPr lang="id-ID" sz="2100"/>
              <a:t>Kalau compiler menghasilkan kode antara (misal object code) dan harus digabungkan / dilink menjadi bentuk yang dapat dijalankan mesin / komputer (executable). Kalau Interpreter biasanya tidak menghasilkan kode antara.</a:t>
            </a:r>
          </a:p>
          <a:p>
            <a:pPr>
              <a:lnSpc>
                <a:spcPct val="80000"/>
              </a:lnSpc>
            </a:pPr>
            <a:endParaRPr lang="id-ID" sz="2100"/>
          </a:p>
          <a:p>
            <a:pPr>
              <a:lnSpc>
                <a:spcPct val="80000"/>
              </a:lnSpc>
            </a:pPr>
            <a:r>
              <a:rPr lang="en-US" sz="2100"/>
              <a:t>Kalau hendak menjalankan program hasil kompilasi bisa dilakukan tanpa kode sumber. Kalau interpreter butuh kode sumber.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31812"/>
          </a:xfrm>
        </p:spPr>
        <p:txBody>
          <a:bodyPr/>
          <a:lstStyle/>
          <a:p>
            <a:r>
              <a:rPr lang="id-ID" sz="3800"/>
              <a:t>COMPILER vs INTERPRETER</a:t>
            </a:r>
            <a:endParaRPr lang="en-US" sz="380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err="1"/>
              <a:t>Kalau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kompiler</a:t>
            </a:r>
            <a:r>
              <a:rPr lang="en-US" sz="2100" dirty="0"/>
              <a:t>,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pembuatan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yang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dijalankan</a:t>
            </a:r>
            <a:r>
              <a:rPr lang="en-US" sz="2100" dirty="0"/>
              <a:t> </a:t>
            </a:r>
            <a:r>
              <a:rPr lang="en-US" sz="2100" dirty="0" err="1"/>
              <a:t>mesin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2 </a:t>
            </a:r>
            <a:r>
              <a:rPr lang="en-US" sz="2100" dirty="0" err="1"/>
              <a:t>tahap</a:t>
            </a:r>
            <a:r>
              <a:rPr lang="en-US" sz="2100" dirty="0"/>
              <a:t> </a:t>
            </a:r>
            <a:r>
              <a:rPr lang="en-US" sz="2100" dirty="0" err="1"/>
              <a:t>terpisah</a:t>
            </a:r>
            <a:r>
              <a:rPr lang="en-US" sz="2100" dirty="0"/>
              <a:t>, </a:t>
            </a:r>
            <a:r>
              <a:rPr lang="en-US" sz="2100" dirty="0" err="1"/>
              <a:t>yaitu</a:t>
            </a:r>
            <a:r>
              <a:rPr lang="en-US" sz="2100" dirty="0"/>
              <a:t> parsing / </a:t>
            </a:r>
            <a:r>
              <a:rPr lang="en-US" sz="2100" dirty="0" err="1"/>
              <a:t>pembuatan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linking / </a:t>
            </a:r>
            <a:r>
              <a:rPr lang="en-US" sz="2100" dirty="0" err="1"/>
              <a:t>penggabungan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library. </a:t>
            </a:r>
            <a:r>
              <a:rPr lang="en-US" sz="2100" dirty="0" err="1"/>
              <a:t>Kalau</a:t>
            </a:r>
            <a:r>
              <a:rPr lang="en-US" sz="2100" dirty="0"/>
              <a:t> interpreter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dirty="0" err="1"/>
              <a:t>proses</a:t>
            </a:r>
            <a:r>
              <a:rPr lang="en-US" sz="2100" dirty="0"/>
              <a:t> </a:t>
            </a:r>
            <a:r>
              <a:rPr lang="en-US" sz="2100" dirty="0" err="1"/>
              <a:t>terpisah</a:t>
            </a:r>
            <a:r>
              <a:rPr lang="en-US" sz="2100" dirty="0"/>
              <a:t>.</a:t>
            </a:r>
            <a:endParaRPr lang="id-ID" sz="2100" dirty="0"/>
          </a:p>
          <a:p>
            <a:pPr>
              <a:lnSpc>
                <a:spcPct val="80000"/>
              </a:lnSpc>
            </a:pPr>
            <a:r>
              <a:rPr lang="en-US" sz="2100" dirty="0" err="1" smtClean="0"/>
              <a:t>Kalau</a:t>
            </a:r>
            <a:r>
              <a:rPr lang="en-US" sz="2100" dirty="0" smtClean="0"/>
              <a:t> </a:t>
            </a:r>
            <a:r>
              <a:rPr lang="en-US" sz="2100" dirty="0"/>
              <a:t>compiler </a:t>
            </a:r>
            <a:r>
              <a:rPr lang="en-US" sz="2100" dirty="0" err="1"/>
              <a:t>membutuhkan</a:t>
            </a:r>
            <a:r>
              <a:rPr lang="en-US" sz="2100" dirty="0"/>
              <a:t> linker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menggabungkan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berbagai</a:t>
            </a:r>
            <a:r>
              <a:rPr lang="en-US" sz="2100" dirty="0"/>
              <a:t> </a:t>
            </a:r>
            <a:r>
              <a:rPr lang="en-US" sz="2100" dirty="0" err="1"/>
              <a:t>macam</a:t>
            </a:r>
            <a:r>
              <a:rPr lang="en-US" sz="2100" dirty="0"/>
              <a:t> library demi </a:t>
            </a:r>
            <a:r>
              <a:rPr lang="en-US" sz="2100" dirty="0" err="1"/>
              <a:t>menghasilkan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yang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dijalankan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mesin</a:t>
            </a:r>
            <a:r>
              <a:rPr lang="en-US" sz="2100" dirty="0"/>
              <a:t>. </a:t>
            </a:r>
            <a:r>
              <a:rPr lang="en-US" sz="2100" dirty="0" err="1"/>
              <a:t>Kalau</a:t>
            </a:r>
            <a:r>
              <a:rPr lang="en-US" sz="2100" dirty="0"/>
              <a:t> interpreter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butuh</a:t>
            </a:r>
            <a:r>
              <a:rPr lang="en-US" sz="2100" dirty="0"/>
              <a:t> linker.</a:t>
            </a:r>
            <a:endParaRPr lang="id-ID" sz="2100" dirty="0"/>
          </a:p>
          <a:p>
            <a:pPr>
              <a:lnSpc>
                <a:spcPct val="80000"/>
              </a:lnSpc>
            </a:pPr>
            <a:r>
              <a:rPr lang="en-US" sz="2100" dirty="0" smtClean="0"/>
              <a:t>Interpreter </a:t>
            </a:r>
            <a:r>
              <a:rPr lang="en-US" sz="2100" dirty="0" err="1"/>
              <a:t>cocok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membuat</a:t>
            </a:r>
            <a:r>
              <a:rPr lang="en-US" sz="2100" dirty="0"/>
              <a:t> / </a:t>
            </a:r>
            <a:r>
              <a:rPr lang="en-US" sz="2100" dirty="0" err="1"/>
              <a:t>menguji</a:t>
            </a:r>
            <a:r>
              <a:rPr lang="en-US" sz="2100" dirty="0"/>
              <a:t> </a:t>
            </a:r>
            <a:r>
              <a:rPr lang="en-US" sz="2100" dirty="0" err="1"/>
              <a:t>coba</a:t>
            </a:r>
            <a:r>
              <a:rPr lang="en-US" sz="2100" dirty="0"/>
              <a:t> </a:t>
            </a:r>
            <a:r>
              <a:rPr lang="en-US" sz="2100" dirty="0" err="1"/>
              <a:t>modul</a:t>
            </a:r>
            <a:r>
              <a:rPr lang="en-US" sz="2100" dirty="0"/>
              <a:t> / sub-routine / program-program </a:t>
            </a:r>
            <a:r>
              <a:rPr lang="en-US" sz="2100" dirty="0" err="1"/>
              <a:t>kecil</a:t>
            </a:r>
            <a:r>
              <a:rPr lang="en-US" sz="2100" dirty="0"/>
              <a:t>. </a:t>
            </a:r>
            <a:r>
              <a:rPr lang="en-US" sz="2100" dirty="0" err="1"/>
              <a:t>Kalau</a:t>
            </a:r>
            <a:r>
              <a:rPr lang="en-US" sz="2100" dirty="0"/>
              <a:t> compiler </a:t>
            </a:r>
            <a:r>
              <a:rPr lang="en-US" sz="2100" dirty="0" err="1"/>
              <a:t>agak</a:t>
            </a:r>
            <a:r>
              <a:rPr lang="en-US" sz="2100" dirty="0"/>
              <a:t> repot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mengubah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modul</a:t>
            </a:r>
            <a:r>
              <a:rPr lang="en-US" sz="2100" dirty="0"/>
              <a:t> / </a:t>
            </a:r>
            <a:r>
              <a:rPr lang="en-US" sz="2100" dirty="0" err="1"/>
              <a:t>kode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kecil</a:t>
            </a:r>
            <a:r>
              <a:rPr lang="en-US" sz="2100" dirty="0"/>
              <a:t>,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proses</a:t>
            </a:r>
            <a:r>
              <a:rPr lang="en-US" sz="2100" dirty="0"/>
              <a:t> linking / </a:t>
            </a:r>
            <a:r>
              <a:rPr lang="en-US" sz="2100" dirty="0" err="1"/>
              <a:t>penggabungan</a:t>
            </a:r>
            <a:r>
              <a:rPr lang="en-US" sz="2100" dirty="0"/>
              <a:t> </a:t>
            </a:r>
            <a:r>
              <a:rPr lang="en-US" sz="2100" dirty="0" err="1"/>
              <a:t>kembali</a:t>
            </a:r>
            <a:r>
              <a:rPr lang="en-US" sz="2100" dirty="0"/>
              <a:t> </a:t>
            </a:r>
            <a:r>
              <a:rPr lang="en-US" sz="2100" dirty="0" err="1"/>
              <a:t>semua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library yang </a:t>
            </a:r>
            <a:r>
              <a:rPr lang="en-US" sz="2100" dirty="0" err="1"/>
              <a:t>diperlukan</a:t>
            </a:r>
            <a:r>
              <a:rPr lang="en-US" sz="2100" dirty="0"/>
              <a:t>.</a:t>
            </a:r>
            <a:endParaRPr lang="id-ID" sz="2100" dirty="0"/>
          </a:p>
          <a:p>
            <a:pPr>
              <a:lnSpc>
                <a:spcPct val="80000"/>
              </a:lnSpc>
            </a:pP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/>
              <a:t>kompiler</a:t>
            </a:r>
            <a:r>
              <a:rPr lang="en-US" sz="2100" dirty="0"/>
              <a:t>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optimisasi</a:t>
            </a:r>
            <a:r>
              <a:rPr lang="en-US" sz="2100" dirty="0"/>
              <a:t> / </a:t>
            </a:r>
            <a:r>
              <a:rPr lang="en-US" sz="2100" dirty="0" err="1"/>
              <a:t>peningkatan</a:t>
            </a:r>
            <a:r>
              <a:rPr lang="en-US" sz="2100" dirty="0"/>
              <a:t> </a:t>
            </a:r>
            <a:r>
              <a:rPr lang="en-US" sz="2100" dirty="0" err="1"/>
              <a:t>kwalitas</a:t>
            </a:r>
            <a:r>
              <a:rPr lang="en-US" sz="2100" dirty="0"/>
              <a:t> </a:t>
            </a:r>
            <a:r>
              <a:rPr lang="en-US" sz="2100" dirty="0" err="1"/>
              <a:t>kode</a:t>
            </a:r>
            <a:r>
              <a:rPr lang="en-US" sz="2100" dirty="0"/>
              <a:t> yang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dijalankan</a:t>
            </a:r>
            <a:r>
              <a:rPr lang="en-US" sz="2100" dirty="0"/>
              <a:t>. </a:t>
            </a:r>
            <a:r>
              <a:rPr lang="en-US" sz="2100" dirty="0" err="1"/>
              <a:t>Ada</a:t>
            </a:r>
            <a:r>
              <a:rPr lang="en-US" sz="2100" dirty="0"/>
              <a:t> yang </a:t>
            </a:r>
            <a:r>
              <a:rPr lang="en-US" sz="2100" dirty="0" err="1"/>
              <a:t>dioptimasi</a:t>
            </a:r>
            <a:r>
              <a:rPr lang="en-US" sz="2100" dirty="0"/>
              <a:t> </a:t>
            </a:r>
            <a:r>
              <a:rPr lang="en-US" sz="2100" dirty="0" err="1"/>
              <a:t>supaya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cepat</a:t>
            </a:r>
            <a:r>
              <a:rPr lang="en-US" sz="2100" dirty="0"/>
              <a:t>, </a:t>
            </a:r>
            <a:r>
              <a:rPr lang="en-US" sz="2100" dirty="0" err="1"/>
              <a:t>ada</a:t>
            </a:r>
            <a:r>
              <a:rPr lang="en-US" sz="2100" dirty="0"/>
              <a:t> yang </a:t>
            </a:r>
            <a:r>
              <a:rPr lang="en-US" sz="2100" dirty="0" err="1"/>
              <a:t>supaya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kecil</a:t>
            </a:r>
            <a:r>
              <a:rPr lang="en-US" sz="2100" dirty="0"/>
              <a:t>, </a:t>
            </a:r>
            <a:r>
              <a:rPr lang="en-US" sz="2100" dirty="0" err="1"/>
              <a:t>ada</a:t>
            </a:r>
            <a:r>
              <a:rPr lang="en-US" sz="2100" dirty="0"/>
              <a:t> yang </a:t>
            </a:r>
            <a:r>
              <a:rPr lang="en-US" sz="2100" dirty="0" err="1"/>
              <a:t>dioptimasi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banyak</a:t>
            </a:r>
            <a:r>
              <a:rPr lang="en-US" sz="2100" dirty="0"/>
              <a:t> processor. </a:t>
            </a:r>
            <a:r>
              <a:rPr lang="en-US" sz="2100" dirty="0" err="1"/>
              <a:t>Kalau</a:t>
            </a:r>
            <a:r>
              <a:rPr lang="en-US" sz="2100" dirty="0"/>
              <a:t> interpreter </a:t>
            </a:r>
            <a:r>
              <a:rPr lang="en-US" sz="2100" dirty="0" err="1"/>
              <a:t>susah</a:t>
            </a:r>
            <a:r>
              <a:rPr lang="en-US" sz="2100" dirty="0"/>
              <a:t> / </a:t>
            </a:r>
            <a:r>
              <a:rPr lang="en-US" sz="2100" dirty="0" err="1"/>
              <a:t>tidak</a:t>
            </a:r>
            <a:r>
              <a:rPr lang="en-US" sz="2100" dirty="0"/>
              <a:t> </a:t>
            </a:r>
            <a:r>
              <a:rPr lang="en-US" sz="2100" dirty="0" err="1"/>
              <a:t>bisa</a:t>
            </a:r>
            <a:r>
              <a:rPr lang="en-US" sz="2100" dirty="0"/>
              <a:t> </a:t>
            </a:r>
            <a:r>
              <a:rPr lang="en-US" sz="2100" dirty="0" err="1"/>
              <a:t>dioptimasikan</a:t>
            </a:r>
            <a:r>
              <a:rPr lang="en-US" sz="21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777875"/>
            <a:ext cx="7316787" cy="641350"/>
          </a:xfrm>
        </p:spPr>
        <p:txBody>
          <a:bodyPr/>
          <a:lstStyle/>
          <a:p>
            <a:r>
              <a:rPr lang="sv-SE" sz="3800"/>
              <a:t>Proses kompilasi dikelompokkan ke dalam dua kelompok besar :</a:t>
            </a:r>
            <a:endParaRPr lang="en-US" sz="38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24025"/>
            <a:ext cx="7920880" cy="4184650"/>
          </a:xfrm>
        </p:spPr>
        <p:txBody>
          <a:bodyPr/>
          <a:lstStyle/>
          <a:p>
            <a:pPr marL="419100" indent="-419100"/>
            <a:endParaRPr lang="sv-SE" dirty="0"/>
          </a:p>
          <a:p>
            <a:pPr marL="419100" indent="-419100">
              <a:buFontTx/>
              <a:buAutoNum type="arabicPeriod"/>
            </a:pPr>
            <a:r>
              <a:rPr lang="sv-SE" i="1" dirty="0"/>
              <a:t>analisa </a:t>
            </a:r>
            <a:r>
              <a:rPr lang="sv-SE" dirty="0"/>
              <a:t>: program sumber dipecah-pecah dan dibentuk menjadi bentuk antara (</a:t>
            </a:r>
            <a:r>
              <a:rPr lang="sv-SE" i="1" dirty="0"/>
              <a:t>inter-mediate representation</a:t>
            </a:r>
            <a:r>
              <a:rPr lang="sv-SE" dirty="0"/>
              <a:t>)</a:t>
            </a:r>
          </a:p>
          <a:p>
            <a:pPr marL="419100" indent="-419100">
              <a:buFontTx/>
              <a:buAutoNum type="arabicPeriod"/>
            </a:pPr>
            <a:r>
              <a:rPr lang="sv-SE" i="1" dirty="0"/>
              <a:t>sintesa</a:t>
            </a:r>
            <a:r>
              <a:rPr lang="sv-SE" dirty="0"/>
              <a:t>  : membangun program sasaran yang diinginkan dari bentuk antara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>
                <a:effectLst>
                  <a:outerShdw blurRad="38100" dist="38100" dir="2700000" algn="tl">
                    <a:srgbClr val="C0C0C0"/>
                  </a:outerShdw>
                </a:effectLst>
              </a:rPr>
              <a:t>T U J U A N</a:t>
            </a:r>
            <a:br>
              <a:rPr lang="en-US" sz="39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9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SzPct val="50000"/>
            </a:pPr>
            <a:r>
              <a:rPr lang="en-US" sz="2900"/>
              <a:t>Mengetahui Penerapan  konsep ilmu komputer pada perilaku  komputer yaitu  algoritma, arsitektur komputer, stuktur data maupun penerapan teori bahasa dan automata</a:t>
            </a:r>
          </a:p>
          <a:p>
            <a:pPr>
              <a:lnSpc>
                <a:spcPct val="140000"/>
              </a:lnSpc>
              <a:buSzPct val="50000"/>
            </a:pPr>
            <a:endParaRPr lang="en-US" sz="2900"/>
          </a:p>
          <a:p>
            <a:pPr>
              <a:lnSpc>
                <a:spcPct val="140000"/>
              </a:lnSpc>
              <a:buSzPct val="50000"/>
            </a:pPr>
            <a:r>
              <a:rPr lang="en-US" sz="2900"/>
              <a:t>Compiler adalah merupakan konstruksi inti dari ilmu komputer</a:t>
            </a:r>
          </a:p>
          <a:p>
            <a:endParaRPr lang="en-US" sz="3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DAFTAR PUSTAKA</a:t>
            </a:r>
            <a:b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45307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000"/>
              <a:t>Practice and principles of Compiler building with C, Henk Alblas, Albert Nymeyer, Prentice Hall, 1996</a:t>
            </a:r>
          </a:p>
          <a:p>
            <a:pPr>
              <a:lnSpc>
                <a:spcPct val="110000"/>
              </a:lnSpc>
            </a:pPr>
            <a:endParaRPr lang="en-GB" sz="2000"/>
          </a:p>
          <a:p>
            <a:pPr>
              <a:lnSpc>
                <a:spcPct val="110000"/>
              </a:lnSpc>
            </a:pPr>
            <a:r>
              <a:rPr lang="en-GB" sz="2000"/>
              <a:t>Introduction to The theory of computation, Michael sipser, PWS publishing Company, 1997</a:t>
            </a:r>
          </a:p>
          <a:p>
            <a:pPr>
              <a:lnSpc>
                <a:spcPct val="110000"/>
              </a:lnSpc>
            </a:pPr>
            <a:endParaRPr lang="en-GB" sz="2000"/>
          </a:p>
          <a:p>
            <a:pPr>
              <a:lnSpc>
                <a:spcPct val="110000"/>
              </a:lnSpc>
            </a:pPr>
            <a:r>
              <a:rPr lang="en-GB" sz="2000"/>
              <a:t>The Essence of Compilers, Robin Hunter,Prentice Hal Europe, 1999</a:t>
            </a:r>
          </a:p>
          <a:p>
            <a:pPr>
              <a:lnSpc>
                <a:spcPct val="110000"/>
              </a:lnSpc>
            </a:pPr>
            <a:endParaRPr lang="en-GB" sz="2000"/>
          </a:p>
          <a:p>
            <a:pPr>
              <a:lnSpc>
                <a:spcPct val="110000"/>
              </a:lnSpc>
            </a:pPr>
            <a:r>
              <a:rPr lang="en-GB" sz="2000"/>
              <a:t>Modern Compiler Design, Dick Grune, Henri E. Bal, Et all, John Wiley &amp; Son, 2000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27100"/>
          </a:xfrm>
        </p:spPr>
        <p:txBody>
          <a:bodyPr/>
          <a:lstStyle/>
          <a:p>
            <a:r>
              <a:rPr lang="en-US" sz="3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Bahasan Materi Kuliah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37075"/>
          </a:xfrm>
        </p:spPr>
        <p:txBody>
          <a:bodyPr/>
          <a:lstStyle/>
          <a:p>
            <a:r>
              <a:rPr lang="en-US" sz="2700"/>
              <a:t> </a:t>
            </a:r>
            <a:r>
              <a:rPr lang="en-US" sz="2000"/>
              <a:t>Pendahuluan: arti dari Kompilasi</a:t>
            </a:r>
          </a:p>
          <a:p>
            <a:r>
              <a:rPr lang="en-US" sz="2000"/>
              <a:t>  Translator: Compiler dan interpreter</a:t>
            </a:r>
          </a:p>
          <a:p>
            <a:r>
              <a:rPr lang="en-US" sz="2000"/>
              <a:t>  Bahasa Pemrograman </a:t>
            </a:r>
          </a:p>
          <a:p>
            <a:r>
              <a:rPr lang="en-US" sz="2000"/>
              <a:t>  Pembuatan Compiler</a:t>
            </a:r>
          </a:p>
          <a:p>
            <a:r>
              <a:rPr lang="en-US" sz="2000"/>
              <a:t>  Konsep bahasa dan Notasi</a:t>
            </a:r>
          </a:p>
          <a:p>
            <a:r>
              <a:rPr lang="en-US" sz="2000"/>
              <a:t>  Hirarki Comsky</a:t>
            </a:r>
          </a:p>
          <a:p>
            <a:r>
              <a:rPr lang="en-US" sz="2000"/>
              <a:t>  Aturan Produksi</a:t>
            </a:r>
          </a:p>
          <a:p>
            <a:r>
              <a:rPr lang="en-US" sz="2000"/>
              <a:t>  Diagram state</a:t>
            </a:r>
          </a:p>
          <a:p>
            <a:r>
              <a:rPr lang="en-US" sz="2000"/>
              <a:t>  Notasi BNF</a:t>
            </a:r>
          </a:p>
          <a:p>
            <a:r>
              <a:rPr lang="en-US" sz="2000"/>
              <a:t>  Diagram Syntax</a:t>
            </a:r>
          </a:p>
          <a:p>
            <a:r>
              <a:rPr lang="en-US" sz="2000"/>
              <a:t>  Kualitas Compiler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Bahasan Materi Kuliah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Beberapa translator</a:t>
            </a:r>
          </a:p>
          <a:p>
            <a:r>
              <a:rPr lang="en-US"/>
              <a:t> Struktur Compiler</a:t>
            </a:r>
          </a:p>
          <a:p>
            <a:r>
              <a:rPr lang="en-US"/>
              <a:t> Lexical Analysis </a:t>
            </a:r>
          </a:p>
          <a:p>
            <a:r>
              <a:rPr lang="en-US"/>
              <a:t> Analysis Syntax    </a:t>
            </a:r>
          </a:p>
          <a:p>
            <a:r>
              <a:rPr lang="en-US"/>
              <a:t> Analysis Semantics  </a:t>
            </a:r>
          </a:p>
          <a:p>
            <a:r>
              <a:rPr lang="en-US"/>
              <a:t> Error Handling</a:t>
            </a:r>
          </a:p>
          <a:p>
            <a:r>
              <a:rPr lang="en-US"/>
              <a:t> Optimation</a:t>
            </a:r>
          </a:p>
          <a:p>
            <a:r>
              <a:rPr lang="en-US"/>
              <a:t> Tabel informasi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927100"/>
          </a:xfrm>
        </p:spPr>
        <p:txBody>
          <a:bodyPr/>
          <a:lstStyle/>
          <a:p>
            <a:r>
              <a:rPr lang="en-US" sz="3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ARTI KATA TEKNIK KOMPILASI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Teknik 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/>
              <a:t>Metode atau Cara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Kompilasi </a:t>
            </a:r>
            <a:r>
              <a:rPr 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/>
              <a:t>Proses mengabungkan serta menterjermahkan sesuatu (source program) menjadi bentuk lain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Compile 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To translate a program written in a high-level programming language into machine language.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Translator :  Compiler &amp; Interpreter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700" b="1"/>
              <a:t>Translator </a:t>
            </a:r>
            <a:r>
              <a:rPr lang="en-US" sz="2700"/>
              <a:t>:</a:t>
            </a:r>
          </a:p>
          <a:p>
            <a:pPr>
              <a:lnSpc>
                <a:spcPct val="90000"/>
              </a:lnSpc>
            </a:pPr>
            <a:r>
              <a:rPr lang="en-US" sz="2700"/>
              <a:t>Adalah suatu program dimana mengambil input sebuah program yang ditulis pada satu bahasa program (source language) ke  bahasa lain (The object on target language)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Jika source language adalah high level language, seperti cobol, pascal, fortran maka object language adalah low-level language atau mesin language. Translator seperti ini disebut COMPILER</a:t>
            </a:r>
          </a:p>
          <a:p>
            <a:pPr>
              <a:lnSpc>
                <a:spcPct val="90000"/>
              </a:lnSpc>
            </a:pPr>
            <a:endParaRPr lang="en-US" sz="27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541338"/>
            <a:ext cx="6326187" cy="84455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Kenapa perlu Translator 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27313" y="1484313"/>
            <a:ext cx="5905500" cy="4608512"/>
          </a:xfrm>
        </p:spPr>
        <p:txBody>
          <a:bodyPr/>
          <a:lstStyle/>
          <a:p>
            <a:pPr>
              <a:lnSpc>
                <a:spcPct val="140000"/>
              </a:lnSpc>
              <a:buSzPct val="50000"/>
            </a:pPr>
            <a:r>
              <a:rPr lang="en-US" sz="1600"/>
              <a:t>Dengan bahasa mesin adalah bahasa bentuk bahasa terendah komputer, berhubungan langsung dengan bagian bagian komputer seperti bits, register &amp; sangat primitive </a:t>
            </a:r>
          </a:p>
          <a:p>
            <a:pPr>
              <a:lnSpc>
                <a:spcPct val="140000"/>
              </a:lnSpc>
              <a:buSzPct val="50000"/>
            </a:pPr>
            <a:r>
              <a:rPr lang="en-US" sz="1600"/>
              <a:t>Jawaban atas pertanyaan ini akan membingungkan bagi programmer yang membuat program dengan bahasa mesin.</a:t>
            </a:r>
          </a:p>
          <a:p>
            <a:pPr>
              <a:lnSpc>
                <a:spcPct val="140000"/>
              </a:lnSpc>
              <a:buSzPct val="50000"/>
            </a:pPr>
            <a:r>
              <a:rPr lang="en-US" sz="1600"/>
              <a:t>Bahasa mesin adalah tidak lebih dari urutan 0 dan 1</a:t>
            </a:r>
          </a:p>
          <a:p>
            <a:pPr>
              <a:lnSpc>
                <a:spcPct val="140000"/>
              </a:lnSpc>
              <a:buSzPct val="50000"/>
            </a:pPr>
            <a:r>
              <a:rPr lang="en-US" sz="1600"/>
              <a:t>Instruksi dalam bahasa mesin bisa saja dibentuk menjadi </a:t>
            </a:r>
            <a:r>
              <a:rPr lang="en-US" sz="1600" i="1"/>
              <a:t>micro-code</a:t>
            </a:r>
            <a:r>
              <a:rPr lang="en-US" sz="1600"/>
              <a:t>, semacam prosedur dalam bahasa mesin</a:t>
            </a:r>
          </a:p>
          <a:p>
            <a:pPr>
              <a:lnSpc>
                <a:spcPct val="140000"/>
              </a:lnSpc>
              <a:buSzPct val="50000"/>
            </a:pPr>
            <a:r>
              <a:rPr lang="en-US" sz="1600"/>
              <a:t>Bagaimana dengan orang tidak mengerti bahasa mesin</a:t>
            </a:r>
          </a:p>
        </p:txBody>
      </p:sp>
      <p:pic>
        <p:nvPicPr>
          <p:cNvPr id="285700" name="Picture 4" descr="bytes-ch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3850" y="4365625"/>
            <a:ext cx="1905000" cy="1905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539750" y="76517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 Ada Beberapa Translator</a:t>
            </a:r>
            <a:endParaRPr lang="en-US" sz="57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341563" y="1295400"/>
            <a:ext cx="5902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900" b="1"/>
              <a:t>1. Assembler</a:t>
            </a:r>
          </a:p>
          <a:p>
            <a:pPr marL="669925" lvl="1" indent="-3254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700"/>
              <a:t>Source code adalah bahasa assembly, Object code adalah bahasa mesin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341563" y="4267200"/>
            <a:ext cx="59753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None/>
            </a:pPr>
            <a:r>
              <a:rPr lang="en-US" sz="1900" b="1"/>
              <a:t>2. Compiler</a:t>
            </a:r>
          </a:p>
          <a:p>
            <a:pPr marL="669925" lvl="1" indent="-3254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700"/>
              <a:t>Source code adalah bahasa tingkat tinggi, object code adalah bahasa mesin atau bahasa assembly. Source code dan data diproses berbeda</a:t>
            </a:r>
          </a:p>
        </p:txBody>
      </p:sp>
      <p:grpSp>
        <p:nvGrpSpPr>
          <p:cNvPr id="286725" name="Group 5"/>
          <p:cNvGrpSpPr>
            <a:grpSpLocks/>
          </p:cNvGrpSpPr>
          <p:nvPr/>
        </p:nvGrpSpPr>
        <p:grpSpPr bwMode="auto">
          <a:xfrm>
            <a:off x="990600" y="2819400"/>
            <a:ext cx="6821488" cy="969963"/>
            <a:chOff x="624" y="1776"/>
            <a:chExt cx="4800" cy="624"/>
          </a:xfrm>
        </p:grpSpPr>
        <p:sp>
          <p:nvSpPr>
            <p:cNvPr id="286726" name="AutoShape 6"/>
            <p:cNvSpPr>
              <a:spLocks noChangeArrowheads="1"/>
            </p:cNvSpPr>
            <p:nvPr/>
          </p:nvSpPr>
          <p:spPr bwMode="auto">
            <a:xfrm>
              <a:off x="624" y="1824"/>
              <a:ext cx="1152" cy="528"/>
            </a:xfrm>
            <a:prstGeom prst="parallelogram">
              <a:avLst>
                <a:gd name="adj" fmla="val 545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ahoma" pitchFamily="34" charset="0"/>
                </a:rPr>
                <a:t>*.asm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448" y="1776"/>
              <a:ext cx="912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ahoma" pitchFamily="34" charset="0"/>
                </a:rPr>
                <a:t>Assembler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728" name="AutoShape 8"/>
            <p:cNvSpPr>
              <a:spLocks noChangeArrowheads="1"/>
            </p:cNvSpPr>
            <p:nvPr/>
          </p:nvSpPr>
          <p:spPr bwMode="auto">
            <a:xfrm>
              <a:off x="3888" y="1824"/>
              <a:ext cx="1536" cy="528"/>
            </a:xfrm>
            <a:prstGeom prst="parallelogram">
              <a:avLst>
                <a:gd name="adj" fmla="val 72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ahoma" pitchFamily="34" charset="0"/>
                </a:rPr>
                <a:t>Object code</a:t>
              </a:r>
            </a:p>
            <a:p>
              <a:pPr algn="ctr" eaLnBrk="0" hangingPunct="0"/>
              <a:r>
                <a:rPr lang="en-US" sz="2000">
                  <a:latin typeface="Tahoma" pitchFamily="34" charset="0"/>
                </a:rPr>
                <a:t>*.exe /*.com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86729" name="AutoShape 9"/>
            <p:cNvSpPr>
              <a:spLocks noChangeArrowheads="1"/>
            </p:cNvSpPr>
            <p:nvPr/>
          </p:nvSpPr>
          <p:spPr bwMode="auto">
            <a:xfrm>
              <a:off x="1824" y="1968"/>
              <a:ext cx="432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30" name="AutoShape 10"/>
            <p:cNvSpPr>
              <a:spLocks noChangeArrowheads="1"/>
            </p:cNvSpPr>
            <p:nvPr/>
          </p:nvSpPr>
          <p:spPr bwMode="auto">
            <a:xfrm>
              <a:off x="3456" y="1920"/>
              <a:ext cx="432" cy="3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2779</TotalTime>
  <Words>742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1_Edge</vt:lpstr>
      <vt:lpstr>PERTEMUAN I TRANSLATOR</vt:lpstr>
      <vt:lpstr>T U J U A N </vt:lpstr>
      <vt:lpstr>DAFTAR PUSTAKA </vt:lpstr>
      <vt:lpstr>Bahasan Materi Kuliah</vt:lpstr>
      <vt:lpstr>Bahasan Materi Kuliah</vt:lpstr>
      <vt:lpstr>ARTI KATA TEKNIK KOMPILASI</vt:lpstr>
      <vt:lpstr>Translator :  Compiler &amp; Interpreter</vt:lpstr>
      <vt:lpstr>Kenapa perlu Translator ?</vt:lpstr>
      <vt:lpstr>PowerPoint Presentation</vt:lpstr>
      <vt:lpstr>PowerPoint Presentation</vt:lpstr>
      <vt:lpstr>PowerPoint Presentation</vt:lpstr>
      <vt:lpstr>COMPILER vs INTERPRETER</vt:lpstr>
      <vt:lpstr>COMPILER vs INTERPRETER</vt:lpstr>
      <vt:lpstr>Proses kompilasi dikelompokkan ke dalam dua kelompok besar :</vt:lpstr>
    </vt:vector>
  </TitlesOfParts>
  <Company>Universitas Budi Luhur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</dc:creator>
  <cp:lastModifiedBy>BSC</cp:lastModifiedBy>
  <cp:revision>95</cp:revision>
  <dcterms:created xsi:type="dcterms:W3CDTF">2003-01-17T06:49:07Z</dcterms:created>
  <dcterms:modified xsi:type="dcterms:W3CDTF">2023-03-03T08:38:42Z</dcterms:modified>
</cp:coreProperties>
</file>