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a517aef3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a517aef3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a517aef3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a517aef3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a517aef3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a517aef3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a517aef3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a517aef3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a517aef3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a517aef3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a517aef3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a517aef3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a517aef3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a517aef3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ad7bff3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ad7bff3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a517aef3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a517aef3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a517aef3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a517aef3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a517aef3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a517aef3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a517aef3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a517aef3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a517aef3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a517aef3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a517aef3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a517aef3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a517aef3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a517aef3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a517aef3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fa517aef3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a517aef3a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fa517aef3a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fa517aef3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fa517aef3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fa517aef3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fa517aef3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a517aef3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fa517aef3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fa517aef3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fa517aef3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a517aef3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a517aef3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a517aef3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a517aef3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ad7bff35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0ad7bff35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a6d1236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a6d1236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fa6d1236b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fa6d1236b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a517aef3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a517aef3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a517aef3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a517aef3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a517aef3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a517aef3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a517aef3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a517aef3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a517aef3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a517aef3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a517aef3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a517aef3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07925"/>
            <a:ext cx="8520600" cy="36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Chapter 8 : Margin &amp; Chapter 10 Boarder</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By : Jean Nicka Parba and Jvince Capistrano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135475"/>
            <a:ext cx="8520600" cy="8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620">
                <a:solidFill>
                  <a:srgbClr val="EFEFEF"/>
                </a:solidFill>
              </a:rPr>
              <a:t>Specifying Direction Using Shorthand Property</a:t>
            </a:r>
            <a:endParaRPr b="1" sz="1620">
              <a:solidFill>
                <a:srgbClr val="EFEFEF"/>
              </a:solidFill>
            </a:endParaRPr>
          </a:p>
          <a:p>
            <a:pPr indent="0" lvl="0" marL="0" rtl="0" algn="l">
              <a:spcBef>
                <a:spcPts val="0"/>
              </a:spcBef>
              <a:spcAft>
                <a:spcPts val="0"/>
              </a:spcAft>
              <a:buSzPts val="990"/>
              <a:buNone/>
            </a:pPr>
            <a:r>
              <a:t/>
            </a:r>
            <a:endParaRPr sz="1320">
              <a:solidFill>
                <a:srgbClr val="EFEFEF"/>
              </a:solidFill>
            </a:endParaRPr>
          </a:p>
          <a:p>
            <a:pPr indent="0" lvl="0" marL="0" rtl="0" algn="l">
              <a:spcBef>
                <a:spcPts val="0"/>
              </a:spcBef>
              <a:spcAft>
                <a:spcPts val="0"/>
              </a:spcAft>
              <a:buSzPts val="990"/>
              <a:buNone/>
            </a:pPr>
            <a:r>
              <a:rPr lang="en" sz="1320">
                <a:solidFill>
                  <a:srgbClr val="EFEFEF"/>
                </a:solidFill>
              </a:rPr>
              <a:t>The standard margin property can be expanded to specify differing widths to each side of the selected elements.</a:t>
            </a:r>
            <a:endParaRPr sz="1320">
              <a:solidFill>
                <a:srgbClr val="EFEFEF"/>
              </a:solidFill>
            </a:endParaRPr>
          </a:p>
          <a:p>
            <a:pPr indent="0" lvl="0" marL="0" rtl="0" algn="l">
              <a:spcBef>
                <a:spcPts val="0"/>
              </a:spcBef>
              <a:spcAft>
                <a:spcPts val="0"/>
              </a:spcAft>
              <a:buSzPts val="990"/>
              <a:buNone/>
            </a:pPr>
            <a:r>
              <a:rPr lang="en" sz="1320">
                <a:solidFill>
                  <a:srgbClr val="EFEFEF"/>
                </a:solidFill>
              </a:rPr>
              <a:t>The syntax for doing this is as follows:</a:t>
            </a:r>
            <a:endParaRPr sz="1320">
              <a:solidFill>
                <a:srgbClr val="EFEFEF"/>
              </a:solidFill>
            </a:endParaRPr>
          </a:p>
        </p:txBody>
      </p:sp>
      <p:sp>
        <p:nvSpPr>
          <p:cNvPr id="125" name="Google Shape;125;p22"/>
          <p:cNvSpPr txBox="1"/>
          <p:nvPr>
            <p:ph idx="1" type="body"/>
          </p:nvPr>
        </p:nvSpPr>
        <p:spPr>
          <a:xfrm>
            <a:off x="311700" y="1107925"/>
            <a:ext cx="8520600" cy="36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EFEFEF"/>
                </a:solidFill>
              </a:rPr>
              <a:t>margin:</a:t>
            </a:r>
            <a:r>
              <a:rPr lang="en" sz="1200">
                <a:solidFill>
                  <a:srgbClr val="EFEFEF"/>
                </a:solidFill>
              </a:rPr>
              <a:t> &lt;top&gt; &lt;right&gt; &lt;bottom&gt; &lt;left&gt;;</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The following example applies a zero-width margin to the top of the div, a 10px margin to the right side, a 50px</a:t>
            </a:r>
            <a:endParaRPr sz="1200">
              <a:solidFill>
                <a:srgbClr val="EFEFEF"/>
              </a:solidFill>
            </a:endParaRPr>
          </a:p>
          <a:p>
            <a:pPr indent="0" lvl="0" marL="0" rtl="0" algn="l">
              <a:spcBef>
                <a:spcPts val="0"/>
              </a:spcBef>
              <a:spcAft>
                <a:spcPts val="0"/>
              </a:spcAft>
              <a:buNone/>
            </a:pPr>
            <a:r>
              <a:rPr lang="en" sz="1200">
                <a:solidFill>
                  <a:srgbClr val="EFEFEF"/>
                </a:solidFill>
              </a:rPr>
              <a:t>margin to the left side, and a 100px margin to the left side</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b="1" lang="en" sz="1300">
                <a:solidFill>
                  <a:srgbClr val="EFEFEF"/>
                </a:solidFill>
              </a:rPr>
              <a:t>HTML</a:t>
            </a:r>
            <a:endParaRPr b="1" sz="13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b="1" lang="en" sz="1200">
                <a:solidFill>
                  <a:srgbClr val="EFEFEF"/>
                </a:solidFill>
              </a:rPr>
              <a:t>&lt;div </a:t>
            </a:r>
            <a:r>
              <a:rPr lang="en" sz="1200">
                <a:solidFill>
                  <a:srgbClr val="1155CC"/>
                </a:solidFill>
              </a:rPr>
              <a:t>id</a:t>
            </a:r>
            <a:r>
              <a:rPr lang="en" sz="1200">
                <a:solidFill>
                  <a:srgbClr val="EFEFEF"/>
                </a:solidFill>
              </a:rPr>
              <a:t>=</a:t>
            </a:r>
            <a:r>
              <a:rPr lang="en" sz="1200">
                <a:solidFill>
                  <a:srgbClr val="FF0000"/>
                </a:solidFill>
              </a:rPr>
              <a:t>"myDiv"</a:t>
            </a:r>
            <a:r>
              <a:rPr lang="en" sz="1200">
                <a:solidFill>
                  <a:srgbClr val="EFEFEF"/>
                </a:solidFill>
              </a:rPr>
              <a:t>&gt;</a:t>
            </a:r>
            <a:r>
              <a:rPr b="1" lang="en" sz="1200">
                <a:solidFill>
                  <a:srgbClr val="EFEFEF"/>
                </a:solidFill>
              </a:rPr>
              <a:t>&lt;/div&gt;</a:t>
            </a:r>
            <a:endParaRPr b="1"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b="1" lang="en" sz="1300">
                <a:solidFill>
                  <a:srgbClr val="EFEFEF"/>
                </a:solidFill>
              </a:rPr>
              <a:t>CSS</a:t>
            </a:r>
            <a:endParaRPr b="1" sz="13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C27BA0"/>
                </a:solidFill>
              </a:rPr>
              <a:t>#myDiv</a:t>
            </a:r>
            <a:r>
              <a:rPr lang="en" sz="1200">
                <a:solidFill>
                  <a:srgbClr val="EFEFEF"/>
                </a:solidFill>
              </a:rPr>
              <a:t> {</a:t>
            </a:r>
            <a:endParaRPr sz="1200">
              <a:solidFill>
                <a:srgbClr val="EFEFEF"/>
              </a:solidFill>
            </a:endParaRPr>
          </a:p>
          <a:p>
            <a:pPr indent="0" lvl="0" marL="0" rtl="0" algn="l">
              <a:spcBef>
                <a:spcPts val="0"/>
              </a:spcBef>
              <a:spcAft>
                <a:spcPts val="0"/>
              </a:spcAft>
              <a:buNone/>
            </a:pPr>
            <a:r>
              <a:rPr lang="en" sz="1200">
                <a:solidFill>
                  <a:srgbClr val="EFEFEF"/>
                </a:solidFill>
              </a:rPr>
              <a:t> margin:</a:t>
            </a:r>
            <a:r>
              <a:rPr lang="en" sz="1200">
                <a:solidFill>
                  <a:srgbClr val="D5A6BD"/>
                </a:solidFill>
              </a:rPr>
              <a:t> 0</a:t>
            </a:r>
            <a:r>
              <a:rPr lang="en" sz="1200">
                <a:solidFill>
                  <a:srgbClr val="EFEFEF"/>
                </a:solidFill>
              </a:rPr>
              <a:t> </a:t>
            </a:r>
            <a:r>
              <a:rPr lang="en" sz="1200">
                <a:solidFill>
                  <a:srgbClr val="CC0000"/>
                </a:solidFill>
              </a:rPr>
              <a:t>10px 50px 100px</a:t>
            </a:r>
            <a:r>
              <a:rPr lang="en" sz="1200">
                <a:solidFill>
                  <a:srgbClr val="EFEFEF"/>
                </a:solidFill>
              </a:rPr>
              <a:t>;</a:t>
            </a:r>
            <a:endParaRPr sz="1200">
              <a:solidFill>
                <a:srgbClr val="EFEFEF"/>
              </a:solidFill>
            </a:endParaRPr>
          </a:p>
          <a:p>
            <a:pPr indent="0" lvl="0" marL="0" rtl="0" algn="l">
              <a:spcBef>
                <a:spcPts val="0"/>
              </a:spcBef>
              <a:spcAft>
                <a:spcPts val="0"/>
              </a:spcAft>
              <a:buNone/>
            </a:pPr>
            <a:r>
              <a:rPr lang="en" sz="1200">
                <a:solidFill>
                  <a:srgbClr val="EFEFEF"/>
                </a:solidFill>
              </a:rPr>
              <a:t> height: </a:t>
            </a:r>
            <a:r>
              <a:rPr lang="en" sz="1200">
                <a:solidFill>
                  <a:srgbClr val="CC0000"/>
                </a:solidFill>
              </a:rPr>
              <a:t>40px</a:t>
            </a:r>
            <a:r>
              <a:rPr lang="en" sz="1200">
                <a:solidFill>
                  <a:srgbClr val="EFEFEF"/>
                </a:solidFill>
              </a:rPr>
              <a:t>;</a:t>
            </a:r>
            <a:endParaRPr sz="1200">
              <a:solidFill>
                <a:srgbClr val="EFEFEF"/>
              </a:solidFill>
            </a:endParaRPr>
          </a:p>
          <a:p>
            <a:pPr indent="0" lvl="0" marL="0" rtl="0" algn="l">
              <a:spcBef>
                <a:spcPts val="0"/>
              </a:spcBef>
              <a:spcAft>
                <a:spcPts val="0"/>
              </a:spcAft>
              <a:buNone/>
            </a:pPr>
            <a:r>
              <a:rPr lang="en" sz="1200">
                <a:solidFill>
                  <a:srgbClr val="EFEFEF"/>
                </a:solidFill>
              </a:rPr>
              <a:t> width: </a:t>
            </a:r>
            <a:r>
              <a:rPr lang="en" sz="1200">
                <a:solidFill>
                  <a:srgbClr val="CC0000"/>
                </a:solidFill>
              </a:rPr>
              <a:t>40px</a:t>
            </a:r>
            <a:r>
              <a:rPr lang="en" sz="1200">
                <a:solidFill>
                  <a:srgbClr val="EFEFEF"/>
                </a:solidFill>
              </a:rPr>
              <a:t>;</a:t>
            </a:r>
            <a:endParaRPr sz="1200">
              <a:solidFill>
                <a:srgbClr val="EFEFEF"/>
              </a:solidFill>
            </a:endParaRPr>
          </a:p>
          <a:p>
            <a:pPr indent="0" lvl="0" marL="0" rtl="0" algn="l">
              <a:spcBef>
                <a:spcPts val="0"/>
              </a:spcBef>
              <a:spcAft>
                <a:spcPts val="0"/>
              </a:spcAft>
              <a:buNone/>
            </a:pPr>
            <a:r>
              <a:rPr lang="en" sz="1200">
                <a:solidFill>
                  <a:srgbClr val="EFEFEF"/>
                </a:solidFill>
              </a:rPr>
              <a:t> background-color: </a:t>
            </a:r>
            <a:r>
              <a:rPr lang="en" sz="1200">
                <a:solidFill>
                  <a:srgbClr val="FF0000"/>
                </a:solidFill>
              </a:rPr>
              <a:t>r</a:t>
            </a:r>
            <a:r>
              <a:rPr lang="en" sz="1200">
                <a:solidFill>
                  <a:srgbClr val="FF0000"/>
                </a:solidFill>
              </a:rPr>
              <a:t>ed</a:t>
            </a:r>
            <a:r>
              <a:rPr lang="en" sz="1200">
                <a:solidFill>
                  <a:srgbClr val="EFEFEF"/>
                </a:solidFill>
              </a:rPr>
              <a:t>;</a:t>
            </a:r>
            <a:endParaRPr sz="1200">
              <a:solidFill>
                <a:srgbClr val="EFEFEF"/>
              </a:solidFill>
            </a:endParaRPr>
          </a:p>
        </p:txBody>
      </p:sp>
      <p:sp>
        <p:nvSpPr>
          <p:cNvPr id="126" name="Google Shape;126;p22"/>
          <p:cNvSpPr/>
          <p:nvPr/>
        </p:nvSpPr>
        <p:spPr>
          <a:xfrm>
            <a:off x="-71975" y="529175"/>
            <a:ext cx="9398100" cy="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135475"/>
            <a:ext cx="8520600" cy="571500"/>
          </a:xfrm>
          <a:prstGeom prst="rect">
            <a:avLst/>
          </a:prstGeom>
          <a:gradFill>
            <a:gsLst>
              <a:gs pos="0">
                <a:srgbClr val="71BD95"/>
              </a:gs>
              <a:gs pos="100000">
                <a:srgbClr val="3C6F54"/>
              </a:gs>
            </a:gsLst>
            <a:lin ang="5400012" scaled="0"/>
          </a:gradFill>
        </p:spPr>
        <p:txBody>
          <a:bodyPr anchorCtr="0" anchor="t" bIns="91425" lIns="91425" spcFirstLastPara="1" rIns="91425" wrap="square" tIns="91425">
            <a:normAutofit/>
          </a:bodyPr>
          <a:lstStyle/>
          <a:p>
            <a:pPr indent="0" lvl="0" marL="0" rtl="0" algn="l">
              <a:spcBef>
                <a:spcPts val="0"/>
              </a:spcBef>
              <a:spcAft>
                <a:spcPts val="0"/>
              </a:spcAft>
              <a:buSzPts val="990"/>
              <a:buNone/>
            </a:pPr>
            <a:r>
              <a:rPr b="1" i="1" lang="en" sz="2120"/>
              <a:t>Section 8.3: Margin property simplification</a:t>
            </a:r>
            <a:endParaRPr b="1" i="1" sz="2120"/>
          </a:p>
        </p:txBody>
      </p:sp>
      <p:sp>
        <p:nvSpPr>
          <p:cNvPr id="132" name="Google Shape;132;p23"/>
          <p:cNvSpPr txBox="1"/>
          <p:nvPr>
            <p:ph idx="1" type="body"/>
          </p:nvPr>
        </p:nvSpPr>
        <p:spPr>
          <a:xfrm>
            <a:off x="311700" y="706975"/>
            <a:ext cx="8520600" cy="4003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852"/>
              <a:buNone/>
            </a:pPr>
            <a:r>
              <a:rPr lang="en" sz="1195">
                <a:solidFill>
                  <a:srgbClr val="EFEFEF"/>
                </a:solidFill>
              </a:rPr>
              <a:t>p {</a:t>
            </a:r>
            <a:endParaRPr sz="1195">
              <a:solidFill>
                <a:srgbClr val="EFEFEF"/>
              </a:solidFill>
            </a:endParaRPr>
          </a:p>
          <a:p>
            <a:pPr indent="0" lvl="0" marL="0" rtl="0" algn="l">
              <a:lnSpc>
                <a:spcPct val="95000"/>
              </a:lnSpc>
              <a:spcBef>
                <a:spcPts val="0"/>
              </a:spcBef>
              <a:spcAft>
                <a:spcPts val="0"/>
              </a:spcAft>
              <a:buSzPts val="852"/>
              <a:buNone/>
            </a:pPr>
            <a:r>
              <a:rPr lang="en" sz="1195">
                <a:solidFill>
                  <a:srgbClr val="EFEFEF"/>
                </a:solidFill>
              </a:rPr>
              <a:t> </a:t>
            </a:r>
            <a:r>
              <a:rPr b="1" lang="en" sz="1195">
                <a:solidFill>
                  <a:srgbClr val="EFEFEF"/>
                </a:solidFill>
              </a:rPr>
              <a:t>m</a:t>
            </a:r>
            <a:r>
              <a:rPr b="1" lang="en" sz="1195">
                <a:solidFill>
                  <a:srgbClr val="EFEFEF"/>
                </a:solidFill>
              </a:rPr>
              <a:t>argin</a:t>
            </a:r>
            <a:r>
              <a:rPr lang="en" sz="1195">
                <a:solidFill>
                  <a:srgbClr val="EFEFEF"/>
                </a:solidFill>
              </a:rPr>
              <a:t> : </a:t>
            </a:r>
            <a:r>
              <a:rPr lang="en" sz="1195">
                <a:solidFill>
                  <a:srgbClr val="FF0000"/>
                </a:solidFill>
              </a:rPr>
              <a:t>1px</a:t>
            </a:r>
            <a:r>
              <a:rPr lang="en" sz="1195">
                <a:solidFill>
                  <a:srgbClr val="EFEFEF"/>
                </a:solidFill>
              </a:rPr>
              <a:t>;           </a:t>
            </a:r>
            <a:r>
              <a:rPr lang="en" sz="1195">
                <a:solidFill>
                  <a:srgbClr val="CCCCCC"/>
                </a:solidFill>
              </a:rPr>
              <a:t>/* 1px margin in all directions */</a:t>
            </a:r>
            <a:endParaRPr sz="1195">
              <a:solidFill>
                <a:srgbClr val="CCCCCC"/>
              </a:solidFill>
            </a:endParaRPr>
          </a:p>
          <a:p>
            <a:pPr indent="0" lvl="0" marL="0" rtl="0" algn="l">
              <a:lnSpc>
                <a:spcPct val="95000"/>
              </a:lnSpc>
              <a:spcBef>
                <a:spcPts val="0"/>
              </a:spcBef>
              <a:spcAft>
                <a:spcPts val="0"/>
              </a:spcAft>
              <a:buSzPts val="852"/>
              <a:buNone/>
            </a:pPr>
            <a:r>
              <a:t/>
            </a:r>
            <a:endParaRPr sz="1195">
              <a:solidFill>
                <a:srgbClr val="EFEFEF"/>
              </a:solidFill>
            </a:endParaRPr>
          </a:p>
          <a:p>
            <a:pPr indent="0" lvl="0" marL="0" rtl="0" algn="l">
              <a:lnSpc>
                <a:spcPct val="95000"/>
              </a:lnSpc>
              <a:spcBef>
                <a:spcPts val="0"/>
              </a:spcBef>
              <a:spcAft>
                <a:spcPts val="0"/>
              </a:spcAft>
              <a:buSzPts val="852"/>
              <a:buNone/>
            </a:pPr>
            <a:r>
              <a:rPr lang="en" sz="1195">
                <a:solidFill>
                  <a:srgbClr val="B7B7B7"/>
                </a:solidFill>
              </a:rPr>
              <a:t> /*equals to:*/</a:t>
            </a:r>
            <a:endParaRPr sz="1195">
              <a:solidFill>
                <a:srgbClr val="B7B7B7"/>
              </a:solidFill>
            </a:endParaRPr>
          </a:p>
          <a:p>
            <a:pPr indent="0" lvl="0" marL="0" rtl="0" algn="l">
              <a:lnSpc>
                <a:spcPct val="95000"/>
              </a:lnSpc>
              <a:spcBef>
                <a:spcPts val="0"/>
              </a:spcBef>
              <a:spcAft>
                <a:spcPts val="0"/>
              </a:spcAft>
              <a:buSzPts val="852"/>
              <a:buNone/>
            </a:pPr>
            <a:r>
              <a:t/>
            </a:r>
            <a:endParaRPr sz="1195">
              <a:solidFill>
                <a:srgbClr val="EFEFEF"/>
              </a:solidFill>
            </a:endParaRPr>
          </a:p>
          <a:p>
            <a:pPr indent="0" lvl="0" marL="0" rtl="0" algn="l">
              <a:lnSpc>
                <a:spcPct val="95000"/>
              </a:lnSpc>
              <a:spcBef>
                <a:spcPts val="0"/>
              </a:spcBef>
              <a:spcAft>
                <a:spcPts val="0"/>
              </a:spcAft>
              <a:buSzPts val="852"/>
              <a:buNone/>
            </a:pPr>
            <a:r>
              <a:rPr lang="en" sz="1195">
                <a:solidFill>
                  <a:srgbClr val="EFEFEF"/>
                </a:solidFill>
              </a:rPr>
              <a:t> </a:t>
            </a:r>
            <a:r>
              <a:rPr i="1" lang="en" sz="1195">
                <a:solidFill>
                  <a:srgbClr val="EFEFEF"/>
                </a:solidFill>
              </a:rPr>
              <a:t>m</a:t>
            </a:r>
            <a:r>
              <a:rPr i="1" lang="en" sz="1195">
                <a:solidFill>
                  <a:srgbClr val="EFEFEF"/>
                </a:solidFill>
              </a:rPr>
              <a:t>argin </a:t>
            </a:r>
            <a:r>
              <a:rPr lang="en" sz="1195">
                <a:solidFill>
                  <a:srgbClr val="EFEFEF"/>
                </a:solidFill>
              </a:rPr>
              <a:t>: </a:t>
            </a:r>
            <a:r>
              <a:rPr lang="en" sz="1195">
                <a:solidFill>
                  <a:srgbClr val="FF0000"/>
                </a:solidFill>
              </a:rPr>
              <a:t>1px 1px</a:t>
            </a:r>
            <a:r>
              <a:rPr lang="en" sz="1195">
                <a:solidFill>
                  <a:srgbClr val="EFEFEF"/>
                </a:solidFill>
              </a:rPr>
              <a:t>;</a:t>
            </a:r>
            <a:endParaRPr sz="1195">
              <a:solidFill>
                <a:srgbClr val="EFEFEF"/>
              </a:solidFill>
            </a:endParaRPr>
          </a:p>
          <a:p>
            <a:pPr indent="0" lvl="0" marL="0" rtl="0" algn="l">
              <a:lnSpc>
                <a:spcPct val="95000"/>
              </a:lnSpc>
              <a:spcBef>
                <a:spcPts val="0"/>
              </a:spcBef>
              <a:spcAft>
                <a:spcPts val="0"/>
              </a:spcAft>
              <a:buSzPts val="852"/>
              <a:buNone/>
            </a:pPr>
            <a:r>
              <a:t/>
            </a:r>
            <a:endParaRPr sz="1195">
              <a:solidFill>
                <a:srgbClr val="EFEFEF"/>
              </a:solidFill>
            </a:endParaRPr>
          </a:p>
          <a:p>
            <a:pPr indent="0" lvl="0" marL="0" rtl="0" algn="l">
              <a:lnSpc>
                <a:spcPct val="95000"/>
              </a:lnSpc>
              <a:spcBef>
                <a:spcPts val="0"/>
              </a:spcBef>
              <a:spcAft>
                <a:spcPts val="0"/>
              </a:spcAft>
              <a:buSzPts val="852"/>
              <a:buNone/>
            </a:pPr>
            <a:r>
              <a:rPr lang="en" sz="1195">
                <a:solidFill>
                  <a:srgbClr val="B7B7B7"/>
                </a:solidFill>
              </a:rPr>
              <a:t> /*equals to:*/</a:t>
            </a:r>
            <a:endParaRPr sz="1195">
              <a:solidFill>
                <a:srgbClr val="B7B7B7"/>
              </a:solidFill>
            </a:endParaRPr>
          </a:p>
          <a:p>
            <a:pPr indent="0" lvl="0" marL="0" rtl="0" algn="l">
              <a:lnSpc>
                <a:spcPct val="95000"/>
              </a:lnSpc>
              <a:spcBef>
                <a:spcPts val="0"/>
              </a:spcBef>
              <a:spcAft>
                <a:spcPts val="0"/>
              </a:spcAft>
              <a:buSzPts val="852"/>
              <a:buNone/>
            </a:pPr>
            <a:r>
              <a:t/>
            </a:r>
            <a:endParaRPr sz="1195">
              <a:solidFill>
                <a:srgbClr val="EFEFEF"/>
              </a:solidFill>
            </a:endParaRPr>
          </a:p>
          <a:p>
            <a:pPr indent="0" lvl="0" marL="0" rtl="0" algn="l">
              <a:lnSpc>
                <a:spcPct val="95000"/>
              </a:lnSpc>
              <a:spcBef>
                <a:spcPts val="0"/>
              </a:spcBef>
              <a:spcAft>
                <a:spcPts val="0"/>
              </a:spcAft>
              <a:buSzPts val="852"/>
              <a:buNone/>
            </a:pPr>
            <a:r>
              <a:rPr lang="en" sz="1195">
                <a:solidFill>
                  <a:srgbClr val="EFEFEF"/>
                </a:solidFill>
              </a:rPr>
              <a:t> </a:t>
            </a:r>
            <a:r>
              <a:rPr b="1" lang="en" sz="1195">
                <a:solidFill>
                  <a:srgbClr val="EFEFEF"/>
                </a:solidFill>
              </a:rPr>
              <a:t>m</a:t>
            </a:r>
            <a:r>
              <a:rPr b="1" lang="en" sz="1195">
                <a:solidFill>
                  <a:srgbClr val="EFEFEF"/>
                </a:solidFill>
              </a:rPr>
              <a:t>argin</a:t>
            </a:r>
            <a:r>
              <a:rPr lang="en" sz="1195">
                <a:solidFill>
                  <a:srgbClr val="EFEFEF"/>
                </a:solidFill>
              </a:rPr>
              <a:t> : </a:t>
            </a:r>
            <a:r>
              <a:rPr lang="en" sz="1195">
                <a:solidFill>
                  <a:srgbClr val="FF0000"/>
                </a:solidFill>
              </a:rPr>
              <a:t>1px 1px 1px</a:t>
            </a:r>
            <a:r>
              <a:rPr lang="en" sz="1195">
                <a:solidFill>
                  <a:srgbClr val="EFEFEF"/>
                </a:solidFill>
              </a:rPr>
              <a:t>;</a:t>
            </a:r>
            <a:endParaRPr sz="1195">
              <a:solidFill>
                <a:srgbClr val="EFEFEF"/>
              </a:solidFill>
            </a:endParaRPr>
          </a:p>
          <a:p>
            <a:pPr indent="0" lvl="0" marL="0" rtl="0" algn="l">
              <a:lnSpc>
                <a:spcPct val="95000"/>
              </a:lnSpc>
              <a:spcBef>
                <a:spcPts val="0"/>
              </a:spcBef>
              <a:spcAft>
                <a:spcPts val="0"/>
              </a:spcAft>
              <a:buSzPts val="852"/>
              <a:buNone/>
            </a:pPr>
            <a:r>
              <a:t/>
            </a:r>
            <a:endParaRPr sz="1195">
              <a:solidFill>
                <a:srgbClr val="EFEFEF"/>
              </a:solidFill>
            </a:endParaRPr>
          </a:p>
          <a:p>
            <a:pPr indent="0" lvl="0" marL="0" rtl="0" algn="l">
              <a:lnSpc>
                <a:spcPct val="95000"/>
              </a:lnSpc>
              <a:spcBef>
                <a:spcPts val="0"/>
              </a:spcBef>
              <a:spcAft>
                <a:spcPts val="0"/>
              </a:spcAft>
              <a:buSzPts val="852"/>
              <a:buNone/>
            </a:pPr>
            <a:r>
              <a:rPr lang="en" sz="1195">
                <a:solidFill>
                  <a:srgbClr val="999999"/>
                </a:solidFill>
              </a:rPr>
              <a:t> /*equals to:*/</a:t>
            </a:r>
            <a:endParaRPr sz="1195">
              <a:solidFill>
                <a:srgbClr val="999999"/>
              </a:solidFill>
            </a:endParaRPr>
          </a:p>
          <a:p>
            <a:pPr indent="0" lvl="0" marL="0" rtl="0" algn="l">
              <a:lnSpc>
                <a:spcPct val="95000"/>
              </a:lnSpc>
              <a:spcBef>
                <a:spcPts val="0"/>
              </a:spcBef>
              <a:spcAft>
                <a:spcPts val="0"/>
              </a:spcAft>
              <a:buSzPts val="852"/>
              <a:buNone/>
            </a:pPr>
            <a:r>
              <a:t/>
            </a:r>
            <a:endParaRPr sz="1195">
              <a:solidFill>
                <a:srgbClr val="EFEFEF"/>
              </a:solidFill>
            </a:endParaRPr>
          </a:p>
          <a:p>
            <a:pPr indent="0" lvl="0" marL="0" rtl="0" algn="l">
              <a:lnSpc>
                <a:spcPct val="95000"/>
              </a:lnSpc>
              <a:spcBef>
                <a:spcPts val="0"/>
              </a:spcBef>
              <a:spcAft>
                <a:spcPts val="0"/>
              </a:spcAft>
              <a:buSzPts val="852"/>
              <a:buNone/>
            </a:pPr>
            <a:r>
              <a:rPr lang="en" sz="1195">
                <a:solidFill>
                  <a:srgbClr val="EFEFEF"/>
                </a:solidFill>
              </a:rPr>
              <a:t> </a:t>
            </a:r>
            <a:r>
              <a:rPr b="1" lang="en" sz="1195">
                <a:solidFill>
                  <a:srgbClr val="EFEFEF"/>
                </a:solidFill>
              </a:rPr>
              <a:t>m</a:t>
            </a:r>
            <a:r>
              <a:rPr b="1" lang="en" sz="1195">
                <a:solidFill>
                  <a:srgbClr val="EFEFEF"/>
                </a:solidFill>
              </a:rPr>
              <a:t>argin </a:t>
            </a:r>
            <a:r>
              <a:rPr lang="en" sz="1195">
                <a:solidFill>
                  <a:srgbClr val="EFEFEF"/>
                </a:solidFill>
              </a:rPr>
              <a:t>: </a:t>
            </a:r>
            <a:r>
              <a:rPr lang="en" sz="1195">
                <a:solidFill>
                  <a:srgbClr val="FF0000"/>
                </a:solidFill>
              </a:rPr>
              <a:t>1px 1px 1px 1px</a:t>
            </a:r>
            <a:r>
              <a:rPr lang="en" sz="1195">
                <a:solidFill>
                  <a:srgbClr val="EFEFEF"/>
                </a:solidFill>
              </a:rPr>
              <a:t>;</a:t>
            </a:r>
            <a:endParaRPr sz="1195">
              <a:solidFill>
                <a:srgbClr val="EFEFEF"/>
              </a:solidFill>
            </a:endParaRPr>
          </a:p>
          <a:p>
            <a:pPr indent="0" lvl="0" marL="0" rtl="0" algn="l">
              <a:lnSpc>
                <a:spcPct val="95000"/>
              </a:lnSpc>
              <a:spcBef>
                <a:spcPts val="0"/>
              </a:spcBef>
              <a:spcAft>
                <a:spcPts val="0"/>
              </a:spcAft>
              <a:buSzPts val="852"/>
              <a:buNone/>
            </a:pPr>
            <a:r>
              <a:rPr lang="en" sz="1195">
                <a:solidFill>
                  <a:srgbClr val="EFEFEF"/>
                </a:solidFill>
              </a:rPr>
              <a:t>}</a:t>
            </a:r>
            <a:endParaRPr sz="1195">
              <a:solidFill>
                <a:srgbClr val="EFEFEF"/>
              </a:solidFill>
            </a:endParaRPr>
          </a:p>
          <a:p>
            <a:pPr indent="0" lvl="0" marL="0" rtl="0" algn="l">
              <a:lnSpc>
                <a:spcPct val="95000"/>
              </a:lnSpc>
              <a:spcBef>
                <a:spcPts val="0"/>
              </a:spcBef>
              <a:spcAft>
                <a:spcPts val="0"/>
              </a:spcAft>
              <a:buSzPts val="852"/>
              <a:buNone/>
            </a:pPr>
            <a:r>
              <a:t/>
            </a:r>
            <a:endParaRPr sz="1395"/>
          </a:p>
          <a:p>
            <a:pPr indent="0" lvl="0" marL="0" rtl="0" algn="l">
              <a:lnSpc>
                <a:spcPct val="95000"/>
              </a:lnSpc>
              <a:spcBef>
                <a:spcPts val="1200"/>
              </a:spcBef>
              <a:spcAft>
                <a:spcPts val="1200"/>
              </a:spcAft>
              <a:buSzPts val="852"/>
              <a:buNone/>
            </a:pPr>
            <a:r>
              <a:t/>
            </a:r>
            <a:endParaRPr sz="1395"/>
          </a:p>
        </p:txBody>
      </p:sp>
      <p:sp>
        <p:nvSpPr>
          <p:cNvPr id="133" name="Google Shape;133;p23"/>
          <p:cNvSpPr txBox="1"/>
          <p:nvPr/>
        </p:nvSpPr>
        <p:spPr>
          <a:xfrm>
            <a:off x="4258725" y="821275"/>
            <a:ext cx="5016300" cy="24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EFEFEF"/>
                </a:solidFill>
                <a:latin typeface="Proxima Nova"/>
                <a:ea typeface="Proxima Nova"/>
                <a:cs typeface="Proxima Nova"/>
                <a:sym typeface="Proxima Nova"/>
              </a:rPr>
              <a:t>p{</a:t>
            </a:r>
            <a:endParaRPr sz="12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EFEFEF"/>
                </a:solidFill>
                <a:latin typeface="Proxima Nova"/>
                <a:ea typeface="Proxima Nova"/>
                <a:cs typeface="Proxima Nova"/>
                <a:sym typeface="Proxima Nova"/>
              </a:rPr>
              <a:t> </a:t>
            </a:r>
            <a:r>
              <a:rPr b="1" lang="en" sz="1200">
                <a:solidFill>
                  <a:srgbClr val="EFEFEF"/>
                </a:solidFill>
                <a:latin typeface="Proxima Nova"/>
                <a:ea typeface="Proxima Nova"/>
                <a:cs typeface="Proxima Nova"/>
                <a:sym typeface="Proxima Nova"/>
              </a:rPr>
              <a:t>m</a:t>
            </a:r>
            <a:r>
              <a:rPr b="1" lang="en" sz="1200">
                <a:solidFill>
                  <a:srgbClr val="EFEFEF"/>
                </a:solidFill>
                <a:latin typeface="Proxima Nova"/>
                <a:ea typeface="Proxima Nova"/>
                <a:cs typeface="Proxima Nova"/>
                <a:sym typeface="Proxima Nova"/>
              </a:rPr>
              <a:t>argin </a:t>
            </a:r>
            <a:r>
              <a:rPr lang="en" sz="1200">
                <a:solidFill>
                  <a:srgbClr val="EFEFEF"/>
                </a:solidFill>
                <a:latin typeface="Proxima Nova"/>
                <a:ea typeface="Proxima Nova"/>
                <a:cs typeface="Proxima Nova"/>
                <a:sym typeface="Proxima Nova"/>
              </a:rPr>
              <a:t>: </a:t>
            </a:r>
            <a:r>
              <a:rPr lang="en" sz="1200">
                <a:solidFill>
                  <a:srgbClr val="FF0000"/>
                </a:solidFill>
                <a:latin typeface="Proxima Nova"/>
                <a:ea typeface="Proxima Nova"/>
                <a:cs typeface="Proxima Nova"/>
                <a:sym typeface="Proxima Nova"/>
              </a:rPr>
              <a:t>10px 15px</a:t>
            </a:r>
            <a:r>
              <a:rPr lang="en" sz="1200">
                <a:solidFill>
                  <a:srgbClr val="EFEFEF"/>
                </a:solidFill>
                <a:latin typeface="Proxima Nova"/>
                <a:ea typeface="Proxima Nova"/>
                <a:cs typeface="Proxima Nova"/>
                <a:sym typeface="Proxima Nova"/>
              </a:rPr>
              <a:t>;         </a:t>
            </a:r>
            <a:r>
              <a:rPr lang="en" sz="1200">
                <a:solidFill>
                  <a:srgbClr val="B7B7B7"/>
                </a:solidFill>
                <a:latin typeface="Proxima Nova"/>
                <a:ea typeface="Proxima Nova"/>
                <a:cs typeface="Proxima Nova"/>
                <a:sym typeface="Proxima Nova"/>
              </a:rPr>
              <a:t>   /* 10px margin-top &amp; bottom And 15px margin-right &amp; left*/</a:t>
            </a:r>
            <a:endParaRPr sz="1200">
              <a:solidFill>
                <a:srgbClr val="B7B7B7"/>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EFEFEF"/>
                </a:solidFill>
                <a:latin typeface="Proxima Nova"/>
                <a:ea typeface="Proxima Nova"/>
                <a:cs typeface="Proxima Nova"/>
                <a:sym typeface="Proxima Nova"/>
              </a:rPr>
              <a:t> </a:t>
            </a:r>
            <a:r>
              <a:rPr lang="en" sz="1200">
                <a:solidFill>
                  <a:srgbClr val="999999"/>
                </a:solidFill>
                <a:latin typeface="Proxima Nova"/>
                <a:ea typeface="Proxima Nova"/>
                <a:cs typeface="Proxima Nova"/>
                <a:sym typeface="Proxima Nova"/>
              </a:rPr>
              <a:t>/*equals to:*/</a:t>
            </a:r>
            <a:endParaRPr sz="1200">
              <a:solidFill>
                <a:srgbClr val="999999"/>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EFEFEF"/>
                </a:solidFill>
                <a:latin typeface="Proxima Nova"/>
                <a:ea typeface="Proxima Nova"/>
                <a:cs typeface="Proxima Nova"/>
                <a:sym typeface="Proxima Nova"/>
              </a:rPr>
              <a:t> </a:t>
            </a:r>
            <a:r>
              <a:rPr b="1" lang="en" sz="1200">
                <a:solidFill>
                  <a:srgbClr val="EFEFEF"/>
                </a:solidFill>
                <a:latin typeface="Proxima Nova"/>
                <a:ea typeface="Proxima Nova"/>
                <a:cs typeface="Proxima Nova"/>
                <a:sym typeface="Proxima Nova"/>
              </a:rPr>
              <a:t>m</a:t>
            </a:r>
            <a:r>
              <a:rPr b="1" lang="en" sz="1200">
                <a:solidFill>
                  <a:srgbClr val="EFEFEF"/>
                </a:solidFill>
                <a:latin typeface="Proxima Nova"/>
                <a:ea typeface="Proxima Nova"/>
                <a:cs typeface="Proxima Nova"/>
                <a:sym typeface="Proxima Nova"/>
              </a:rPr>
              <a:t>argin</a:t>
            </a:r>
            <a:r>
              <a:rPr lang="en" sz="1200">
                <a:solidFill>
                  <a:srgbClr val="EFEFEF"/>
                </a:solidFill>
                <a:latin typeface="Proxima Nova"/>
                <a:ea typeface="Proxima Nova"/>
                <a:cs typeface="Proxima Nova"/>
                <a:sym typeface="Proxima Nova"/>
              </a:rPr>
              <a:t> : </a:t>
            </a:r>
            <a:r>
              <a:rPr lang="en" sz="1200">
                <a:solidFill>
                  <a:srgbClr val="FF0000"/>
                </a:solidFill>
                <a:latin typeface="Proxima Nova"/>
                <a:ea typeface="Proxima Nova"/>
                <a:cs typeface="Proxima Nova"/>
                <a:sym typeface="Proxima Nova"/>
              </a:rPr>
              <a:t>10px 15px 10px 15px</a:t>
            </a:r>
            <a:r>
              <a:rPr lang="en" sz="1200">
                <a:solidFill>
                  <a:srgbClr val="EFEFEF"/>
                </a:solidFill>
                <a:latin typeface="Proxima Nova"/>
                <a:ea typeface="Proxima Nova"/>
                <a:cs typeface="Proxima Nova"/>
                <a:sym typeface="Proxima Nova"/>
              </a:rPr>
              <a:t>;</a:t>
            </a:r>
            <a:endParaRPr sz="1200">
              <a:solidFill>
                <a:srgbClr val="EFEFE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EFEFEF"/>
                </a:solidFill>
                <a:latin typeface="Proxima Nova"/>
                <a:ea typeface="Proxima Nova"/>
                <a:cs typeface="Proxima Nova"/>
                <a:sym typeface="Proxima Nova"/>
              </a:rPr>
              <a:t> </a:t>
            </a:r>
            <a:r>
              <a:rPr lang="en" sz="1200">
                <a:solidFill>
                  <a:srgbClr val="999999"/>
                </a:solidFill>
                <a:latin typeface="Proxima Nova"/>
                <a:ea typeface="Proxima Nova"/>
                <a:cs typeface="Proxima Nova"/>
                <a:sym typeface="Proxima Nova"/>
              </a:rPr>
              <a:t>/*equals to:*/</a:t>
            </a:r>
            <a:endParaRPr sz="1200">
              <a:solidFill>
                <a:srgbClr val="999999"/>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EFEFEF"/>
                </a:solidFill>
                <a:latin typeface="Proxima Nova"/>
                <a:ea typeface="Proxima Nova"/>
                <a:cs typeface="Proxima Nova"/>
                <a:sym typeface="Proxima Nova"/>
              </a:rPr>
              <a:t> </a:t>
            </a:r>
            <a:r>
              <a:rPr b="1" lang="en" sz="1200">
                <a:solidFill>
                  <a:srgbClr val="EFEFEF"/>
                </a:solidFill>
                <a:latin typeface="Proxima Nova"/>
                <a:ea typeface="Proxima Nova"/>
                <a:cs typeface="Proxima Nova"/>
                <a:sym typeface="Proxima Nova"/>
              </a:rPr>
              <a:t>m</a:t>
            </a:r>
            <a:r>
              <a:rPr b="1" lang="en" sz="1200">
                <a:solidFill>
                  <a:srgbClr val="EFEFEF"/>
                </a:solidFill>
                <a:latin typeface="Proxima Nova"/>
                <a:ea typeface="Proxima Nova"/>
                <a:cs typeface="Proxima Nova"/>
                <a:sym typeface="Proxima Nova"/>
              </a:rPr>
              <a:t>argin</a:t>
            </a:r>
            <a:r>
              <a:rPr lang="en" sz="1200">
                <a:solidFill>
                  <a:srgbClr val="EFEFEF"/>
                </a:solidFill>
                <a:latin typeface="Proxima Nova"/>
                <a:ea typeface="Proxima Nova"/>
                <a:cs typeface="Proxima Nova"/>
                <a:sym typeface="Proxima Nova"/>
              </a:rPr>
              <a:t> : </a:t>
            </a:r>
            <a:r>
              <a:rPr lang="en" sz="1200">
                <a:solidFill>
                  <a:srgbClr val="FF0000"/>
                </a:solidFill>
                <a:latin typeface="Proxima Nova"/>
                <a:ea typeface="Proxima Nova"/>
                <a:cs typeface="Proxima Nova"/>
                <a:sym typeface="Proxima Nova"/>
              </a:rPr>
              <a:t>10px 15px 10px;</a:t>
            </a:r>
            <a:endParaRPr sz="1200">
              <a:solidFill>
                <a:srgbClr val="FF0000"/>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EFEFEF"/>
                </a:solidFill>
                <a:latin typeface="Proxima Nova"/>
                <a:ea typeface="Proxima Nova"/>
                <a:cs typeface="Proxima Nova"/>
                <a:sym typeface="Proxima Nova"/>
              </a:rPr>
              <a:t> </a:t>
            </a:r>
            <a:r>
              <a:rPr lang="en" sz="1200">
                <a:solidFill>
                  <a:srgbClr val="B7B7B7"/>
                </a:solidFill>
                <a:latin typeface="Proxima Nova"/>
                <a:ea typeface="Proxima Nova"/>
                <a:cs typeface="Proxima Nova"/>
                <a:sym typeface="Proxima Nova"/>
              </a:rPr>
              <a:t>/* margin left will be calculated from the margin right value (=15px) */</a:t>
            </a:r>
            <a:endParaRPr sz="1200">
              <a:solidFill>
                <a:srgbClr val="B7B7B7"/>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EFEFEF"/>
                </a:solidFill>
                <a:latin typeface="Proxima Nova"/>
                <a:ea typeface="Proxima Nova"/>
                <a:cs typeface="Proxima Nova"/>
                <a:sym typeface="Proxima Nova"/>
              </a:rPr>
              <a:t>}</a:t>
            </a:r>
            <a:endParaRPr sz="1200">
              <a:solidFill>
                <a:srgbClr val="EFEFEF"/>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accent3"/>
              </a:solidFill>
              <a:latin typeface="Proxima Nova"/>
              <a:ea typeface="Proxima Nova"/>
              <a:cs typeface="Proxima Nova"/>
              <a:sym typeface="Proxima Nova"/>
            </a:endParaRPr>
          </a:p>
        </p:txBody>
      </p:sp>
      <p:sp>
        <p:nvSpPr>
          <p:cNvPr id="134" name="Google Shape;134;p23"/>
          <p:cNvSpPr/>
          <p:nvPr/>
        </p:nvSpPr>
        <p:spPr>
          <a:xfrm>
            <a:off x="4258725" y="821275"/>
            <a:ext cx="5067300" cy="3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5" name="Google Shape;135;p23"/>
          <p:cNvSpPr txBox="1"/>
          <p:nvPr/>
        </p:nvSpPr>
        <p:spPr>
          <a:xfrm>
            <a:off x="4258725" y="821275"/>
            <a:ext cx="48132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Proxima Nova"/>
                <a:ea typeface="Proxima Nova"/>
                <a:cs typeface="Proxima Nova"/>
                <a:sym typeface="Proxima Nova"/>
              </a:rPr>
              <a:t>Another Example:</a:t>
            </a:r>
            <a:endParaRPr b="1" i="1">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211675"/>
            <a:ext cx="8520600" cy="558900"/>
          </a:xfrm>
          <a:prstGeom prst="rect">
            <a:avLst/>
          </a:prstGeom>
          <a:gradFill>
            <a:gsLst>
              <a:gs pos="0">
                <a:srgbClr val="3D4A4E"/>
              </a:gs>
              <a:gs pos="100000">
                <a:srgbClr val="040405"/>
              </a:gs>
            </a:gsLst>
            <a:path path="circle">
              <a:fillToRect b="50%" l="50%" r="50%" t="50%"/>
            </a:path>
            <a:tileRect/>
          </a:gra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1720">
                <a:solidFill>
                  <a:schemeClr val="lt1"/>
                </a:solidFill>
              </a:rPr>
              <a:t>Section 8.4: Horizontally center elements on a page using margin</a:t>
            </a:r>
            <a:endParaRPr b="1" i="1" sz="1720">
              <a:solidFill>
                <a:schemeClr val="lt1"/>
              </a:solidFill>
            </a:endParaRPr>
          </a:p>
        </p:txBody>
      </p:sp>
      <p:sp>
        <p:nvSpPr>
          <p:cNvPr id="141" name="Google Shape;141;p24"/>
          <p:cNvSpPr txBox="1"/>
          <p:nvPr>
            <p:ph idx="1" type="body"/>
          </p:nvPr>
        </p:nvSpPr>
        <p:spPr>
          <a:xfrm>
            <a:off x="311700" y="770575"/>
            <a:ext cx="8520600" cy="3975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EFEFEF"/>
                </a:solidFill>
              </a:rPr>
              <a:t>As long as the element is a </a:t>
            </a:r>
            <a:r>
              <a:rPr b="1" lang="en" sz="1200">
                <a:solidFill>
                  <a:srgbClr val="EFEFEF"/>
                </a:solidFill>
              </a:rPr>
              <a:t>block</a:t>
            </a:r>
            <a:r>
              <a:rPr lang="en" sz="1200">
                <a:solidFill>
                  <a:srgbClr val="EFEFEF"/>
                </a:solidFill>
              </a:rPr>
              <a:t>, and it has an </a:t>
            </a:r>
            <a:r>
              <a:rPr b="1" lang="en" sz="1200">
                <a:solidFill>
                  <a:srgbClr val="EFEFEF"/>
                </a:solidFill>
              </a:rPr>
              <a:t>explicitly set width value</a:t>
            </a:r>
            <a:r>
              <a:rPr lang="en" sz="1200">
                <a:solidFill>
                  <a:srgbClr val="EFEFEF"/>
                </a:solidFill>
              </a:rPr>
              <a:t>, margins can be used to center block</a:t>
            </a:r>
            <a:endParaRPr sz="1200">
              <a:solidFill>
                <a:srgbClr val="EFEFEF"/>
              </a:solidFill>
            </a:endParaRPr>
          </a:p>
          <a:p>
            <a:pPr indent="0" lvl="0" marL="0" rtl="0" algn="l">
              <a:spcBef>
                <a:spcPts val="0"/>
              </a:spcBef>
              <a:spcAft>
                <a:spcPts val="0"/>
              </a:spcAft>
              <a:buNone/>
            </a:pPr>
            <a:r>
              <a:rPr lang="en" sz="1200">
                <a:solidFill>
                  <a:srgbClr val="EFEFEF"/>
                </a:solidFill>
              </a:rPr>
              <a:t>elements on a page horizontally.</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We add a width value that is lower than the width of the window and the auto property of margin then distributes</a:t>
            </a:r>
            <a:endParaRPr sz="1200">
              <a:solidFill>
                <a:srgbClr val="EFEFEF"/>
              </a:solidFill>
            </a:endParaRPr>
          </a:p>
          <a:p>
            <a:pPr indent="0" lvl="0" marL="0" rtl="0" algn="l">
              <a:spcBef>
                <a:spcPts val="0"/>
              </a:spcBef>
              <a:spcAft>
                <a:spcPts val="0"/>
              </a:spcAft>
              <a:buNone/>
            </a:pPr>
            <a:r>
              <a:rPr lang="en" sz="1200">
                <a:solidFill>
                  <a:srgbClr val="EFEFEF"/>
                </a:solidFill>
              </a:rPr>
              <a:t>the remaining space to the left and the right:</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D5A6BD"/>
                </a:solidFill>
              </a:rPr>
              <a:t>#myDiv </a:t>
            </a:r>
            <a:r>
              <a:rPr lang="en" sz="1200">
                <a:solidFill>
                  <a:srgbClr val="EFEFEF"/>
                </a:solidFill>
              </a:rPr>
              <a:t>{</a:t>
            </a:r>
            <a:endParaRPr sz="1200">
              <a:solidFill>
                <a:srgbClr val="EFEFEF"/>
              </a:solidFill>
            </a:endParaRPr>
          </a:p>
          <a:p>
            <a:pPr indent="0" lvl="0" marL="0" rtl="0" algn="l">
              <a:spcBef>
                <a:spcPts val="0"/>
              </a:spcBef>
              <a:spcAft>
                <a:spcPts val="0"/>
              </a:spcAft>
              <a:buNone/>
            </a:pPr>
            <a:r>
              <a:rPr b="1" lang="en" sz="1200">
                <a:solidFill>
                  <a:srgbClr val="EFEFEF"/>
                </a:solidFill>
              </a:rPr>
              <a:t>width</a:t>
            </a:r>
            <a:r>
              <a:rPr lang="en" sz="1200">
                <a:solidFill>
                  <a:srgbClr val="EFEFEF"/>
                </a:solidFill>
              </a:rPr>
              <a:t>:</a:t>
            </a:r>
            <a:r>
              <a:rPr lang="en" sz="1200">
                <a:solidFill>
                  <a:srgbClr val="FF0000"/>
                </a:solidFill>
              </a:rPr>
              <a:t>80%</a:t>
            </a:r>
            <a:r>
              <a:rPr lang="en" sz="1200">
                <a:solidFill>
                  <a:srgbClr val="EFEFEF"/>
                </a:solidFill>
              </a:rPr>
              <a:t>;</a:t>
            </a:r>
            <a:endParaRPr sz="1200">
              <a:solidFill>
                <a:srgbClr val="EFEFEF"/>
              </a:solidFill>
            </a:endParaRPr>
          </a:p>
          <a:p>
            <a:pPr indent="0" lvl="0" marL="0" rtl="0" algn="l">
              <a:spcBef>
                <a:spcPts val="0"/>
              </a:spcBef>
              <a:spcAft>
                <a:spcPts val="0"/>
              </a:spcAft>
              <a:buNone/>
            </a:pPr>
            <a:r>
              <a:rPr b="1" lang="en" sz="1200">
                <a:solidFill>
                  <a:srgbClr val="EFEFEF"/>
                </a:solidFill>
              </a:rPr>
              <a:t>margin</a:t>
            </a:r>
            <a:r>
              <a:rPr lang="en" sz="1200">
                <a:solidFill>
                  <a:srgbClr val="EFEFEF"/>
                </a:solidFill>
              </a:rPr>
              <a:t>:</a:t>
            </a:r>
            <a:r>
              <a:rPr lang="en" sz="1200">
                <a:solidFill>
                  <a:srgbClr val="D5A6BD"/>
                </a:solidFill>
              </a:rPr>
              <a:t>0</a:t>
            </a:r>
            <a:r>
              <a:rPr lang="en" sz="1200">
                <a:solidFill>
                  <a:srgbClr val="EFEFEF"/>
                </a:solidFill>
              </a:rPr>
              <a:t> </a:t>
            </a:r>
            <a:r>
              <a:rPr lang="en" sz="1200">
                <a:solidFill>
                  <a:srgbClr val="FF0000"/>
                </a:solidFill>
              </a:rPr>
              <a:t>auto</a:t>
            </a:r>
            <a:r>
              <a:rPr lang="en" sz="1200">
                <a:solidFill>
                  <a:srgbClr val="EFEFEF"/>
                </a:solidFill>
              </a:rPr>
              <a:t>;</a:t>
            </a:r>
            <a:endParaRPr sz="1200">
              <a:solidFill>
                <a:srgbClr val="EFEFEF"/>
              </a:solidFill>
            </a:endParaRPr>
          </a:p>
          <a:p>
            <a:pPr indent="0" lvl="0" marL="0" rtl="0" algn="l">
              <a:spcBef>
                <a:spcPts val="0"/>
              </a:spcBef>
              <a:spcAft>
                <a:spcPts val="0"/>
              </a:spcAft>
              <a:buNone/>
            </a:pPr>
            <a:r>
              <a:rPr lang="en" sz="1200">
                <a:solidFill>
                  <a:srgbClr val="EFEFEF"/>
                </a:solidFill>
              </a:rPr>
              <a:t>}</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In the example above we use the shorthand margin declaration to first set 0 to the top and bottom margin values</a:t>
            </a:r>
            <a:endParaRPr sz="1200">
              <a:solidFill>
                <a:srgbClr val="EFEFEF"/>
              </a:solidFill>
            </a:endParaRPr>
          </a:p>
          <a:p>
            <a:pPr indent="0" lvl="0" marL="0" rtl="0" algn="l">
              <a:spcBef>
                <a:spcPts val="0"/>
              </a:spcBef>
              <a:spcAft>
                <a:spcPts val="0"/>
              </a:spcAft>
              <a:buNone/>
            </a:pPr>
            <a:r>
              <a:rPr lang="en" sz="1200">
                <a:solidFill>
                  <a:srgbClr val="EFEFEF"/>
                </a:solidFill>
              </a:rPr>
              <a:t>(although this could be any value) and then we use auto to let the browser allocate the space automatically to the</a:t>
            </a:r>
            <a:endParaRPr sz="1200">
              <a:solidFill>
                <a:srgbClr val="EFEFEF"/>
              </a:solidFill>
            </a:endParaRPr>
          </a:p>
          <a:p>
            <a:pPr indent="0" lvl="0" marL="0" rtl="0" algn="l">
              <a:spcBef>
                <a:spcPts val="0"/>
              </a:spcBef>
              <a:spcAft>
                <a:spcPts val="0"/>
              </a:spcAft>
              <a:buNone/>
            </a:pPr>
            <a:r>
              <a:rPr lang="en" sz="1200">
                <a:solidFill>
                  <a:srgbClr val="EFEFEF"/>
                </a:solidFill>
              </a:rPr>
              <a:t>left and right margin values.</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In the example above, the #myDiv element is set to 80% width which leaves use 20% leftover. The browser</a:t>
            </a:r>
            <a:endParaRPr sz="1200">
              <a:solidFill>
                <a:srgbClr val="EFEFEF"/>
              </a:solidFill>
            </a:endParaRPr>
          </a:p>
          <a:p>
            <a:pPr indent="0" lvl="0" marL="0" rtl="0" algn="l">
              <a:spcBef>
                <a:spcPts val="0"/>
              </a:spcBef>
              <a:spcAft>
                <a:spcPts val="0"/>
              </a:spcAft>
              <a:buNone/>
            </a:pPr>
            <a:r>
              <a:rPr lang="en" sz="1200">
                <a:solidFill>
                  <a:srgbClr val="EFEFEF"/>
                </a:solidFill>
              </a:rPr>
              <a:t>distributes this value to the remaining sides so:</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(100% - 80%) / 2 = 10%</a:t>
            </a:r>
            <a:endParaRPr sz="1200">
              <a:solidFill>
                <a:srgbClr val="EFEFEF"/>
              </a:solidFill>
            </a:endParaRPr>
          </a:p>
          <a:p>
            <a:pPr indent="0" lvl="0" marL="0" rtl="0" algn="l">
              <a:spcBef>
                <a:spcPts val="0"/>
              </a:spcBef>
              <a:spcAft>
                <a:spcPts val="0"/>
              </a:spcAft>
              <a:buNone/>
            </a:pPr>
            <a:r>
              <a:t/>
            </a:r>
            <a:endParaRPr sz="1200">
              <a:solidFill>
                <a:srgbClr val="EFEFEF"/>
              </a:solidFill>
            </a:endParaRPr>
          </a:p>
        </p:txBody>
      </p:sp>
      <p:sp>
        <p:nvSpPr>
          <p:cNvPr id="142" name="Google Shape;142;p24"/>
          <p:cNvSpPr/>
          <p:nvPr/>
        </p:nvSpPr>
        <p:spPr>
          <a:xfrm>
            <a:off x="-46575" y="643475"/>
            <a:ext cx="9270900" cy="2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135475"/>
            <a:ext cx="8520600" cy="495300"/>
          </a:xfrm>
          <a:prstGeom prst="rect">
            <a:avLst/>
          </a:prstGeom>
          <a:gradFill>
            <a:gsLst>
              <a:gs pos="0">
                <a:srgbClr val="71BD95"/>
              </a:gs>
              <a:gs pos="100000">
                <a:srgbClr val="3C6F54"/>
              </a:gs>
            </a:gsLst>
            <a:lin ang="5400012" scaled="0"/>
          </a:gra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1820"/>
              <a:t>Section 8.5: Example 1:</a:t>
            </a:r>
            <a:endParaRPr b="1" i="1" sz="1820"/>
          </a:p>
        </p:txBody>
      </p:sp>
      <p:sp>
        <p:nvSpPr>
          <p:cNvPr id="148" name="Google Shape;148;p25"/>
          <p:cNvSpPr txBox="1"/>
          <p:nvPr>
            <p:ph idx="1" type="body"/>
          </p:nvPr>
        </p:nvSpPr>
        <p:spPr>
          <a:xfrm>
            <a:off x="169325" y="630775"/>
            <a:ext cx="9144000" cy="4512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300">
                <a:solidFill>
                  <a:srgbClr val="EFEFEF"/>
                </a:solidFill>
              </a:rPr>
              <a:t>It is obvious to assume that the percentage value of margin to margin-left and margin-right would be relative to its parent element.</a:t>
            </a:r>
            <a:endParaRPr sz="1300">
              <a:solidFill>
                <a:srgbClr val="EFEFEF"/>
              </a:solidFill>
            </a:endParaRPr>
          </a:p>
          <a:p>
            <a:pPr indent="0" lvl="0" marL="0" rtl="0" algn="l">
              <a:spcBef>
                <a:spcPts val="0"/>
              </a:spcBef>
              <a:spcAft>
                <a:spcPts val="0"/>
              </a:spcAft>
              <a:buNone/>
            </a:pPr>
            <a:r>
              <a:t/>
            </a:r>
            <a:endParaRPr sz="1300">
              <a:solidFill>
                <a:srgbClr val="EFEFEF"/>
              </a:solidFill>
            </a:endParaRPr>
          </a:p>
          <a:p>
            <a:pPr indent="0" lvl="0" marL="0" rtl="0" algn="l">
              <a:spcBef>
                <a:spcPts val="0"/>
              </a:spcBef>
              <a:spcAft>
                <a:spcPts val="0"/>
              </a:spcAft>
              <a:buNone/>
            </a:pPr>
            <a:r>
              <a:rPr lang="en" sz="1300">
                <a:solidFill>
                  <a:srgbClr val="B4A7D6"/>
                </a:solidFill>
              </a:rPr>
              <a:t>.parent </a:t>
            </a:r>
            <a:r>
              <a:rPr lang="en" sz="1300">
                <a:solidFill>
                  <a:srgbClr val="EFEFEF"/>
                </a:solidFill>
              </a:rPr>
              <a:t>{</a:t>
            </a:r>
            <a:endParaRPr sz="1300">
              <a:solidFill>
                <a:srgbClr val="EFEFEF"/>
              </a:solidFill>
            </a:endParaRPr>
          </a:p>
          <a:p>
            <a:pPr indent="0" lvl="0" marL="0" rtl="0" algn="l">
              <a:spcBef>
                <a:spcPts val="0"/>
              </a:spcBef>
              <a:spcAft>
                <a:spcPts val="0"/>
              </a:spcAft>
              <a:buNone/>
            </a:pPr>
            <a:r>
              <a:rPr b="1" lang="en" sz="1300">
                <a:solidFill>
                  <a:srgbClr val="EFEFEF"/>
                </a:solidFill>
              </a:rPr>
              <a:t> width </a:t>
            </a:r>
            <a:r>
              <a:rPr lang="en" sz="1300">
                <a:solidFill>
                  <a:srgbClr val="EFEFEF"/>
                </a:solidFill>
              </a:rPr>
              <a:t>:</a:t>
            </a:r>
            <a:r>
              <a:rPr lang="en" sz="1300">
                <a:solidFill>
                  <a:srgbClr val="FF0000"/>
                </a:solidFill>
              </a:rPr>
              <a:t> 500px</a:t>
            </a:r>
            <a:r>
              <a:rPr lang="en" sz="1300">
                <a:solidFill>
                  <a:srgbClr val="EFEFEF"/>
                </a:solidFill>
              </a:rPr>
              <a:t>;</a:t>
            </a:r>
            <a:endParaRPr sz="1300">
              <a:solidFill>
                <a:srgbClr val="EFEFEF"/>
              </a:solidFill>
            </a:endParaRPr>
          </a:p>
          <a:p>
            <a:pPr indent="0" lvl="0" marL="0" rtl="0" algn="l">
              <a:spcBef>
                <a:spcPts val="0"/>
              </a:spcBef>
              <a:spcAft>
                <a:spcPts val="0"/>
              </a:spcAft>
              <a:buNone/>
            </a:pPr>
            <a:r>
              <a:rPr lang="en" sz="1300">
                <a:solidFill>
                  <a:srgbClr val="EFEFEF"/>
                </a:solidFill>
              </a:rPr>
              <a:t> </a:t>
            </a:r>
            <a:r>
              <a:rPr b="1" lang="en" sz="1300">
                <a:solidFill>
                  <a:srgbClr val="EFEFEF"/>
                </a:solidFill>
              </a:rPr>
              <a:t>h</a:t>
            </a:r>
            <a:r>
              <a:rPr b="1" lang="en" sz="1300">
                <a:solidFill>
                  <a:srgbClr val="EFEFEF"/>
                </a:solidFill>
              </a:rPr>
              <a:t>eight </a:t>
            </a:r>
            <a:r>
              <a:rPr lang="en" sz="1300">
                <a:solidFill>
                  <a:srgbClr val="EFEFEF"/>
                </a:solidFill>
              </a:rPr>
              <a:t>: </a:t>
            </a:r>
            <a:r>
              <a:rPr lang="en" sz="1300">
                <a:solidFill>
                  <a:srgbClr val="FF0000"/>
                </a:solidFill>
              </a:rPr>
              <a:t>300px</a:t>
            </a:r>
            <a:r>
              <a:rPr lang="en" sz="1300">
                <a:solidFill>
                  <a:srgbClr val="EFEFEF"/>
                </a:solidFill>
              </a:rPr>
              <a:t>;</a:t>
            </a:r>
            <a:endParaRPr sz="1300">
              <a:solidFill>
                <a:srgbClr val="EFEFEF"/>
              </a:solidFill>
            </a:endParaRPr>
          </a:p>
          <a:p>
            <a:pPr indent="0" lvl="0" marL="0" rtl="0" algn="l">
              <a:spcBef>
                <a:spcPts val="0"/>
              </a:spcBef>
              <a:spcAft>
                <a:spcPts val="0"/>
              </a:spcAft>
              <a:buNone/>
            </a:pPr>
            <a:r>
              <a:rPr lang="en" sz="1300">
                <a:solidFill>
                  <a:srgbClr val="EFEFEF"/>
                </a:solidFill>
              </a:rPr>
              <a:t>}</a:t>
            </a:r>
            <a:endParaRPr sz="1300">
              <a:solidFill>
                <a:srgbClr val="EFEFEF"/>
              </a:solidFill>
            </a:endParaRPr>
          </a:p>
          <a:p>
            <a:pPr indent="0" lvl="0" marL="0" rtl="0" algn="l">
              <a:spcBef>
                <a:spcPts val="0"/>
              </a:spcBef>
              <a:spcAft>
                <a:spcPts val="0"/>
              </a:spcAft>
              <a:buNone/>
            </a:pPr>
            <a:r>
              <a:rPr lang="en" sz="1300">
                <a:solidFill>
                  <a:srgbClr val="B4A7D6"/>
                </a:solidFill>
              </a:rPr>
              <a:t>.child</a:t>
            </a:r>
            <a:r>
              <a:rPr lang="en" sz="1300">
                <a:solidFill>
                  <a:srgbClr val="EFEFEF"/>
                </a:solidFill>
              </a:rPr>
              <a:t> {</a:t>
            </a:r>
            <a:endParaRPr sz="1300">
              <a:solidFill>
                <a:srgbClr val="EFEFEF"/>
              </a:solidFill>
            </a:endParaRPr>
          </a:p>
          <a:p>
            <a:pPr indent="0" lvl="0" marL="0" rtl="0" algn="l">
              <a:spcBef>
                <a:spcPts val="0"/>
              </a:spcBef>
              <a:spcAft>
                <a:spcPts val="0"/>
              </a:spcAft>
              <a:buNone/>
            </a:pPr>
            <a:r>
              <a:rPr b="1" lang="en" sz="1300">
                <a:solidFill>
                  <a:srgbClr val="EFEFEF"/>
                </a:solidFill>
              </a:rPr>
              <a:t> width</a:t>
            </a:r>
            <a:r>
              <a:rPr lang="en" sz="1300">
                <a:solidFill>
                  <a:srgbClr val="EFEFEF"/>
                </a:solidFill>
              </a:rPr>
              <a:t> : </a:t>
            </a:r>
            <a:r>
              <a:rPr lang="en" sz="1300">
                <a:solidFill>
                  <a:srgbClr val="FF0000"/>
                </a:solidFill>
              </a:rPr>
              <a:t>100px</a:t>
            </a:r>
            <a:r>
              <a:rPr lang="en" sz="1300">
                <a:solidFill>
                  <a:srgbClr val="EFEFEF"/>
                </a:solidFill>
              </a:rPr>
              <a:t>;</a:t>
            </a:r>
            <a:endParaRPr sz="1300">
              <a:solidFill>
                <a:srgbClr val="EFEFEF"/>
              </a:solidFill>
            </a:endParaRPr>
          </a:p>
          <a:p>
            <a:pPr indent="0" lvl="0" marL="0" rtl="0" algn="l">
              <a:spcBef>
                <a:spcPts val="0"/>
              </a:spcBef>
              <a:spcAft>
                <a:spcPts val="0"/>
              </a:spcAft>
              <a:buNone/>
            </a:pPr>
            <a:r>
              <a:rPr lang="en" sz="1300">
                <a:solidFill>
                  <a:srgbClr val="EFEFEF"/>
                </a:solidFill>
              </a:rPr>
              <a:t> </a:t>
            </a:r>
            <a:r>
              <a:rPr b="1" lang="en" sz="1300">
                <a:solidFill>
                  <a:srgbClr val="EFEFEF"/>
                </a:solidFill>
              </a:rPr>
              <a:t>h</a:t>
            </a:r>
            <a:r>
              <a:rPr b="1" lang="en" sz="1300">
                <a:solidFill>
                  <a:srgbClr val="EFEFEF"/>
                </a:solidFill>
              </a:rPr>
              <a:t>eight :</a:t>
            </a:r>
            <a:r>
              <a:rPr lang="en" sz="1300">
                <a:solidFill>
                  <a:srgbClr val="FF0000"/>
                </a:solidFill>
              </a:rPr>
              <a:t> 100px</a:t>
            </a:r>
            <a:r>
              <a:rPr lang="en" sz="1300">
                <a:solidFill>
                  <a:srgbClr val="EFEFEF"/>
                </a:solidFill>
              </a:rPr>
              <a:t>;</a:t>
            </a:r>
            <a:endParaRPr sz="1300">
              <a:solidFill>
                <a:srgbClr val="EFEFEF"/>
              </a:solidFill>
            </a:endParaRPr>
          </a:p>
          <a:p>
            <a:pPr indent="0" lvl="0" marL="0" rtl="0" algn="l">
              <a:spcBef>
                <a:spcPts val="0"/>
              </a:spcBef>
              <a:spcAft>
                <a:spcPts val="0"/>
              </a:spcAft>
              <a:buNone/>
            </a:pPr>
            <a:r>
              <a:rPr lang="en" sz="1300">
                <a:solidFill>
                  <a:srgbClr val="EFEFEF"/>
                </a:solidFill>
              </a:rPr>
              <a:t> </a:t>
            </a:r>
            <a:r>
              <a:rPr b="1" lang="en" sz="1300">
                <a:solidFill>
                  <a:srgbClr val="EFEFEF"/>
                </a:solidFill>
              </a:rPr>
              <a:t>m</a:t>
            </a:r>
            <a:r>
              <a:rPr b="1" lang="en" sz="1300">
                <a:solidFill>
                  <a:srgbClr val="EFEFEF"/>
                </a:solidFill>
              </a:rPr>
              <a:t>argin-left</a:t>
            </a:r>
            <a:r>
              <a:rPr lang="en" sz="1300">
                <a:solidFill>
                  <a:srgbClr val="EFEFEF"/>
                </a:solidFill>
              </a:rPr>
              <a:t> :</a:t>
            </a:r>
            <a:r>
              <a:rPr lang="en" sz="1300">
                <a:solidFill>
                  <a:srgbClr val="FF0000"/>
                </a:solidFill>
              </a:rPr>
              <a:t> 10%</a:t>
            </a:r>
            <a:r>
              <a:rPr lang="en" sz="1300">
                <a:solidFill>
                  <a:srgbClr val="EFEFEF"/>
                </a:solidFill>
              </a:rPr>
              <a:t>;        </a:t>
            </a:r>
            <a:r>
              <a:rPr lang="en" sz="1300">
                <a:solidFill>
                  <a:srgbClr val="B7B7B7"/>
                </a:solidFill>
              </a:rPr>
              <a:t>/* (parentWidth * 10/100) =&gt; 50px */</a:t>
            </a:r>
            <a:endParaRPr sz="1300">
              <a:solidFill>
                <a:srgbClr val="B7B7B7"/>
              </a:solidFill>
            </a:endParaRPr>
          </a:p>
          <a:p>
            <a:pPr indent="0" lvl="0" marL="0" rtl="0" algn="l">
              <a:spcBef>
                <a:spcPts val="0"/>
              </a:spcBef>
              <a:spcAft>
                <a:spcPts val="0"/>
              </a:spcAft>
              <a:buNone/>
            </a:pPr>
            <a:r>
              <a:rPr lang="en" sz="1300">
                <a:solidFill>
                  <a:srgbClr val="EFEFEF"/>
                </a:solidFill>
              </a:rPr>
              <a:t>}</a:t>
            </a:r>
            <a:endParaRPr sz="1300">
              <a:solidFill>
                <a:srgbClr val="EFEFEF"/>
              </a:solidFill>
            </a:endParaRPr>
          </a:p>
          <a:p>
            <a:pPr indent="0" lvl="0" marL="0" rtl="0" algn="l">
              <a:spcBef>
                <a:spcPts val="0"/>
              </a:spcBef>
              <a:spcAft>
                <a:spcPts val="0"/>
              </a:spcAft>
              <a:buNone/>
            </a:pPr>
            <a:r>
              <a:t/>
            </a:r>
            <a:endParaRPr sz="1300">
              <a:solidFill>
                <a:srgbClr val="EFEFEF"/>
              </a:solidFill>
            </a:endParaRPr>
          </a:p>
          <a:p>
            <a:pPr indent="0" lvl="0" marL="0" rtl="0" algn="l">
              <a:spcBef>
                <a:spcPts val="0"/>
              </a:spcBef>
              <a:spcAft>
                <a:spcPts val="0"/>
              </a:spcAft>
              <a:buNone/>
            </a:pPr>
            <a:r>
              <a:rPr lang="en" sz="1429">
                <a:solidFill>
                  <a:srgbClr val="EFEFEF"/>
                </a:solidFill>
              </a:rPr>
              <a:t>But that is not the case, when comes to margin-top and margin-bottom. Both these properties, in percentages,</a:t>
            </a:r>
            <a:endParaRPr sz="1429">
              <a:solidFill>
                <a:srgbClr val="EFEFEF"/>
              </a:solidFill>
            </a:endParaRPr>
          </a:p>
          <a:p>
            <a:pPr indent="0" lvl="0" marL="0" rtl="0" algn="l">
              <a:spcBef>
                <a:spcPts val="0"/>
              </a:spcBef>
              <a:spcAft>
                <a:spcPts val="0"/>
              </a:spcAft>
              <a:buNone/>
            </a:pPr>
            <a:r>
              <a:rPr lang="en" sz="1429">
                <a:solidFill>
                  <a:srgbClr val="EFEFEF"/>
                </a:solidFill>
              </a:rPr>
              <a:t>aren't relative to the height of the parent container but to the</a:t>
            </a:r>
            <a:r>
              <a:rPr b="1" lang="en" sz="1429">
                <a:solidFill>
                  <a:srgbClr val="EFEFEF"/>
                </a:solidFill>
              </a:rPr>
              <a:t> width</a:t>
            </a:r>
            <a:r>
              <a:rPr lang="en" sz="1429">
                <a:solidFill>
                  <a:srgbClr val="EFEFEF"/>
                </a:solidFill>
              </a:rPr>
              <a:t> of the parent container.</a:t>
            </a:r>
            <a:endParaRPr sz="1429">
              <a:solidFill>
                <a:srgbClr val="EFEFEF"/>
              </a:solidFill>
            </a:endParaRPr>
          </a:p>
          <a:p>
            <a:pPr indent="0" lvl="0" marL="0" rtl="0" algn="l">
              <a:spcBef>
                <a:spcPts val="0"/>
              </a:spcBef>
              <a:spcAft>
                <a:spcPts val="0"/>
              </a:spcAft>
              <a:buNone/>
            </a:pPr>
            <a:r>
              <a:t/>
            </a:r>
            <a:endParaRPr sz="1429">
              <a:solidFill>
                <a:srgbClr val="EFEFEF"/>
              </a:solidFill>
            </a:endParaRPr>
          </a:p>
          <a:p>
            <a:pPr indent="0" lvl="0" marL="0" rtl="0" algn="l">
              <a:spcBef>
                <a:spcPts val="0"/>
              </a:spcBef>
              <a:spcAft>
                <a:spcPts val="0"/>
              </a:spcAft>
              <a:buNone/>
            </a:pPr>
            <a:r>
              <a:rPr lang="en" sz="1300">
                <a:solidFill>
                  <a:srgbClr val="EFEFEF"/>
                </a:solidFill>
              </a:rPr>
              <a:t>So,</a:t>
            </a:r>
            <a:endParaRPr sz="1300">
              <a:solidFill>
                <a:srgbClr val="EFEFEF"/>
              </a:solidFill>
            </a:endParaRPr>
          </a:p>
          <a:p>
            <a:pPr indent="0" lvl="0" marL="0" rtl="0" algn="l">
              <a:spcBef>
                <a:spcPts val="0"/>
              </a:spcBef>
              <a:spcAft>
                <a:spcPts val="0"/>
              </a:spcAft>
              <a:buNone/>
            </a:pPr>
            <a:r>
              <a:t/>
            </a:r>
            <a:endParaRPr sz="1300">
              <a:solidFill>
                <a:srgbClr val="EFEFEF"/>
              </a:solidFill>
            </a:endParaRPr>
          </a:p>
          <a:p>
            <a:pPr indent="0" lvl="0" marL="0" rtl="0" algn="l">
              <a:spcBef>
                <a:spcPts val="0"/>
              </a:spcBef>
              <a:spcAft>
                <a:spcPts val="0"/>
              </a:spcAft>
              <a:buNone/>
            </a:pPr>
            <a:r>
              <a:rPr lang="en" sz="1300">
                <a:solidFill>
                  <a:srgbClr val="B4A7D6"/>
                </a:solidFill>
              </a:rPr>
              <a:t>.parent</a:t>
            </a:r>
            <a:r>
              <a:rPr lang="en" sz="1300">
                <a:solidFill>
                  <a:srgbClr val="EFEFEF"/>
                </a:solidFill>
              </a:rPr>
              <a:t> {</a:t>
            </a:r>
            <a:endParaRPr sz="1300">
              <a:solidFill>
                <a:srgbClr val="EFEFEF"/>
              </a:solidFill>
            </a:endParaRPr>
          </a:p>
          <a:p>
            <a:pPr indent="0" lvl="0" marL="0" rtl="0" algn="l">
              <a:spcBef>
                <a:spcPts val="0"/>
              </a:spcBef>
              <a:spcAft>
                <a:spcPts val="0"/>
              </a:spcAft>
              <a:buNone/>
            </a:pPr>
            <a:r>
              <a:rPr lang="en" sz="1300">
                <a:solidFill>
                  <a:srgbClr val="EFEFEF"/>
                </a:solidFill>
              </a:rPr>
              <a:t> </a:t>
            </a:r>
            <a:r>
              <a:rPr b="1" lang="en" sz="1300">
                <a:solidFill>
                  <a:srgbClr val="EFEFEF"/>
                </a:solidFill>
              </a:rPr>
              <a:t>width</a:t>
            </a:r>
            <a:r>
              <a:rPr lang="en" sz="1300">
                <a:solidFill>
                  <a:srgbClr val="EFEFEF"/>
                </a:solidFill>
              </a:rPr>
              <a:t> : </a:t>
            </a:r>
            <a:r>
              <a:rPr lang="en" sz="1300">
                <a:solidFill>
                  <a:srgbClr val="FF0000"/>
                </a:solidFill>
              </a:rPr>
              <a:t>500px</a:t>
            </a:r>
            <a:r>
              <a:rPr lang="en" sz="1300">
                <a:solidFill>
                  <a:srgbClr val="EFEFEF"/>
                </a:solidFill>
              </a:rPr>
              <a:t>;</a:t>
            </a:r>
            <a:endParaRPr sz="1300">
              <a:solidFill>
                <a:srgbClr val="EFEFEF"/>
              </a:solidFill>
            </a:endParaRPr>
          </a:p>
          <a:p>
            <a:pPr indent="0" lvl="0" marL="0" rtl="0" algn="l">
              <a:spcBef>
                <a:spcPts val="0"/>
              </a:spcBef>
              <a:spcAft>
                <a:spcPts val="0"/>
              </a:spcAft>
              <a:buNone/>
            </a:pPr>
            <a:r>
              <a:rPr b="1" lang="en" sz="1300">
                <a:solidFill>
                  <a:srgbClr val="EFEFEF"/>
                </a:solidFill>
              </a:rPr>
              <a:t> height</a:t>
            </a:r>
            <a:r>
              <a:rPr lang="en" sz="1300">
                <a:solidFill>
                  <a:srgbClr val="EFEFEF"/>
                </a:solidFill>
              </a:rPr>
              <a:t>: </a:t>
            </a:r>
            <a:r>
              <a:rPr lang="en" sz="1300">
                <a:solidFill>
                  <a:srgbClr val="FF0000"/>
                </a:solidFill>
              </a:rPr>
              <a:t>300px</a:t>
            </a:r>
            <a:r>
              <a:rPr lang="en" sz="1300">
                <a:solidFill>
                  <a:srgbClr val="EFEFEF"/>
                </a:solidFill>
              </a:rPr>
              <a:t>;</a:t>
            </a:r>
            <a:endParaRPr sz="1300">
              <a:solidFill>
                <a:srgbClr val="EFEFEF"/>
              </a:solidFill>
            </a:endParaRPr>
          </a:p>
          <a:p>
            <a:pPr indent="0" lvl="0" marL="0" rtl="0" algn="l">
              <a:spcBef>
                <a:spcPts val="0"/>
              </a:spcBef>
              <a:spcAft>
                <a:spcPts val="0"/>
              </a:spcAft>
              <a:buNone/>
            </a:pPr>
            <a:r>
              <a:rPr lang="en" sz="1300">
                <a:solidFill>
                  <a:srgbClr val="EFEFEF"/>
                </a:solidFill>
              </a:rPr>
              <a:t>}</a:t>
            </a:r>
            <a:endParaRPr sz="1300">
              <a:solidFill>
                <a:srgbClr val="EFEFEF"/>
              </a:solidFill>
            </a:endParaRPr>
          </a:p>
          <a:p>
            <a:pPr indent="0" lvl="0" marL="0" rtl="0" algn="l">
              <a:spcBef>
                <a:spcPts val="0"/>
              </a:spcBef>
              <a:spcAft>
                <a:spcPts val="0"/>
              </a:spcAft>
              <a:buNone/>
            </a:pPr>
            <a:r>
              <a:rPr lang="en" sz="1300">
                <a:solidFill>
                  <a:srgbClr val="B4A7D6"/>
                </a:solidFill>
              </a:rPr>
              <a:t>.child</a:t>
            </a:r>
            <a:r>
              <a:rPr lang="en" sz="1300">
                <a:solidFill>
                  <a:srgbClr val="EFEFEF"/>
                </a:solidFill>
              </a:rPr>
              <a:t> {</a:t>
            </a:r>
            <a:endParaRPr sz="1300">
              <a:solidFill>
                <a:srgbClr val="EFEFEF"/>
              </a:solidFill>
            </a:endParaRPr>
          </a:p>
          <a:p>
            <a:pPr indent="0" lvl="0" marL="0" rtl="0" algn="l">
              <a:spcBef>
                <a:spcPts val="0"/>
              </a:spcBef>
              <a:spcAft>
                <a:spcPts val="0"/>
              </a:spcAft>
              <a:buNone/>
            </a:pPr>
            <a:r>
              <a:rPr lang="en" sz="1300">
                <a:solidFill>
                  <a:srgbClr val="EFEFEF"/>
                </a:solidFill>
              </a:rPr>
              <a:t> </a:t>
            </a:r>
            <a:r>
              <a:rPr b="1" lang="en" sz="1300">
                <a:solidFill>
                  <a:srgbClr val="EFEFEF"/>
                </a:solidFill>
              </a:rPr>
              <a:t>width</a:t>
            </a:r>
            <a:r>
              <a:rPr lang="en" sz="1300">
                <a:solidFill>
                  <a:srgbClr val="EFEFEF"/>
                </a:solidFill>
              </a:rPr>
              <a:t> : </a:t>
            </a:r>
            <a:r>
              <a:rPr lang="en" sz="1300">
                <a:solidFill>
                  <a:srgbClr val="FF0000"/>
                </a:solidFill>
              </a:rPr>
              <a:t>100px;</a:t>
            </a:r>
            <a:endParaRPr sz="1300">
              <a:solidFill>
                <a:srgbClr val="FF0000"/>
              </a:solidFill>
            </a:endParaRPr>
          </a:p>
          <a:p>
            <a:pPr indent="0" lvl="0" marL="0" rtl="0" algn="l">
              <a:spcBef>
                <a:spcPts val="0"/>
              </a:spcBef>
              <a:spcAft>
                <a:spcPts val="0"/>
              </a:spcAft>
              <a:buNone/>
            </a:pPr>
            <a:r>
              <a:rPr lang="en" sz="1300">
                <a:solidFill>
                  <a:srgbClr val="EFEFEF"/>
                </a:solidFill>
              </a:rPr>
              <a:t> </a:t>
            </a:r>
            <a:r>
              <a:rPr b="1" lang="en" sz="1300">
                <a:solidFill>
                  <a:srgbClr val="EFEFEF"/>
                </a:solidFill>
              </a:rPr>
              <a:t>h</a:t>
            </a:r>
            <a:r>
              <a:rPr b="1" lang="en" sz="1300">
                <a:solidFill>
                  <a:srgbClr val="EFEFEF"/>
                </a:solidFill>
              </a:rPr>
              <a:t>eigh</a:t>
            </a:r>
            <a:r>
              <a:rPr b="1" lang="en" sz="1300">
                <a:solidFill>
                  <a:srgbClr val="EFEFEF"/>
                </a:solidFill>
              </a:rPr>
              <a:t>t </a:t>
            </a:r>
            <a:r>
              <a:rPr b="1" lang="en" sz="1300">
                <a:solidFill>
                  <a:srgbClr val="EFEFEF"/>
                </a:solidFill>
              </a:rPr>
              <a:t>:</a:t>
            </a:r>
            <a:r>
              <a:rPr lang="en" sz="1300">
                <a:solidFill>
                  <a:srgbClr val="EFEFEF"/>
                </a:solidFill>
              </a:rPr>
              <a:t> </a:t>
            </a:r>
            <a:r>
              <a:rPr lang="en" sz="1300">
                <a:solidFill>
                  <a:srgbClr val="FF0000"/>
                </a:solidFill>
              </a:rPr>
              <a:t>100px</a:t>
            </a:r>
            <a:r>
              <a:rPr lang="en" sz="1300">
                <a:solidFill>
                  <a:srgbClr val="EFEFEF"/>
                </a:solidFill>
              </a:rPr>
              <a:t>;</a:t>
            </a:r>
            <a:endParaRPr sz="1300">
              <a:solidFill>
                <a:srgbClr val="EFEFEF"/>
              </a:solidFill>
            </a:endParaRPr>
          </a:p>
          <a:p>
            <a:pPr indent="0" lvl="0" marL="0" rtl="0" algn="l">
              <a:spcBef>
                <a:spcPts val="0"/>
              </a:spcBef>
              <a:spcAft>
                <a:spcPts val="0"/>
              </a:spcAft>
              <a:buNone/>
            </a:pPr>
            <a:r>
              <a:rPr b="1" lang="en" sz="1300">
                <a:solidFill>
                  <a:srgbClr val="EFEFEF"/>
                </a:solidFill>
              </a:rPr>
              <a:t> </a:t>
            </a:r>
            <a:r>
              <a:rPr b="1" lang="en" sz="1300">
                <a:solidFill>
                  <a:srgbClr val="EFEFEF"/>
                </a:solidFill>
              </a:rPr>
              <a:t>m</a:t>
            </a:r>
            <a:r>
              <a:rPr b="1" lang="en" sz="1300">
                <a:solidFill>
                  <a:srgbClr val="EFEFEF"/>
                </a:solidFill>
              </a:rPr>
              <a:t>argin-left</a:t>
            </a:r>
            <a:r>
              <a:rPr lang="en" sz="1300">
                <a:solidFill>
                  <a:srgbClr val="EFEFEF"/>
                </a:solidFill>
              </a:rPr>
              <a:t> : </a:t>
            </a:r>
            <a:r>
              <a:rPr lang="en" sz="1300">
                <a:solidFill>
                  <a:srgbClr val="FF0000"/>
                </a:solidFill>
              </a:rPr>
              <a:t>10%</a:t>
            </a:r>
            <a:r>
              <a:rPr lang="en" sz="1300">
                <a:solidFill>
                  <a:srgbClr val="EFEFEF"/>
                </a:solidFill>
              </a:rPr>
              <a:t>;                 </a:t>
            </a:r>
            <a:r>
              <a:rPr lang="en" sz="1300">
                <a:solidFill>
                  <a:srgbClr val="B7B7B7"/>
                </a:solidFill>
              </a:rPr>
              <a:t>  /* (parentWidth * 10/100) =&gt; 50px */</a:t>
            </a:r>
            <a:endParaRPr sz="1300">
              <a:solidFill>
                <a:srgbClr val="B7B7B7"/>
              </a:solidFill>
            </a:endParaRPr>
          </a:p>
          <a:p>
            <a:pPr indent="0" lvl="0" marL="0" rtl="0" algn="l">
              <a:spcBef>
                <a:spcPts val="0"/>
              </a:spcBef>
              <a:spcAft>
                <a:spcPts val="0"/>
              </a:spcAft>
              <a:buNone/>
            </a:pPr>
            <a:r>
              <a:rPr b="1" lang="en" sz="1300">
                <a:solidFill>
                  <a:srgbClr val="EFEFEF"/>
                </a:solidFill>
              </a:rPr>
              <a:t> margin-top</a:t>
            </a:r>
            <a:r>
              <a:rPr lang="en" sz="1300">
                <a:solidFill>
                  <a:srgbClr val="EFEFEF"/>
                </a:solidFill>
              </a:rPr>
              <a:t>: </a:t>
            </a:r>
            <a:r>
              <a:rPr lang="en" sz="1300">
                <a:solidFill>
                  <a:srgbClr val="FF0000"/>
                </a:solidFill>
              </a:rPr>
              <a:t>20%</a:t>
            </a:r>
            <a:r>
              <a:rPr lang="en" sz="1300">
                <a:solidFill>
                  <a:srgbClr val="EFEFEF"/>
                </a:solidFill>
              </a:rPr>
              <a:t>;</a:t>
            </a:r>
            <a:r>
              <a:rPr lang="en" sz="1300">
                <a:solidFill>
                  <a:srgbClr val="B7B7B7"/>
                </a:solidFill>
              </a:rPr>
              <a:t>                  /* (parentWidth * 20/100) =&gt; 100px */</a:t>
            </a:r>
            <a:endParaRPr sz="1300">
              <a:solidFill>
                <a:srgbClr val="B7B7B7"/>
              </a:solidFill>
            </a:endParaRPr>
          </a:p>
          <a:p>
            <a:pPr indent="0" lvl="0" marL="0" rtl="0" algn="l">
              <a:spcBef>
                <a:spcPts val="0"/>
              </a:spcBef>
              <a:spcAft>
                <a:spcPts val="0"/>
              </a:spcAft>
              <a:buNone/>
            </a:pPr>
            <a:r>
              <a:rPr lang="en" sz="1300">
                <a:solidFill>
                  <a:srgbClr val="EFEFEF"/>
                </a:solidFill>
              </a:rPr>
              <a:t>}</a:t>
            </a:r>
            <a:endParaRPr sz="1300">
              <a:solidFill>
                <a:srgbClr val="EFEFEF"/>
              </a:solidFill>
            </a:endParaRPr>
          </a:p>
          <a:p>
            <a:pPr indent="0" lvl="0" marL="0" rtl="0" algn="l">
              <a:spcBef>
                <a:spcPts val="0"/>
              </a:spcBef>
              <a:spcAft>
                <a:spcPts val="0"/>
              </a:spcAft>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287875"/>
            <a:ext cx="8520600" cy="597000"/>
          </a:xfrm>
          <a:prstGeom prst="rect">
            <a:avLst/>
          </a:prstGeom>
          <a:gradFill>
            <a:gsLst>
              <a:gs pos="0">
                <a:srgbClr val="71BD95"/>
              </a:gs>
              <a:gs pos="100000">
                <a:srgbClr val="3C6F54"/>
              </a:gs>
            </a:gsLst>
            <a:lin ang="5400012" scaled="0"/>
          </a:gra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2020"/>
              <a:t>Section 8.6: Negative margins</a:t>
            </a:r>
            <a:endParaRPr b="1" i="1" sz="2020"/>
          </a:p>
        </p:txBody>
      </p:sp>
      <p:sp>
        <p:nvSpPr>
          <p:cNvPr id="154" name="Google Shape;154;p26"/>
          <p:cNvSpPr txBox="1"/>
          <p:nvPr>
            <p:ph idx="1" type="body"/>
          </p:nvPr>
        </p:nvSpPr>
        <p:spPr>
          <a:xfrm>
            <a:off x="311700" y="1107925"/>
            <a:ext cx="8520600" cy="36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EFEFEF"/>
                </a:solidFill>
              </a:rPr>
              <a:t>Margin is one of a few CSS properties that can be set to negative values. This property can be used to </a:t>
            </a:r>
            <a:r>
              <a:rPr b="1" lang="en" sz="1300">
                <a:solidFill>
                  <a:srgbClr val="EFEFEF"/>
                </a:solidFill>
              </a:rPr>
              <a:t>overlap</a:t>
            </a:r>
            <a:endParaRPr b="1" sz="1300">
              <a:solidFill>
                <a:srgbClr val="EFEFEF"/>
              </a:solidFill>
            </a:endParaRPr>
          </a:p>
          <a:p>
            <a:pPr indent="0" lvl="0" marL="0" rtl="0" algn="l">
              <a:spcBef>
                <a:spcPts val="0"/>
              </a:spcBef>
              <a:spcAft>
                <a:spcPts val="0"/>
              </a:spcAft>
              <a:buNone/>
            </a:pPr>
            <a:r>
              <a:rPr b="1" lang="en" sz="1300">
                <a:solidFill>
                  <a:srgbClr val="EFEFEF"/>
                </a:solidFill>
              </a:rPr>
              <a:t>elements without absolute positioning.</a:t>
            </a:r>
            <a:endParaRPr b="1" sz="1300">
              <a:solidFill>
                <a:srgbClr val="EFEFEF"/>
              </a:solidFill>
            </a:endParaRPr>
          </a:p>
          <a:p>
            <a:pPr indent="0" lvl="0" marL="0" rtl="0" algn="l">
              <a:spcBef>
                <a:spcPts val="0"/>
              </a:spcBef>
              <a:spcAft>
                <a:spcPts val="0"/>
              </a:spcAft>
              <a:buNone/>
            </a:pPr>
            <a:r>
              <a:t/>
            </a:r>
            <a:endParaRPr sz="1300">
              <a:solidFill>
                <a:srgbClr val="EFEFEF"/>
              </a:solidFill>
            </a:endParaRPr>
          </a:p>
          <a:p>
            <a:pPr indent="0" lvl="0" marL="0" rtl="0" algn="l">
              <a:spcBef>
                <a:spcPts val="0"/>
              </a:spcBef>
              <a:spcAft>
                <a:spcPts val="0"/>
              </a:spcAft>
              <a:buNone/>
            </a:pPr>
            <a:r>
              <a:rPr lang="en" sz="1300">
                <a:solidFill>
                  <a:srgbClr val="EFEFEF"/>
                </a:solidFill>
              </a:rPr>
              <a:t>d</a:t>
            </a:r>
            <a:r>
              <a:rPr lang="en" sz="1300">
                <a:solidFill>
                  <a:srgbClr val="EFEFEF"/>
                </a:solidFill>
              </a:rPr>
              <a:t>iv{</a:t>
            </a:r>
            <a:endParaRPr sz="1300">
              <a:solidFill>
                <a:srgbClr val="EFEFEF"/>
              </a:solidFill>
            </a:endParaRPr>
          </a:p>
          <a:p>
            <a:pPr indent="0" lvl="0" marL="0" rtl="0" algn="l">
              <a:spcBef>
                <a:spcPts val="0"/>
              </a:spcBef>
              <a:spcAft>
                <a:spcPts val="0"/>
              </a:spcAft>
              <a:buNone/>
            </a:pPr>
            <a:r>
              <a:rPr b="1" lang="en" sz="1300">
                <a:solidFill>
                  <a:srgbClr val="EFEFEF"/>
                </a:solidFill>
              </a:rPr>
              <a:t>display</a:t>
            </a:r>
            <a:r>
              <a:rPr lang="en" sz="1300">
                <a:solidFill>
                  <a:srgbClr val="EFEFEF"/>
                </a:solidFill>
              </a:rPr>
              <a:t>: </a:t>
            </a:r>
            <a:r>
              <a:rPr lang="en" sz="1300">
                <a:solidFill>
                  <a:srgbClr val="CC0000"/>
                </a:solidFill>
              </a:rPr>
              <a:t>inline</a:t>
            </a:r>
            <a:r>
              <a:rPr lang="en" sz="1300">
                <a:solidFill>
                  <a:srgbClr val="EFEFEF"/>
                </a:solidFill>
              </a:rPr>
              <a:t>;</a:t>
            </a:r>
            <a:endParaRPr sz="1300">
              <a:solidFill>
                <a:srgbClr val="EFEFEF"/>
              </a:solidFill>
            </a:endParaRPr>
          </a:p>
          <a:p>
            <a:pPr indent="0" lvl="0" marL="0" rtl="0" algn="l">
              <a:spcBef>
                <a:spcPts val="0"/>
              </a:spcBef>
              <a:spcAft>
                <a:spcPts val="0"/>
              </a:spcAft>
              <a:buNone/>
            </a:pPr>
            <a:r>
              <a:rPr lang="en" sz="1300">
                <a:solidFill>
                  <a:srgbClr val="EFEFEF"/>
                </a:solidFill>
              </a:rPr>
              <a:t>}</a:t>
            </a:r>
            <a:endParaRPr sz="1300">
              <a:solidFill>
                <a:srgbClr val="EFEFEF"/>
              </a:solidFill>
            </a:endParaRPr>
          </a:p>
          <a:p>
            <a:pPr indent="0" lvl="0" marL="0" rtl="0" algn="l">
              <a:spcBef>
                <a:spcPts val="0"/>
              </a:spcBef>
              <a:spcAft>
                <a:spcPts val="0"/>
              </a:spcAft>
              <a:buNone/>
            </a:pPr>
            <a:r>
              <a:rPr lang="en" sz="1300">
                <a:solidFill>
                  <a:srgbClr val="D5A6BD"/>
                </a:solidFill>
              </a:rPr>
              <a:t>#over</a:t>
            </a:r>
            <a:r>
              <a:rPr lang="en" sz="1300">
                <a:solidFill>
                  <a:srgbClr val="EFEFEF"/>
                </a:solidFill>
              </a:rPr>
              <a:t>{</a:t>
            </a:r>
            <a:endParaRPr sz="1300">
              <a:solidFill>
                <a:srgbClr val="EFEFEF"/>
              </a:solidFill>
            </a:endParaRPr>
          </a:p>
          <a:p>
            <a:pPr indent="0" lvl="0" marL="0" rtl="0" algn="l">
              <a:spcBef>
                <a:spcPts val="0"/>
              </a:spcBef>
              <a:spcAft>
                <a:spcPts val="0"/>
              </a:spcAft>
              <a:buNone/>
            </a:pPr>
            <a:r>
              <a:rPr b="1" lang="en" sz="1300">
                <a:solidFill>
                  <a:srgbClr val="EFEFEF"/>
                </a:solidFill>
              </a:rPr>
              <a:t> margin-left</a:t>
            </a:r>
            <a:r>
              <a:rPr lang="en" sz="1300">
                <a:solidFill>
                  <a:srgbClr val="EFEFEF"/>
                </a:solidFill>
              </a:rPr>
              <a:t>: -</a:t>
            </a:r>
            <a:r>
              <a:rPr lang="en" sz="1300">
                <a:solidFill>
                  <a:srgbClr val="CC0000"/>
                </a:solidFill>
              </a:rPr>
              <a:t>20px</a:t>
            </a:r>
            <a:r>
              <a:rPr lang="en" sz="1300">
                <a:solidFill>
                  <a:srgbClr val="EFEFEF"/>
                </a:solidFill>
              </a:rPr>
              <a:t>;</a:t>
            </a:r>
            <a:endParaRPr sz="1300">
              <a:solidFill>
                <a:srgbClr val="EFEFEF"/>
              </a:solidFill>
            </a:endParaRPr>
          </a:p>
          <a:p>
            <a:pPr indent="0" lvl="0" marL="0" rtl="0" algn="l">
              <a:spcBef>
                <a:spcPts val="0"/>
              </a:spcBef>
              <a:spcAft>
                <a:spcPts val="0"/>
              </a:spcAft>
              <a:buNone/>
            </a:pPr>
            <a:r>
              <a:rPr lang="en" sz="1300">
                <a:solidFill>
                  <a:srgbClr val="EFEFEF"/>
                </a:solidFill>
              </a:rPr>
              <a:t>}</a:t>
            </a:r>
            <a:endParaRPr sz="1300">
              <a:solidFill>
                <a:srgbClr val="EFEFEF"/>
              </a:solidFill>
            </a:endParaRPr>
          </a:p>
          <a:p>
            <a:pPr indent="0" lvl="0" marL="0" rtl="0" algn="l">
              <a:spcBef>
                <a:spcPts val="0"/>
              </a:spcBef>
              <a:spcAft>
                <a:spcPts val="0"/>
              </a:spcAft>
              <a:buNone/>
            </a:pPr>
            <a:r>
              <a:rPr lang="en" sz="1300">
                <a:solidFill>
                  <a:srgbClr val="EFEFEF"/>
                </a:solidFill>
              </a:rPr>
              <a:t>&lt;div&gt;Base div&lt;/div&gt;</a:t>
            </a:r>
            <a:endParaRPr sz="1300">
              <a:solidFill>
                <a:srgbClr val="EFEFEF"/>
              </a:solidFill>
            </a:endParaRPr>
          </a:p>
          <a:p>
            <a:pPr indent="0" lvl="0" marL="0" rtl="0" algn="l">
              <a:spcBef>
                <a:spcPts val="0"/>
              </a:spcBef>
              <a:spcAft>
                <a:spcPts val="0"/>
              </a:spcAft>
              <a:buNone/>
            </a:pPr>
            <a:r>
              <a:rPr lang="en" sz="1300">
                <a:solidFill>
                  <a:srgbClr val="EFEFEF"/>
                </a:solidFill>
              </a:rPr>
              <a:t>&lt;div id=</a:t>
            </a:r>
            <a:r>
              <a:rPr lang="en" sz="1300">
                <a:solidFill>
                  <a:srgbClr val="FF0000"/>
                </a:solidFill>
              </a:rPr>
              <a:t>"over"</a:t>
            </a:r>
            <a:r>
              <a:rPr lang="en" sz="1300">
                <a:solidFill>
                  <a:srgbClr val="EFEFEF"/>
                </a:solidFill>
              </a:rPr>
              <a:t>&gt;Overlapping div&lt;/div&gt;</a:t>
            </a:r>
            <a:endParaRPr sz="1300">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313275"/>
            <a:ext cx="8520600" cy="5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1988">
                <a:solidFill>
                  <a:srgbClr val="EFEFEF"/>
                </a:solidFill>
              </a:rPr>
              <a:t>Chapter 9: Padding</a:t>
            </a:r>
            <a:r>
              <a:rPr lang="en" sz="1988">
                <a:solidFill>
                  <a:srgbClr val="EFEFEF"/>
                </a:solidFill>
              </a:rPr>
              <a:t> </a:t>
            </a:r>
            <a:endParaRPr sz="1988">
              <a:solidFill>
                <a:srgbClr val="EFEFEF"/>
              </a:solidFill>
            </a:endParaRPr>
          </a:p>
        </p:txBody>
      </p:sp>
      <p:sp>
        <p:nvSpPr>
          <p:cNvPr id="160" name="Google Shape;160;p27"/>
          <p:cNvSpPr txBox="1"/>
          <p:nvPr>
            <p:ph idx="1" type="body"/>
          </p:nvPr>
        </p:nvSpPr>
        <p:spPr>
          <a:xfrm>
            <a:off x="311700" y="910275"/>
            <a:ext cx="8520600" cy="38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EFEFEF"/>
                </a:solidFill>
              </a:rPr>
              <a:t>Section 9.1:</a:t>
            </a:r>
            <a:endParaRPr sz="1500">
              <a:solidFill>
                <a:srgbClr val="EFEFEF"/>
              </a:solidFill>
            </a:endParaRPr>
          </a:p>
          <a:p>
            <a:pPr indent="0" lvl="0" marL="0" rtl="0" algn="l">
              <a:spcBef>
                <a:spcPts val="1200"/>
              </a:spcBef>
              <a:spcAft>
                <a:spcPts val="0"/>
              </a:spcAft>
              <a:buNone/>
            </a:pPr>
            <a:r>
              <a:rPr lang="en" sz="1200">
                <a:solidFill>
                  <a:srgbClr val="EFEFEF"/>
                </a:solidFill>
              </a:rPr>
              <a:t>Padding Shorthand The padding property sets the padding space on all sides of an element. The padding area is the space between the content of the element and its border. Negative values are not allowed. </a:t>
            </a:r>
            <a:endParaRPr sz="1200">
              <a:solidFill>
                <a:srgbClr val="EFEFEF"/>
              </a:solidFill>
            </a:endParaRPr>
          </a:p>
          <a:p>
            <a:pPr indent="0" lvl="0" marL="0" rtl="0" algn="l">
              <a:spcBef>
                <a:spcPts val="1200"/>
              </a:spcBef>
              <a:spcAft>
                <a:spcPts val="0"/>
              </a:spcAft>
              <a:buNone/>
            </a:pPr>
            <a:r>
              <a:rPr lang="en" sz="1200">
                <a:solidFill>
                  <a:srgbClr val="EFEFEF"/>
                </a:solidFill>
              </a:rPr>
              <a:t>To save adding padding to each side individually (using padding-top, padding-left etc) can you write it as a shorthand, as below:</a:t>
            </a:r>
            <a:endParaRPr sz="1200">
              <a:solidFill>
                <a:srgbClr val="EFEFEF"/>
              </a:solidFill>
            </a:endParaRPr>
          </a:p>
          <a:p>
            <a:pPr indent="0" lvl="0" marL="0" rtl="0" algn="l">
              <a:spcBef>
                <a:spcPts val="1200"/>
              </a:spcBef>
              <a:spcAft>
                <a:spcPts val="0"/>
              </a:spcAft>
              <a:buNone/>
            </a:pPr>
            <a:r>
              <a:rPr lang="en" sz="1200">
                <a:solidFill>
                  <a:srgbClr val="EFEFEF"/>
                </a:solidFill>
              </a:rPr>
              <a:t>Four values:</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&lt;style&gt;</a:t>
            </a:r>
            <a:endParaRPr sz="1100">
              <a:solidFill>
                <a:srgbClr val="EFEFEF"/>
              </a:solidFill>
            </a:endParaRPr>
          </a:p>
          <a:p>
            <a:pPr indent="0" lvl="0" marL="0" rtl="0" algn="l">
              <a:spcBef>
                <a:spcPts val="0"/>
              </a:spcBef>
              <a:spcAft>
                <a:spcPts val="0"/>
              </a:spcAft>
              <a:buNone/>
            </a:pPr>
            <a:r>
              <a:rPr lang="en" sz="1200">
                <a:solidFill>
                  <a:srgbClr val="EFEFEF"/>
                </a:solidFill>
              </a:rPr>
              <a:t>     .myDiv {</a:t>
            </a:r>
            <a:endParaRPr sz="1200">
              <a:solidFill>
                <a:srgbClr val="EFEFEF"/>
              </a:solidFill>
            </a:endParaRPr>
          </a:p>
          <a:p>
            <a:pPr indent="0" lvl="0" marL="0" rtl="0" algn="l">
              <a:spcBef>
                <a:spcPts val="0"/>
              </a:spcBef>
              <a:spcAft>
                <a:spcPts val="0"/>
              </a:spcAft>
              <a:buNone/>
            </a:pPr>
            <a:r>
              <a:rPr lang="en" sz="1200">
                <a:solidFill>
                  <a:srgbClr val="EFEFEF"/>
                </a:solidFill>
              </a:rPr>
              <a:t>             padding: 25px 50px 75px 100px; /* top right bottom left; */</a:t>
            </a:r>
            <a:endParaRPr sz="1200">
              <a:solidFill>
                <a:srgbClr val="EFEFEF"/>
              </a:solidFill>
            </a:endParaRPr>
          </a:p>
          <a:p>
            <a:pPr indent="0" lvl="0" marL="0" rtl="0" algn="l">
              <a:spcBef>
                <a:spcPts val="0"/>
              </a:spcBef>
              <a:spcAft>
                <a:spcPts val="0"/>
              </a:spcAft>
              <a:buNone/>
            </a:pPr>
            <a:r>
              <a:rPr lang="en" sz="1200">
                <a:solidFill>
                  <a:srgbClr val="EFEFEF"/>
                </a:solidFill>
              </a:rPr>
              <a:t>   }</a:t>
            </a:r>
            <a:endParaRPr sz="1200">
              <a:solidFill>
                <a:srgbClr val="EFEFEF"/>
              </a:solidFill>
            </a:endParaRPr>
          </a:p>
          <a:p>
            <a:pPr indent="0" lvl="0" marL="0" rtl="0" algn="l">
              <a:spcBef>
                <a:spcPts val="0"/>
              </a:spcBef>
              <a:spcAft>
                <a:spcPts val="0"/>
              </a:spcAft>
              <a:buNone/>
            </a:pPr>
            <a:r>
              <a:rPr lang="en" sz="1200">
                <a:solidFill>
                  <a:srgbClr val="EFEFEF"/>
                </a:solidFill>
              </a:rPr>
              <a:t>&lt;/style&gt;</a:t>
            </a:r>
            <a:endParaRPr sz="1200">
              <a:solidFill>
                <a:srgbClr val="EFEFEF"/>
              </a:solidFill>
            </a:endParaRPr>
          </a:p>
          <a:p>
            <a:pPr indent="0" lvl="0" marL="0" rtl="0" algn="l">
              <a:spcBef>
                <a:spcPts val="0"/>
              </a:spcBef>
              <a:spcAft>
                <a:spcPts val="0"/>
              </a:spcAft>
              <a:buNone/>
            </a:pPr>
            <a:r>
              <a:rPr lang="en" sz="1200">
                <a:solidFill>
                  <a:srgbClr val="EFEFEF"/>
                </a:solidFill>
              </a:rPr>
              <a:t>&lt;div class="myDiv"&gt;&lt;/div&gt;</a:t>
            </a:r>
            <a:endParaRPr sz="1200">
              <a:solidFill>
                <a:srgbClr val="EFEFEF"/>
              </a:solidFill>
            </a:endParaRPr>
          </a:p>
        </p:txBody>
      </p:sp>
      <p:pic>
        <p:nvPicPr>
          <p:cNvPr id="161" name="Google Shape;161;p27"/>
          <p:cNvPicPr preferRelativeResize="0"/>
          <p:nvPr/>
        </p:nvPicPr>
        <p:blipFill>
          <a:blip r:embed="rId3">
            <a:alphaModFix/>
          </a:blip>
          <a:stretch>
            <a:fillRect/>
          </a:stretch>
        </p:blipFill>
        <p:spPr>
          <a:xfrm>
            <a:off x="2851150" y="3879850"/>
            <a:ext cx="1238250" cy="685800"/>
          </a:xfrm>
          <a:prstGeom prst="rect">
            <a:avLst/>
          </a:prstGeom>
          <a:noFill/>
          <a:ln>
            <a:noFill/>
          </a:ln>
        </p:spPr>
      </p:pic>
      <p:sp>
        <p:nvSpPr>
          <p:cNvPr id="162" name="Google Shape;162;p27"/>
          <p:cNvSpPr/>
          <p:nvPr/>
        </p:nvSpPr>
        <p:spPr>
          <a:xfrm>
            <a:off x="-57325" y="776475"/>
            <a:ext cx="9552300" cy="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21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EFEFEF"/>
                </a:solidFill>
              </a:rPr>
              <a:t>Three values:</a:t>
            </a:r>
            <a:endParaRPr b="1" sz="16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300">
                <a:solidFill>
                  <a:srgbClr val="EFEFEF"/>
                </a:solidFill>
              </a:rPr>
              <a:t>&lt;style&gt;</a:t>
            </a:r>
            <a:endParaRPr sz="1300">
              <a:solidFill>
                <a:srgbClr val="EFEFEF"/>
              </a:solidFill>
            </a:endParaRPr>
          </a:p>
          <a:p>
            <a:pPr indent="0" lvl="0" marL="0" rtl="0" algn="l">
              <a:spcBef>
                <a:spcPts val="0"/>
              </a:spcBef>
              <a:spcAft>
                <a:spcPts val="0"/>
              </a:spcAft>
              <a:buNone/>
            </a:pPr>
            <a:r>
              <a:rPr lang="en" sz="1300">
                <a:solidFill>
                  <a:srgbClr val="EFEFEF"/>
                </a:solidFill>
              </a:rPr>
              <a:t>       .myDiv {</a:t>
            </a:r>
            <a:endParaRPr sz="1300">
              <a:solidFill>
                <a:srgbClr val="EFEFEF"/>
              </a:solidFill>
            </a:endParaRPr>
          </a:p>
          <a:p>
            <a:pPr indent="0" lvl="0" marL="0" rtl="0" algn="l">
              <a:spcBef>
                <a:spcPts val="0"/>
              </a:spcBef>
              <a:spcAft>
                <a:spcPts val="0"/>
              </a:spcAft>
              <a:buNone/>
            </a:pPr>
            <a:r>
              <a:rPr lang="en" sz="1300">
                <a:solidFill>
                  <a:srgbClr val="EFEFEF"/>
                </a:solidFill>
              </a:rPr>
              <a:t>              padding: 25px 50px 75px; /* top left/right bottom */</a:t>
            </a:r>
            <a:endParaRPr sz="1300">
              <a:solidFill>
                <a:srgbClr val="EFEFEF"/>
              </a:solidFill>
            </a:endParaRPr>
          </a:p>
          <a:p>
            <a:pPr indent="0" lvl="0" marL="0" rtl="0" algn="l">
              <a:spcBef>
                <a:spcPts val="0"/>
              </a:spcBef>
              <a:spcAft>
                <a:spcPts val="0"/>
              </a:spcAft>
              <a:buNone/>
            </a:pPr>
            <a:r>
              <a:rPr lang="en" sz="1300">
                <a:solidFill>
                  <a:srgbClr val="EFEFEF"/>
                </a:solidFill>
              </a:rPr>
              <a:t>     }</a:t>
            </a:r>
            <a:endParaRPr sz="1300">
              <a:solidFill>
                <a:srgbClr val="EFEFEF"/>
              </a:solidFill>
            </a:endParaRPr>
          </a:p>
          <a:p>
            <a:pPr indent="0" lvl="0" marL="0" rtl="0" algn="l">
              <a:spcBef>
                <a:spcPts val="0"/>
              </a:spcBef>
              <a:spcAft>
                <a:spcPts val="0"/>
              </a:spcAft>
              <a:buNone/>
            </a:pPr>
            <a:r>
              <a:rPr lang="en" sz="1300">
                <a:solidFill>
                  <a:srgbClr val="EFEFEF"/>
                </a:solidFill>
              </a:rPr>
              <a:t>&lt;/style&gt;</a:t>
            </a:r>
            <a:endParaRPr sz="1300">
              <a:solidFill>
                <a:srgbClr val="EFEFEF"/>
              </a:solidFill>
            </a:endParaRPr>
          </a:p>
          <a:p>
            <a:pPr indent="0" lvl="0" marL="0" rtl="0" algn="l">
              <a:spcBef>
                <a:spcPts val="0"/>
              </a:spcBef>
              <a:spcAft>
                <a:spcPts val="0"/>
              </a:spcAft>
              <a:buNone/>
            </a:pPr>
            <a:r>
              <a:rPr lang="en" sz="1300">
                <a:solidFill>
                  <a:srgbClr val="EFEFEF"/>
                </a:solidFill>
              </a:rPr>
              <a:t>&lt;div class="myDiv"&gt;&lt;/div&gt;</a:t>
            </a:r>
            <a:endParaRPr sz="1300">
              <a:solidFill>
                <a:srgbClr val="EFEFEF"/>
              </a:solidFill>
            </a:endParaRPr>
          </a:p>
          <a:p>
            <a:pPr indent="0" lvl="0" marL="0" rtl="0" algn="l">
              <a:spcBef>
                <a:spcPts val="0"/>
              </a:spcBef>
              <a:spcAft>
                <a:spcPts val="0"/>
              </a:spcAft>
              <a:buNone/>
            </a:pPr>
            <a:r>
              <a:t/>
            </a:r>
            <a:endParaRPr sz="1200">
              <a:solidFill>
                <a:srgbClr val="EFEFEF"/>
              </a:solidFill>
            </a:endParaRPr>
          </a:p>
        </p:txBody>
      </p:sp>
      <p:sp>
        <p:nvSpPr>
          <p:cNvPr id="168" name="Google Shape;168;p28"/>
          <p:cNvSpPr txBox="1"/>
          <p:nvPr>
            <p:ph idx="1" type="body"/>
          </p:nvPr>
        </p:nvSpPr>
        <p:spPr>
          <a:xfrm>
            <a:off x="311700" y="2571725"/>
            <a:ext cx="8520600" cy="213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solidFill>
                  <a:srgbClr val="EFEFEF"/>
                </a:solidFill>
              </a:rPr>
              <a:t>Two values:</a:t>
            </a:r>
            <a:endParaRPr b="1" sz="1500">
              <a:solidFill>
                <a:srgbClr val="EFEFEF"/>
              </a:solidFill>
            </a:endParaRPr>
          </a:p>
          <a:p>
            <a:pPr indent="0" lvl="0" marL="0" rtl="0" algn="l">
              <a:spcBef>
                <a:spcPts val="0"/>
              </a:spcBef>
              <a:spcAft>
                <a:spcPts val="0"/>
              </a:spcAft>
              <a:buNone/>
            </a:pPr>
            <a:r>
              <a:t/>
            </a:r>
            <a:endParaRPr sz="1300">
              <a:solidFill>
                <a:srgbClr val="EFEFEF"/>
              </a:solidFill>
            </a:endParaRPr>
          </a:p>
          <a:p>
            <a:pPr indent="0" lvl="0" marL="0" rtl="0" algn="l">
              <a:spcBef>
                <a:spcPts val="0"/>
              </a:spcBef>
              <a:spcAft>
                <a:spcPts val="0"/>
              </a:spcAft>
              <a:buNone/>
            </a:pPr>
            <a:r>
              <a:rPr lang="en" sz="1300">
                <a:solidFill>
                  <a:srgbClr val="EFEFEF"/>
                </a:solidFill>
              </a:rPr>
              <a:t>&lt;style&gt;</a:t>
            </a:r>
            <a:endParaRPr sz="1300">
              <a:solidFill>
                <a:srgbClr val="EFEFEF"/>
              </a:solidFill>
            </a:endParaRPr>
          </a:p>
          <a:p>
            <a:pPr indent="0" lvl="0" marL="0" rtl="0" algn="l">
              <a:spcBef>
                <a:spcPts val="0"/>
              </a:spcBef>
              <a:spcAft>
                <a:spcPts val="0"/>
              </a:spcAft>
              <a:buNone/>
            </a:pPr>
            <a:r>
              <a:rPr lang="en" sz="1300">
                <a:solidFill>
                  <a:srgbClr val="EFEFEF"/>
                </a:solidFill>
              </a:rPr>
              <a:t> .myDiv {</a:t>
            </a:r>
            <a:endParaRPr sz="1300">
              <a:solidFill>
                <a:srgbClr val="EFEFEF"/>
              </a:solidFill>
            </a:endParaRPr>
          </a:p>
          <a:p>
            <a:pPr indent="0" lvl="0" marL="0" rtl="0" algn="l">
              <a:spcBef>
                <a:spcPts val="0"/>
              </a:spcBef>
              <a:spcAft>
                <a:spcPts val="0"/>
              </a:spcAft>
              <a:buNone/>
            </a:pPr>
            <a:r>
              <a:rPr lang="en" sz="1300">
                <a:solidFill>
                  <a:srgbClr val="EFEFEF"/>
                </a:solidFill>
              </a:rPr>
              <a:t> padding: 25px 50px; /* top/bottom left/right */</a:t>
            </a:r>
            <a:endParaRPr sz="1300">
              <a:solidFill>
                <a:srgbClr val="EFEFEF"/>
              </a:solidFill>
            </a:endParaRPr>
          </a:p>
          <a:p>
            <a:pPr indent="0" lvl="0" marL="0" rtl="0" algn="l">
              <a:spcBef>
                <a:spcPts val="0"/>
              </a:spcBef>
              <a:spcAft>
                <a:spcPts val="0"/>
              </a:spcAft>
              <a:buNone/>
            </a:pPr>
            <a:r>
              <a:rPr lang="en" sz="1300">
                <a:solidFill>
                  <a:srgbClr val="EFEFEF"/>
                </a:solidFill>
              </a:rPr>
              <a:t> }</a:t>
            </a:r>
            <a:endParaRPr sz="1300">
              <a:solidFill>
                <a:srgbClr val="EFEFEF"/>
              </a:solidFill>
            </a:endParaRPr>
          </a:p>
          <a:p>
            <a:pPr indent="0" lvl="0" marL="0" rtl="0" algn="l">
              <a:spcBef>
                <a:spcPts val="0"/>
              </a:spcBef>
              <a:spcAft>
                <a:spcPts val="0"/>
              </a:spcAft>
              <a:buNone/>
            </a:pPr>
            <a:r>
              <a:rPr lang="en" sz="1300">
                <a:solidFill>
                  <a:srgbClr val="EFEFEF"/>
                </a:solidFill>
              </a:rPr>
              <a:t>&lt;/style&gt;</a:t>
            </a:r>
            <a:endParaRPr sz="1300">
              <a:solidFill>
                <a:srgbClr val="EFEFEF"/>
              </a:solidFill>
            </a:endParaRPr>
          </a:p>
          <a:p>
            <a:pPr indent="0" lvl="0" marL="0" rtl="0" algn="l">
              <a:spcBef>
                <a:spcPts val="0"/>
              </a:spcBef>
              <a:spcAft>
                <a:spcPts val="0"/>
              </a:spcAft>
              <a:buNone/>
            </a:pPr>
            <a:r>
              <a:rPr lang="en" sz="1300">
                <a:solidFill>
                  <a:srgbClr val="EFEFEF"/>
                </a:solidFill>
              </a:rPr>
              <a:t>&lt;div class="myDiv"&gt;&lt;/div&gt;</a:t>
            </a:r>
            <a:endParaRPr sz="1300">
              <a:solidFill>
                <a:srgbClr val="EFEFEF"/>
              </a:solidFill>
            </a:endParaRPr>
          </a:p>
          <a:p>
            <a:pPr indent="0" lvl="0" marL="0" rtl="0" algn="l">
              <a:spcBef>
                <a:spcPts val="0"/>
              </a:spcBef>
              <a:spcAft>
                <a:spcPts val="0"/>
              </a:spcAft>
              <a:buNone/>
            </a:pPr>
            <a:r>
              <a:t/>
            </a:r>
            <a:endParaRPr sz="1300">
              <a:solidFill>
                <a:srgbClr val="EFEFEF"/>
              </a:solidFill>
            </a:endParaRPr>
          </a:p>
        </p:txBody>
      </p:sp>
      <p:pic>
        <p:nvPicPr>
          <p:cNvPr id="169" name="Google Shape;169;p28"/>
          <p:cNvPicPr preferRelativeResize="0"/>
          <p:nvPr/>
        </p:nvPicPr>
        <p:blipFill>
          <a:blip r:embed="rId3">
            <a:alphaModFix/>
          </a:blip>
          <a:stretch>
            <a:fillRect/>
          </a:stretch>
        </p:blipFill>
        <p:spPr>
          <a:xfrm>
            <a:off x="6052625" y="1057875"/>
            <a:ext cx="1925725" cy="1016200"/>
          </a:xfrm>
          <a:prstGeom prst="rect">
            <a:avLst/>
          </a:prstGeom>
          <a:noFill/>
          <a:ln>
            <a:noFill/>
          </a:ln>
        </p:spPr>
      </p:pic>
      <p:pic>
        <p:nvPicPr>
          <p:cNvPr id="170" name="Google Shape;170;p28"/>
          <p:cNvPicPr preferRelativeResize="0"/>
          <p:nvPr/>
        </p:nvPicPr>
        <p:blipFill>
          <a:blip r:embed="rId4">
            <a:alphaModFix/>
          </a:blip>
          <a:stretch>
            <a:fillRect/>
          </a:stretch>
        </p:blipFill>
        <p:spPr>
          <a:xfrm>
            <a:off x="6052612" y="3132825"/>
            <a:ext cx="1834804" cy="1016200"/>
          </a:xfrm>
          <a:prstGeom prst="rect">
            <a:avLst/>
          </a:prstGeom>
          <a:noFill/>
          <a:ln>
            <a:noFill/>
          </a:ln>
        </p:spPr>
      </p:pic>
      <p:sp>
        <p:nvSpPr>
          <p:cNvPr id="171" name="Google Shape;171;p28"/>
          <p:cNvSpPr/>
          <p:nvPr/>
        </p:nvSpPr>
        <p:spPr>
          <a:xfrm>
            <a:off x="20850" y="2464925"/>
            <a:ext cx="5159100" cy="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2" name="Google Shape;172;p28"/>
          <p:cNvSpPr/>
          <p:nvPr/>
        </p:nvSpPr>
        <p:spPr>
          <a:xfrm>
            <a:off x="20850" y="338725"/>
            <a:ext cx="9317700" cy="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32525"/>
            <a:ext cx="85206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688">
                <a:solidFill>
                  <a:srgbClr val="EFEFEF"/>
                </a:solidFill>
              </a:rPr>
              <a:t>One value:</a:t>
            </a:r>
            <a:endParaRPr b="1" sz="1688">
              <a:solidFill>
                <a:srgbClr val="EFEFEF"/>
              </a:solidFill>
            </a:endParaRPr>
          </a:p>
        </p:txBody>
      </p:sp>
      <p:sp>
        <p:nvSpPr>
          <p:cNvPr id="178" name="Google Shape;178;p29"/>
          <p:cNvSpPr txBox="1"/>
          <p:nvPr>
            <p:ph idx="1" type="body"/>
          </p:nvPr>
        </p:nvSpPr>
        <p:spPr>
          <a:xfrm>
            <a:off x="311700" y="948450"/>
            <a:ext cx="8520600" cy="376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EFEFEF"/>
                </a:solidFill>
              </a:rPr>
              <a:t>&lt;style&gt;</a:t>
            </a:r>
            <a:endParaRPr sz="1300">
              <a:solidFill>
                <a:srgbClr val="EFEFEF"/>
              </a:solidFill>
            </a:endParaRPr>
          </a:p>
          <a:p>
            <a:pPr indent="0" lvl="0" marL="0" rtl="0" algn="l">
              <a:spcBef>
                <a:spcPts val="0"/>
              </a:spcBef>
              <a:spcAft>
                <a:spcPts val="0"/>
              </a:spcAft>
              <a:buNone/>
            </a:pPr>
            <a:r>
              <a:rPr lang="en" sz="1300">
                <a:solidFill>
                  <a:srgbClr val="EFEFEF"/>
                </a:solidFill>
              </a:rPr>
              <a:t>       .myDiv {</a:t>
            </a:r>
            <a:endParaRPr sz="1300">
              <a:solidFill>
                <a:srgbClr val="EFEFEF"/>
              </a:solidFill>
            </a:endParaRPr>
          </a:p>
          <a:p>
            <a:pPr indent="0" lvl="0" marL="0" rtl="0" algn="l">
              <a:spcBef>
                <a:spcPts val="0"/>
              </a:spcBef>
              <a:spcAft>
                <a:spcPts val="0"/>
              </a:spcAft>
              <a:buNone/>
            </a:pPr>
            <a:r>
              <a:rPr lang="en" sz="1300">
                <a:solidFill>
                  <a:srgbClr val="EFEFEF"/>
                </a:solidFill>
              </a:rPr>
              <a:t>            padding: 25px;            /* top/right/bottom/left */</a:t>
            </a:r>
            <a:endParaRPr sz="1300">
              <a:solidFill>
                <a:srgbClr val="EFEFEF"/>
              </a:solidFill>
            </a:endParaRPr>
          </a:p>
          <a:p>
            <a:pPr indent="0" lvl="0" marL="0" rtl="0" algn="l">
              <a:spcBef>
                <a:spcPts val="0"/>
              </a:spcBef>
              <a:spcAft>
                <a:spcPts val="0"/>
              </a:spcAft>
              <a:buNone/>
            </a:pPr>
            <a:r>
              <a:rPr lang="en" sz="1300">
                <a:solidFill>
                  <a:srgbClr val="EFEFEF"/>
                </a:solidFill>
              </a:rPr>
              <a:t> }</a:t>
            </a:r>
            <a:endParaRPr sz="1300">
              <a:solidFill>
                <a:srgbClr val="EFEFEF"/>
              </a:solidFill>
            </a:endParaRPr>
          </a:p>
          <a:p>
            <a:pPr indent="0" lvl="0" marL="0" rtl="0" algn="l">
              <a:spcBef>
                <a:spcPts val="0"/>
              </a:spcBef>
              <a:spcAft>
                <a:spcPts val="0"/>
              </a:spcAft>
              <a:buNone/>
            </a:pPr>
            <a:r>
              <a:rPr lang="en" sz="1300">
                <a:solidFill>
                  <a:srgbClr val="EFEFEF"/>
                </a:solidFill>
              </a:rPr>
              <a:t>&lt;/style&gt;</a:t>
            </a:r>
            <a:endParaRPr sz="1300">
              <a:solidFill>
                <a:srgbClr val="EFEFEF"/>
              </a:solidFill>
            </a:endParaRPr>
          </a:p>
          <a:p>
            <a:pPr indent="0" lvl="0" marL="0" rtl="0" algn="l">
              <a:spcBef>
                <a:spcPts val="0"/>
              </a:spcBef>
              <a:spcAft>
                <a:spcPts val="0"/>
              </a:spcAft>
              <a:buNone/>
            </a:pPr>
            <a:r>
              <a:rPr lang="en" sz="1300">
                <a:solidFill>
                  <a:srgbClr val="EFEFEF"/>
                </a:solidFill>
              </a:rPr>
              <a:t>&lt;div class="myDiv"&gt;&lt;/div&gt;</a:t>
            </a:r>
            <a:endParaRPr sz="1300">
              <a:solidFill>
                <a:srgbClr val="EFEFEF"/>
              </a:solidFill>
            </a:endParaRPr>
          </a:p>
        </p:txBody>
      </p:sp>
      <p:pic>
        <p:nvPicPr>
          <p:cNvPr id="179" name="Google Shape;179;p29"/>
          <p:cNvPicPr preferRelativeResize="0"/>
          <p:nvPr/>
        </p:nvPicPr>
        <p:blipFill>
          <a:blip r:embed="rId3">
            <a:alphaModFix/>
          </a:blip>
          <a:stretch>
            <a:fillRect/>
          </a:stretch>
        </p:blipFill>
        <p:spPr>
          <a:xfrm>
            <a:off x="701050" y="2807300"/>
            <a:ext cx="1781125" cy="986475"/>
          </a:xfrm>
          <a:prstGeom prst="rect">
            <a:avLst/>
          </a:prstGeom>
          <a:noFill/>
          <a:ln>
            <a:noFill/>
          </a:ln>
        </p:spPr>
      </p:pic>
      <p:sp>
        <p:nvSpPr>
          <p:cNvPr id="180" name="Google Shape;180;p29"/>
          <p:cNvSpPr/>
          <p:nvPr/>
        </p:nvSpPr>
        <p:spPr>
          <a:xfrm>
            <a:off x="-10425" y="839000"/>
            <a:ext cx="9223800" cy="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1" name="Google Shape;181;p29"/>
          <p:cNvSpPr/>
          <p:nvPr/>
        </p:nvSpPr>
        <p:spPr>
          <a:xfrm>
            <a:off x="-57325" y="385625"/>
            <a:ext cx="9521100" cy="4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351375"/>
            <a:ext cx="8520600" cy="5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88">
                <a:solidFill>
                  <a:srgbClr val="EFEFEF"/>
                </a:solidFill>
              </a:rPr>
              <a:t>Section 9.2: Padding on a given side</a:t>
            </a:r>
            <a:endParaRPr sz="2088">
              <a:solidFill>
                <a:srgbClr val="EFEFEF"/>
              </a:solidFill>
            </a:endParaRPr>
          </a:p>
        </p:txBody>
      </p:sp>
      <p:sp>
        <p:nvSpPr>
          <p:cNvPr id="187" name="Google Shape;187;p30"/>
          <p:cNvSpPr txBox="1"/>
          <p:nvPr>
            <p:ph idx="1" type="body"/>
          </p:nvPr>
        </p:nvSpPr>
        <p:spPr>
          <a:xfrm>
            <a:off x="311700" y="884775"/>
            <a:ext cx="8520600" cy="3825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EFEFEF"/>
                </a:solidFill>
              </a:rPr>
              <a:t>The padding property sets the padding space on all sides of an element. The padding area is the space between the</a:t>
            </a:r>
            <a:endParaRPr sz="1200">
              <a:solidFill>
                <a:srgbClr val="EFEFEF"/>
              </a:solidFill>
            </a:endParaRPr>
          </a:p>
          <a:p>
            <a:pPr indent="0" lvl="0" marL="0" rtl="0" algn="l">
              <a:spcBef>
                <a:spcPts val="0"/>
              </a:spcBef>
              <a:spcAft>
                <a:spcPts val="0"/>
              </a:spcAft>
              <a:buNone/>
            </a:pPr>
            <a:r>
              <a:rPr lang="en" sz="1200">
                <a:solidFill>
                  <a:srgbClr val="EFEFEF"/>
                </a:solidFill>
              </a:rPr>
              <a:t>content of the element and its border. Negative values are not allowed.</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300">
                <a:solidFill>
                  <a:srgbClr val="EFEFEF"/>
                </a:solidFill>
              </a:rPr>
              <a:t>You can specify a side individually:</a:t>
            </a:r>
            <a:endParaRPr sz="13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padding-top</a:t>
            </a:r>
            <a:endParaRPr sz="1200">
              <a:solidFill>
                <a:srgbClr val="EFEFEF"/>
              </a:solidFill>
            </a:endParaRPr>
          </a:p>
          <a:p>
            <a:pPr indent="0" lvl="0" marL="0" rtl="0" algn="l">
              <a:spcBef>
                <a:spcPts val="0"/>
              </a:spcBef>
              <a:spcAft>
                <a:spcPts val="0"/>
              </a:spcAft>
              <a:buNone/>
            </a:pPr>
            <a:r>
              <a:rPr lang="en" sz="1200">
                <a:solidFill>
                  <a:srgbClr val="EFEFEF"/>
                </a:solidFill>
              </a:rPr>
              <a:t>padding-right</a:t>
            </a:r>
            <a:endParaRPr sz="1200">
              <a:solidFill>
                <a:srgbClr val="EFEFEF"/>
              </a:solidFill>
            </a:endParaRPr>
          </a:p>
          <a:p>
            <a:pPr indent="0" lvl="0" marL="0" rtl="0" algn="l">
              <a:spcBef>
                <a:spcPts val="0"/>
              </a:spcBef>
              <a:spcAft>
                <a:spcPts val="0"/>
              </a:spcAft>
              <a:buNone/>
            </a:pPr>
            <a:r>
              <a:rPr lang="en" sz="1200">
                <a:solidFill>
                  <a:srgbClr val="EFEFEF"/>
                </a:solidFill>
              </a:rPr>
              <a:t>padding-bottom</a:t>
            </a:r>
            <a:endParaRPr sz="1200">
              <a:solidFill>
                <a:srgbClr val="EFEFEF"/>
              </a:solidFill>
            </a:endParaRPr>
          </a:p>
          <a:p>
            <a:pPr indent="0" lvl="0" marL="0" rtl="0" algn="l">
              <a:spcBef>
                <a:spcPts val="0"/>
              </a:spcBef>
              <a:spcAft>
                <a:spcPts val="0"/>
              </a:spcAft>
              <a:buNone/>
            </a:pPr>
            <a:r>
              <a:rPr lang="en" sz="1200">
                <a:solidFill>
                  <a:srgbClr val="EFEFEF"/>
                </a:solidFill>
              </a:rPr>
              <a:t>p</a:t>
            </a:r>
            <a:r>
              <a:rPr lang="en" sz="1200">
                <a:solidFill>
                  <a:srgbClr val="EFEFEF"/>
                </a:solidFill>
              </a:rPr>
              <a:t>adding-left</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300">
                <a:solidFill>
                  <a:srgbClr val="EFEFEF"/>
                </a:solidFill>
              </a:rPr>
              <a:t>The following code would add a padding of 5px to the top of the div:</a:t>
            </a:r>
            <a:endParaRPr sz="13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&lt;style&gt;</a:t>
            </a:r>
            <a:endParaRPr sz="1200">
              <a:solidFill>
                <a:srgbClr val="EFEFEF"/>
              </a:solidFill>
            </a:endParaRPr>
          </a:p>
          <a:p>
            <a:pPr indent="0" lvl="0" marL="0" rtl="0" algn="l">
              <a:spcBef>
                <a:spcPts val="0"/>
              </a:spcBef>
              <a:spcAft>
                <a:spcPts val="0"/>
              </a:spcAft>
              <a:buNone/>
            </a:pPr>
            <a:r>
              <a:rPr lang="en" sz="1200">
                <a:solidFill>
                  <a:srgbClr val="EFEFEF"/>
                </a:solidFill>
              </a:rPr>
              <a:t>.myClass {</a:t>
            </a:r>
            <a:endParaRPr sz="1200">
              <a:solidFill>
                <a:srgbClr val="EFEFEF"/>
              </a:solidFill>
            </a:endParaRPr>
          </a:p>
          <a:p>
            <a:pPr indent="0" lvl="0" marL="0" rtl="0" algn="l">
              <a:spcBef>
                <a:spcPts val="0"/>
              </a:spcBef>
              <a:spcAft>
                <a:spcPts val="0"/>
              </a:spcAft>
              <a:buNone/>
            </a:pPr>
            <a:r>
              <a:rPr lang="en" sz="1200">
                <a:solidFill>
                  <a:srgbClr val="EFEFEF"/>
                </a:solidFill>
              </a:rPr>
              <a:t> padding-top: 5px;</a:t>
            </a:r>
            <a:endParaRPr sz="1200">
              <a:solidFill>
                <a:srgbClr val="EFEFEF"/>
              </a:solidFill>
            </a:endParaRPr>
          </a:p>
          <a:p>
            <a:pPr indent="0" lvl="0" marL="0" rtl="0" algn="l">
              <a:spcBef>
                <a:spcPts val="0"/>
              </a:spcBef>
              <a:spcAft>
                <a:spcPts val="0"/>
              </a:spcAft>
              <a:buNone/>
            </a:pPr>
            <a:r>
              <a:rPr lang="en" sz="1200">
                <a:solidFill>
                  <a:srgbClr val="EFEFEF"/>
                </a:solidFill>
              </a:rPr>
              <a:t>}</a:t>
            </a:r>
            <a:endParaRPr sz="1200">
              <a:solidFill>
                <a:srgbClr val="EFEFEF"/>
              </a:solidFill>
            </a:endParaRPr>
          </a:p>
          <a:p>
            <a:pPr indent="0" lvl="0" marL="0" rtl="0" algn="l">
              <a:spcBef>
                <a:spcPts val="0"/>
              </a:spcBef>
              <a:spcAft>
                <a:spcPts val="0"/>
              </a:spcAft>
              <a:buNone/>
            </a:pPr>
            <a:r>
              <a:rPr lang="en" sz="1200">
                <a:solidFill>
                  <a:srgbClr val="EFEFEF"/>
                </a:solidFill>
              </a:rPr>
              <a:t>&lt;/style&gt;</a:t>
            </a:r>
            <a:endParaRPr sz="1200">
              <a:solidFill>
                <a:srgbClr val="EFEFEF"/>
              </a:solidFill>
            </a:endParaRPr>
          </a:p>
          <a:p>
            <a:pPr indent="0" lvl="0" marL="0" rtl="0" algn="l">
              <a:spcBef>
                <a:spcPts val="0"/>
              </a:spcBef>
              <a:spcAft>
                <a:spcPts val="0"/>
              </a:spcAft>
              <a:buNone/>
            </a:pPr>
            <a:r>
              <a:rPr lang="en" sz="1200">
                <a:solidFill>
                  <a:srgbClr val="EFEFEF"/>
                </a:solidFill>
              </a:rPr>
              <a:t>&lt;div class="myClass"&gt;&lt;/div&gt;</a:t>
            </a:r>
            <a:endParaRPr sz="1200">
              <a:solidFill>
                <a:srgbClr val="EFEFEF"/>
              </a:solidFill>
            </a:endParaRPr>
          </a:p>
        </p:txBody>
      </p:sp>
      <p:sp>
        <p:nvSpPr>
          <p:cNvPr id="188" name="Google Shape;188;p30"/>
          <p:cNvSpPr/>
          <p:nvPr/>
        </p:nvSpPr>
        <p:spPr>
          <a:xfrm>
            <a:off x="-57325" y="839000"/>
            <a:ext cx="9630300" cy="4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9" name="Google Shape;189;p30"/>
          <p:cNvSpPr/>
          <p:nvPr/>
        </p:nvSpPr>
        <p:spPr>
          <a:xfrm>
            <a:off x="-166750" y="-161550"/>
            <a:ext cx="101622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110075"/>
            <a:ext cx="85206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solidFill>
                  <a:srgbClr val="F3F3F3"/>
                </a:solidFill>
              </a:rPr>
              <a:t>Chapter 10: Border</a:t>
            </a:r>
            <a:endParaRPr sz="2220">
              <a:solidFill>
                <a:srgbClr val="F3F3F3"/>
              </a:solidFill>
            </a:endParaRPr>
          </a:p>
        </p:txBody>
      </p:sp>
      <p:sp>
        <p:nvSpPr>
          <p:cNvPr id="195" name="Google Shape;195;p31"/>
          <p:cNvSpPr txBox="1"/>
          <p:nvPr>
            <p:ph idx="1" type="body"/>
          </p:nvPr>
        </p:nvSpPr>
        <p:spPr>
          <a:xfrm>
            <a:off x="311700" y="656175"/>
            <a:ext cx="8520600" cy="4317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59">
                <a:solidFill>
                  <a:srgbClr val="EFEFEF"/>
                </a:solidFill>
              </a:rPr>
              <a:t>Section 10.1: border-radius</a:t>
            </a:r>
            <a:endParaRPr sz="1759">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The border-radius property allows you to change the shape of the basic box model.</a:t>
            </a:r>
            <a:endParaRPr sz="1200">
              <a:solidFill>
                <a:srgbClr val="EFEFEF"/>
              </a:solidFill>
            </a:endParaRPr>
          </a:p>
          <a:p>
            <a:pPr indent="0" lvl="0" marL="0" rtl="0" algn="l">
              <a:spcBef>
                <a:spcPts val="0"/>
              </a:spcBef>
              <a:spcAft>
                <a:spcPts val="0"/>
              </a:spcAft>
              <a:buNone/>
            </a:pPr>
            <a:r>
              <a:rPr lang="en" sz="1200">
                <a:solidFill>
                  <a:srgbClr val="EFEFEF"/>
                </a:solidFill>
              </a:rPr>
              <a:t> Every corner of an element can have up to two values, for the vertical and horizontal radius of that corner (for a maximum of 8 values).</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The first set of values defines the horizontal radius. The optional second set of values, preceded by a ‘/’ , defines the</a:t>
            </a:r>
            <a:endParaRPr sz="1200">
              <a:solidFill>
                <a:srgbClr val="EFEFEF"/>
              </a:solidFill>
            </a:endParaRPr>
          </a:p>
          <a:p>
            <a:pPr indent="0" lvl="0" marL="0" rtl="0" algn="l">
              <a:spcBef>
                <a:spcPts val="0"/>
              </a:spcBef>
              <a:spcAft>
                <a:spcPts val="0"/>
              </a:spcAft>
              <a:buNone/>
            </a:pPr>
            <a:r>
              <a:rPr lang="en" sz="1200">
                <a:solidFill>
                  <a:srgbClr val="EFEFEF"/>
                </a:solidFill>
              </a:rPr>
              <a:t>vertical radius. If only one set of values is supplied, it is used for both the vertical and horizontal radius.</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b="1" lang="en" sz="1200">
                <a:solidFill>
                  <a:srgbClr val="EFEFEF"/>
                </a:solidFill>
              </a:rPr>
              <a:t>border-radius</a:t>
            </a:r>
            <a:r>
              <a:rPr lang="en" sz="1200">
                <a:solidFill>
                  <a:srgbClr val="EFEFEF"/>
                </a:solidFill>
              </a:rPr>
              <a:t>: </a:t>
            </a:r>
            <a:r>
              <a:rPr lang="en" sz="1200">
                <a:solidFill>
                  <a:srgbClr val="FF0000"/>
                </a:solidFill>
              </a:rPr>
              <a:t>10px 5%</a:t>
            </a:r>
            <a:r>
              <a:rPr lang="en" sz="1200">
                <a:solidFill>
                  <a:srgbClr val="EFEFEF"/>
                </a:solidFill>
              </a:rPr>
              <a:t> /</a:t>
            </a:r>
            <a:r>
              <a:rPr lang="en" sz="1200">
                <a:solidFill>
                  <a:srgbClr val="FF0000"/>
                </a:solidFill>
              </a:rPr>
              <a:t> 20px 25em 30px 35em</a:t>
            </a:r>
            <a:r>
              <a:rPr lang="en" sz="1200">
                <a:solidFill>
                  <a:srgbClr val="EFEFEF"/>
                </a:solidFill>
              </a:rPr>
              <a:t>;</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The 10px is the horizontal radius of the top-left-and-bottom-right. And the 5% is the horizontal radius of the topright-and-bottom-left. </a:t>
            </a:r>
            <a:endParaRPr sz="1200">
              <a:solidFill>
                <a:srgbClr val="EFEFEF"/>
              </a:solidFill>
            </a:endParaRPr>
          </a:p>
          <a:p>
            <a:pPr indent="0" lvl="0" marL="0" rtl="0" algn="l">
              <a:spcBef>
                <a:spcPts val="0"/>
              </a:spcBef>
              <a:spcAft>
                <a:spcPts val="0"/>
              </a:spcAft>
              <a:buNone/>
            </a:pPr>
            <a:r>
              <a:rPr lang="en" sz="1200">
                <a:solidFill>
                  <a:srgbClr val="EFEFEF"/>
                </a:solidFill>
              </a:rPr>
              <a:t>The other four values after '/' are the vertical radii for top-left, top-right, bottom-right and</a:t>
            </a:r>
            <a:endParaRPr sz="1200">
              <a:solidFill>
                <a:srgbClr val="EFEFEF"/>
              </a:solidFill>
            </a:endParaRPr>
          </a:p>
          <a:p>
            <a:pPr indent="0" lvl="0" marL="0" rtl="0" algn="l">
              <a:spcBef>
                <a:spcPts val="0"/>
              </a:spcBef>
              <a:spcAft>
                <a:spcPts val="0"/>
              </a:spcAft>
              <a:buNone/>
            </a:pPr>
            <a:r>
              <a:rPr lang="en" sz="1200">
                <a:solidFill>
                  <a:srgbClr val="EFEFEF"/>
                </a:solidFill>
              </a:rPr>
              <a:t>bottom-left.</a:t>
            </a:r>
            <a:endParaRPr sz="1200">
              <a:solidFill>
                <a:srgbClr val="EFEFEF"/>
              </a:solidFill>
            </a:endParaRPr>
          </a:p>
          <a:p>
            <a:pPr indent="0" lvl="0" marL="0" rtl="0" algn="l">
              <a:spcBef>
                <a:spcPts val="0"/>
              </a:spcBef>
              <a:spcAft>
                <a:spcPts val="0"/>
              </a:spcAft>
              <a:buNone/>
            </a:pPr>
            <a:r>
              <a:t/>
            </a:r>
            <a:endParaRPr sz="1200">
              <a:solidFill>
                <a:srgbClr val="EFEFEF"/>
              </a:solidFill>
            </a:endParaRPr>
          </a:p>
        </p:txBody>
      </p:sp>
      <p:pic>
        <p:nvPicPr>
          <p:cNvPr id="196" name="Google Shape;196;p31"/>
          <p:cNvPicPr preferRelativeResize="0"/>
          <p:nvPr/>
        </p:nvPicPr>
        <p:blipFill>
          <a:blip r:embed="rId3">
            <a:alphaModFix/>
          </a:blip>
          <a:stretch>
            <a:fillRect/>
          </a:stretch>
        </p:blipFill>
        <p:spPr>
          <a:xfrm>
            <a:off x="1223425" y="1570575"/>
            <a:ext cx="5143501" cy="1584950"/>
          </a:xfrm>
          <a:prstGeom prst="rect">
            <a:avLst/>
          </a:prstGeom>
          <a:noFill/>
          <a:ln>
            <a:noFill/>
          </a:ln>
        </p:spPr>
      </p:pic>
      <p:sp>
        <p:nvSpPr>
          <p:cNvPr id="197" name="Google Shape;197;p31"/>
          <p:cNvSpPr/>
          <p:nvPr/>
        </p:nvSpPr>
        <p:spPr>
          <a:xfrm>
            <a:off x="-21175" y="618075"/>
            <a:ext cx="7340700" cy="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8" name="Google Shape;198;p31"/>
          <p:cNvSpPr/>
          <p:nvPr/>
        </p:nvSpPr>
        <p:spPr>
          <a:xfrm>
            <a:off x="4068225" y="4821775"/>
            <a:ext cx="5321400" cy="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gradFill>
            <a:gsLst>
              <a:gs pos="0">
                <a:srgbClr val="71BD95"/>
              </a:gs>
              <a:gs pos="100000">
                <a:srgbClr val="3C6F54"/>
              </a:gs>
            </a:gsLst>
            <a:lin ang="5400012" scaled="0"/>
          </a:gradFill>
          <a:ln cap="flat" cmpd="sng" w="9525">
            <a:solidFill>
              <a:schemeClr val="dk2"/>
            </a:solidFill>
            <a:prstDash val="dot"/>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Chapter 8: Margins</a:t>
            </a:r>
            <a:endParaRPr b="1" i="1"/>
          </a:p>
        </p:txBody>
      </p:sp>
      <p:sp>
        <p:nvSpPr>
          <p:cNvPr id="66" name="Google Shape;66;p14"/>
          <p:cNvSpPr txBox="1"/>
          <p:nvPr>
            <p:ph idx="1" type="body"/>
          </p:nvPr>
        </p:nvSpPr>
        <p:spPr>
          <a:xfrm>
            <a:off x="311700" y="1107925"/>
            <a:ext cx="8520600" cy="3602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00">
                <a:solidFill>
                  <a:srgbClr val="EFEFEF"/>
                </a:solidFill>
                <a:latin typeface="Arial"/>
                <a:ea typeface="Arial"/>
                <a:cs typeface="Arial"/>
                <a:sym typeface="Arial"/>
              </a:rPr>
              <a:t>Parameter</a:t>
            </a:r>
            <a:r>
              <a:rPr b="1" lang="en" sz="1500">
                <a:solidFill>
                  <a:srgbClr val="EFEFEF"/>
                </a:solidFill>
                <a:latin typeface="Arial"/>
                <a:ea typeface="Arial"/>
                <a:cs typeface="Arial"/>
                <a:sym typeface="Arial"/>
              </a:rPr>
              <a:t>     </a:t>
            </a:r>
            <a:r>
              <a:rPr b="1" lang="en" sz="1400">
                <a:solidFill>
                  <a:srgbClr val="EFEFEF"/>
                </a:solidFill>
                <a:latin typeface="Arial"/>
                <a:ea typeface="Arial"/>
                <a:cs typeface="Arial"/>
                <a:sym typeface="Arial"/>
              </a:rPr>
              <a:t>                                       Details</a:t>
            </a:r>
            <a:endParaRPr sz="1400">
              <a:solidFill>
                <a:srgbClr val="EFEFEF"/>
              </a:solidFill>
              <a:latin typeface="Arial"/>
              <a:ea typeface="Arial"/>
              <a:cs typeface="Arial"/>
              <a:sym typeface="Arial"/>
            </a:endParaRPr>
          </a:p>
          <a:p>
            <a:pPr indent="-311150" lvl="0" marL="457200" rtl="0" algn="l">
              <a:spcBef>
                <a:spcPts val="1200"/>
              </a:spcBef>
              <a:spcAft>
                <a:spcPts val="0"/>
              </a:spcAft>
              <a:buClr>
                <a:srgbClr val="EFEFEF"/>
              </a:buClr>
              <a:buSzPts val="1300"/>
              <a:buFont typeface="Arial"/>
              <a:buChar char="●"/>
            </a:pPr>
            <a:r>
              <a:rPr b="1" lang="en" sz="1300">
                <a:solidFill>
                  <a:srgbClr val="EFEFEF"/>
                </a:solidFill>
                <a:latin typeface="Arial"/>
                <a:ea typeface="Arial"/>
                <a:cs typeface="Arial"/>
                <a:sym typeface="Arial"/>
              </a:rPr>
              <a:t>0                                        set margin to none</a:t>
            </a:r>
            <a:endParaRPr sz="1300">
              <a:solidFill>
                <a:srgbClr val="EFEFEF"/>
              </a:solidFill>
              <a:latin typeface="Arial"/>
              <a:ea typeface="Arial"/>
              <a:cs typeface="Arial"/>
              <a:sym typeface="Arial"/>
            </a:endParaRPr>
          </a:p>
          <a:p>
            <a:pPr indent="-311150" lvl="0" marL="457200" rtl="0" algn="l">
              <a:spcBef>
                <a:spcPts val="0"/>
              </a:spcBef>
              <a:spcAft>
                <a:spcPts val="0"/>
              </a:spcAft>
              <a:buClr>
                <a:srgbClr val="EFEFEF"/>
              </a:buClr>
              <a:buSzPts val="1300"/>
              <a:buFont typeface="Arial"/>
              <a:buChar char="●"/>
            </a:pPr>
            <a:r>
              <a:rPr b="1" lang="en" sz="1300">
                <a:solidFill>
                  <a:srgbClr val="EFEFEF"/>
                </a:solidFill>
                <a:latin typeface="Arial"/>
                <a:ea typeface="Arial"/>
                <a:cs typeface="Arial"/>
                <a:sym typeface="Arial"/>
              </a:rPr>
              <a:t>Auto</a:t>
            </a:r>
            <a:r>
              <a:rPr lang="en" sz="1300">
                <a:solidFill>
                  <a:srgbClr val="EFEFEF"/>
                </a:solidFill>
                <a:latin typeface="Arial"/>
                <a:ea typeface="Arial"/>
                <a:cs typeface="Arial"/>
                <a:sym typeface="Arial"/>
              </a:rPr>
              <a:t>                                  used for centering, by evenly setting values on each side</a:t>
            </a:r>
            <a:endParaRPr sz="1300">
              <a:solidFill>
                <a:srgbClr val="EFEFEF"/>
              </a:solidFill>
              <a:latin typeface="Arial"/>
              <a:ea typeface="Arial"/>
              <a:cs typeface="Arial"/>
              <a:sym typeface="Arial"/>
            </a:endParaRPr>
          </a:p>
          <a:p>
            <a:pPr indent="-311150" lvl="0" marL="457200" rtl="0" algn="l">
              <a:spcBef>
                <a:spcPts val="0"/>
              </a:spcBef>
              <a:spcAft>
                <a:spcPts val="0"/>
              </a:spcAft>
              <a:buClr>
                <a:srgbClr val="EFEFEF"/>
              </a:buClr>
              <a:buSzPts val="1300"/>
              <a:buFont typeface="Arial"/>
              <a:buChar char="●"/>
            </a:pPr>
            <a:r>
              <a:rPr b="1" lang="en" sz="1300">
                <a:solidFill>
                  <a:srgbClr val="EFEFEF"/>
                </a:solidFill>
                <a:latin typeface="Arial"/>
                <a:ea typeface="Arial"/>
                <a:cs typeface="Arial"/>
                <a:sym typeface="Arial"/>
              </a:rPr>
              <a:t>units (e.g., px)                 see parameter section in Units for a list of valid units</a:t>
            </a:r>
            <a:endParaRPr sz="1300">
              <a:solidFill>
                <a:srgbClr val="EFEFEF"/>
              </a:solidFill>
              <a:latin typeface="Arial"/>
              <a:ea typeface="Arial"/>
              <a:cs typeface="Arial"/>
              <a:sym typeface="Arial"/>
            </a:endParaRPr>
          </a:p>
          <a:p>
            <a:pPr indent="-311150" lvl="0" marL="457200" rtl="0" algn="l">
              <a:spcBef>
                <a:spcPts val="0"/>
              </a:spcBef>
              <a:spcAft>
                <a:spcPts val="0"/>
              </a:spcAft>
              <a:buClr>
                <a:srgbClr val="EFEFEF"/>
              </a:buClr>
              <a:buSzPts val="1300"/>
              <a:buFont typeface="Arial"/>
              <a:buChar char="●"/>
            </a:pPr>
            <a:r>
              <a:rPr b="1" lang="en" sz="1300">
                <a:solidFill>
                  <a:srgbClr val="EFEFEF"/>
                </a:solidFill>
                <a:latin typeface="Arial"/>
                <a:ea typeface="Arial"/>
                <a:cs typeface="Arial"/>
                <a:sym typeface="Arial"/>
              </a:rPr>
              <a:t>Inherit                               inherit margin value from parent element</a:t>
            </a:r>
            <a:endParaRPr sz="1300">
              <a:solidFill>
                <a:srgbClr val="EFEFEF"/>
              </a:solidFill>
              <a:latin typeface="Arial"/>
              <a:ea typeface="Arial"/>
              <a:cs typeface="Arial"/>
              <a:sym typeface="Arial"/>
            </a:endParaRPr>
          </a:p>
          <a:p>
            <a:pPr indent="-311150" lvl="0" marL="457200" rtl="0" algn="l">
              <a:spcBef>
                <a:spcPts val="0"/>
              </a:spcBef>
              <a:spcAft>
                <a:spcPts val="0"/>
              </a:spcAft>
              <a:buClr>
                <a:srgbClr val="EFEFEF"/>
              </a:buClr>
              <a:buSzPts val="1300"/>
              <a:buFont typeface="Arial"/>
              <a:buChar char="●"/>
            </a:pPr>
            <a:r>
              <a:rPr b="1" lang="en" sz="1300">
                <a:solidFill>
                  <a:srgbClr val="EFEFEF"/>
                </a:solidFill>
                <a:latin typeface="Arial"/>
                <a:ea typeface="Arial"/>
                <a:cs typeface="Arial"/>
                <a:sym typeface="Arial"/>
              </a:rPr>
              <a:t>Initial                                 restore to initial value</a:t>
            </a:r>
            <a:endParaRPr sz="2000">
              <a:solidFill>
                <a:srgbClr val="EFEFEF"/>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224375"/>
            <a:ext cx="8520600" cy="7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20">
                <a:solidFill>
                  <a:srgbClr val="EFEFEF"/>
                </a:solidFill>
              </a:rPr>
              <a:t>As with many CSS properties, shorthands can be used for any or all possible values. You can therefore specify anything from one to eight values. The following shorthand allows you to set the horizontal and vertical radius of every corner to the same value:</a:t>
            </a:r>
            <a:endParaRPr sz="1320">
              <a:solidFill>
                <a:srgbClr val="EFEFEF"/>
              </a:solidFill>
            </a:endParaRPr>
          </a:p>
        </p:txBody>
      </p:sp>
      <p:sp>
        <p:nvSpPr>
          <p:cNvPr id="204" name="Google Shape;204;p32"/>
          <p:cNvSpPr txBox="1"/>
          <p:nvPr>
            <p:ph idx="1" type="body"/>
          </p:nvPr>
        </p:nvSpPr>
        <p:spPr>
          <a:xfrm>
            <a:off x="311700" y="1107925"/>
            <a:ext cx="8520600" cy="36024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SzPts val="1018"/>
              <a:buNone/>
            </a:pPr>
            <a:r>
              <a:rPr b="1" lang="en" sz="1365">
                <a:solidFill>
                  <a:srgbClr val="EFEFEF"/>
                </a:solidFill>
              </a:rPr>
              <a:t>HTML:</a:t>
            </a:r>
            <a:endParaRPr b="1" sz="1365">
              <a:solidFill>
                <a:srgbClr val="EFEFEF"/>
              </a:solidFill>
            </a:endParaRPr>
          </a:p>
          <a:p>
            <a:pPr indent="0" lvl="0" marL="0" rtl="0" algn="l">
              <a:lnSpc>
                <a:spcPct val="95000"/>
              </a:lnSpc>
              <a:spcBef>
                <a:spcPts val="0"/>
              </a:spcBef>
              <a:spcAft>
                <a:spcPts val="0"/>
              </a:spcAft>
              <a:buSzPts val="1018"/>
              <a:buNone/>
            </a:pPr>
            <a:r>
              <a:t/>
            </a:r>
            <a:endParaRPr sz="1265">
              <a:solidFill>
                <a:srgbClr val="EFEFEF"/>
              </a:solidFill>
            </a:endParaRPr>
          </a:p>
          <a:p>
            <a:pPr indent="0" lvl="0" marL="0" rtl="0" algn="l">
              <a:lnSpc>
                <a:spcPct val="95000"/>
              </a:lnSpc>
              <a:spcBef>
                <a:spcPts val="0"/>
              </a:spcBef>
              <a:spcAft>
                <a:spcPts val="0"/>
              </a:spcAft>
              <a:buSzPts val="1018"/>
              <a:buNone/>
            </a:pPr>
            <a:r>
              <a:rPr b="1" lang="en" sz="1265">
                <a:solidFill>
                  <a:srgbClr val="EFEFEF"/>
                </a:solidFill>
              </a:rPr>
              <a:t>&lt;div </a:t>
            </a:r>
            <a:r>
              <a:rPr lang="en" sz="1265">
                <a:solidFill>
                  <a:srgbClr val="6FA8DC"/>
                </a:solidFill>
              </a:rPr>
              <a:t>class</a:t>
            </a:r>
            <a:r>
              <a:rPr lang="en" sz="1265">
                <a:solidFill>
                  <a:srgbClr val="EFEFEF"/>
                </a:solidFill>
              </a:rPr>
              <a:t>=</a:t>
            </a:r>
            <a:r>
              <a:rPr lang="en" sz="1265">
                <a:solidFill>
                  <a:srgbClr val="FF0000"/>
                </a:solidFill>
              </a:rPr>
              <a:t>'box'</a:t>
            </a:r>
            <a:r>
              <a:rPr lang="en" sz="1265">
                <a:solidFill>
                  <a:srgbClr val="EFEFEF"/>
                </a:solidFill>
              </a:rPr>
              <a:t>&gt;</a:t>
            </a:r>
            <a:r>
              <a:rPr b="1" lang="en" sz="1265">
                <a:solidFill>
                  <a:srgbClr val="EFEFEF"/>
                </a:solidFill>
              </a:rPr>
              <a:t>&lt;/div&gt;</a:t>
            </a:r>
            <a:endParaRPr b="1" sz="1265">
              <a:solidFill>
                <a:srgbClr val="EFEFEF"/>
              </a:solidFill>
            </a:endParaRPr>
          </a:p>
          <a:p>
            <a:pPr indent="0" lvl="0" marL="0" rtl="0" algn="l">
              <a:lnSpc>
                <a:spcPct val="95000"/>
              </a:lnSpc>
              <a:spcBef>
                <a:spcPts val="0"/>
              </a:spcBef>
              <a:spcAft>
                <a:spcPts val="0"/>
              </a:spcAft>
              <a:buSzPts val="1018"/>
              <a:buNone/>
            </a:pPr>
            <a:r>
              <a:t/>
            </a:r>
            <a:endParaRPr sz="1265">
              <a:solidFill>
                <a:srgbClr val="EFEFEF"/>
              </a:solidFill>
            </a:endParaRPr>
          </a:p>
          <a:p>
            <a:pPr indent="0" lvl="0" marL="0" rtl="0" algn="l">
              <a:lnSpc>
                <a:spcPct val="95000"/>
              </a:lnSpc>
              <a:spcBef>
                <a:spcPts val="0"/>
              </a:spcBef>
              <a:spcAft>
                <a:spcPts val="0"/>
              </a:spcAft>
              <a:buSzPts val="1018"/>
              <a:buNone/>
            </a:pPr>
            <a:r>
              <a:rPr b="1" lang="en" sz="1365">
                <a:solidFill>
                  <a:srgbClr val="EFEFEF"/>
                </a:solidFill>
              </a:rPr>
              <a:t>CSS:</a:t>
            </a:r>
            <a:endParaRPr b="1" sz="1365">
              <a:solidFill>
                <a:srgbClr val="EFEFEF"/>
              </a:solidFill>
            </a:endParaRPr>
          </a:p>
          <a:p>
            <a:pPr indent="0" lvl="0" marL="0" rtl="0" algn="l">
              <a:lnSpc>
                <a:spcPct val="95000"/>
              </a:lnSpc>
              <a:spcBef>
                <a:spcPts val="0"/>
              </a:spcBef>
              <a:spcAft>
                <a:spcPts val="0"/>
              </a:spcAft>
              <a:buSzPts val="1018"/>
              <a:buNone/>
            </a:pPr>
            <a:r>
              <a:t/>
            </a:r>
            <a:endParaRPr sz="1265">
              <a:solidFill>
                <a:srgbClr val="EFEFEF"/>
              </a:solidFill>
            </a:endParaRPr>
          </a:p>
          <a:p>
            <a:pPr indent="0" lvl="0" marL="0" rtl="0" algn="l">
              <a:lnSpc>
                <a:spcPct val="95000"/>
              </a:lnSpc>
              <a:spcBef>
                <a:spcPts val="0"/>
              </a:spcBef>
              <a:spcAft>
                <a:spcPts val="0"/>
              </a:spcAft>
              <a:buSzPts val="1018"/>
              <a:buNone/>
            </a:pPr>
            <a:r>
              <a:rPr lang="en" sz="1265">
                <a:solidFill>
                  <a:srgbClr val="B4A7D6"/>
                </a:solidFill>
              </a:rPr>
              <a:t>.box</a:t>
            </a:r>
            <a:r>
              <a:rPr lang="en" sz="1265">
                <a:solidFill>
                  <a:srgbClr val="EFEFEF"/>
                </a:solidFill>
              </a:rPr>
              <a:t> {</a:t>
            </a:r>
            <a:endParaRPr sz="1265">
              <a:solidFill>
                <a:srgbClr val="EFEFEF"/>
              </a:solidFill>
            </a:endParaRPr>
          </a:p>
          <a:p>
            <a:pPr indent="0" lvl="0" marL="0" rtl="0" algn="l">
              <a:lnSpc>
                <a:spcPct val="95000"/>
              </a:lnSpc>
              <a:spcBef>
                <a:spcPts val="0"/>
              </a:spcBef>
              <a:spcAft>
                <a:spcPts val="0"/>
              </a:spcAft>
              <a:buSzPts val="1018"/>
              <a:buNone/>
            </a:pPr>
            <a:r>
              <a:rPr lang="en" sz="1265">
                <a:solidFill>
                  <a:srgbClr val="EFEFEF"/>
                </a:solidFill>
              </a:rPr>
              <a:t> </a:t>
            </a:r>
            <a:r>
              <a:rPr b="1" lang="en" sz="1265">
                <a:solidFill>
                  <a:srgbClr val="EFEFEF"/>
                </a:solidFill>
              </a:rPr>
              <a:t>width</a:t>
            </a:r>
            <a:r>
              <a:rPr lang="en" sz="1265">
                <a:solidFill>
                  <a:srgbClr val="EFEFEF"/>
                </a:solidFill>
              </a:rPr>
              <a:t>: </a:t>
            </a:r>
            <a:r>
              <a:rPr lang="en" sz="1265">
                <a:solidFill>
                  <a:srgbClr val="CC0000"/>
                </a:solidFill>
              </a:rPr>
              <a:t>250px</a:t>
            </a:r>
            <a:r>
              <a:rPr lang="en" sz="1265">
                <a:solidFill>
                  <a:srgbClr val="EFEFEF"/>
                </a:solidFill>
              </a:rPr>
              <a:t>;</a:t>
            </a:r>
            <a:endParaRPr sz="1265">
              <a:solidFill>
                <a:srgbClr val="EFEFEF"/>
              </a:solidFill>
            </a:endParaRPr>
          </a:p>
          <a:p>
            <a:pPr indent="0" lvl="0" marL="0" rtl="0" algn="l">
              <a:lnSpc>
                <a:spcPct val="95000"/>
              </a:lnSpc>
              <a:spcBef>
                <a:spcPts val="0"/>
              </a:spcBef>
              <a:spcAft>
                <a:spcPts val="0"/>
              </a:spcAft>
              <a:buSzPts val="1018"/>
              <a:buNone/>
            </a:pPr>
            <a:r>
              <a:rPr lang="en" sz="1265">
                <a:solidFill>
                  <a:srgbClr val="EFEFEF"/>
                </a:solidFill>
              </a:rPr>
              <a:t> </a:t>
            </a:r>
            <a:r>
              <a:rPr b="1" lang="en" sz="1265">
                <a:solidFill>
                  <a:srgbClr val="EFEFEF"/>
                </a:solidFill>
              </a:rPr>
              <a:t>height</a:t>
            </a:r>
            <a:r>
              <a:rPr lang="en" sz="1265">
                <a:solidFill>
                  <a:srgbClr val="EFEFEF"/>
                </a:solidFill>
              </a:rPr>
              <a:t>:</a:t>
            </a:r>
            <a:r>
              <a:rPr lang="en" sz="1265">
                <a:solidFill>
                  <a:srgbClr val="CC0000"/>
                </a:solidFill>
              </a:rPr>
              <a:t> 250px</a:t>
            </a:r>
            <a:r>
              <a:rPr lang="en" sz="1265">
                <a:solidFill>
                  <a:srgbClr val="EFEFEF"/>
                </a:solidFill>
              </a:rPr>
              <a:t>;</a:t>
            </a:r>
            <a:endParaRPr sz="1265">
              <a:solidFill>
                <a:srgbClr val="EFEFEF"/>
              </a:solidFill>
            </a:endParaRPr>
          </a:p>
          <a:p>
            <a:pPr indent="0" lvl="0" marL="0" rtl="0" algn="l">
              <a:lnSpc>
                <a:spcPct val="95000"/>
              </a:lnSpc>
              <a:spcBef>
                <a:spcPts val="0"/>
              </a:spcBef>
              <a:spcAft>
                <a:spcPts val="0"/>
              </a:spcAft>
              <a:buSzPts val="1018"/>
              <a:buNone/>
            </a:pPr>
            <a:r>
              <a:rPr b="1" lang="en" sz="1265">
                <a:solidFill>
                  <a:srgbClr val="EFEFEF"/>
                </a:solidFill>
              </a:rPr>
              <a:t> background-color</a:t>
            </a:r>
            <a:r>
              <a:rPr lang="en" sz="1265">
                <a:solidFill>
                  <a:srgbClr val="EFEFEF"/>
                </a:solidFill>
              </a:rPr>
              <a:t>: </a:t>
            </a:r>
            <a:r>
              <a:rPr lang="en" sz="1265">
                <a:solidFill>
                  <a:srgbClr val="FF0000"/>
                </a:solidFill>
              </a:rPr>
              <a:t>black</a:t>
            </a:r>
            <a:r>
              <a:rPr lang="en" sz="1265">
                <a:solidFill>
                  <a:srgbClr val="EFEFEF"/>
                </a:solidFill>
              </a:rPr>
              <a:t>;</a:t>
            </a:r>
            <a:endParaRPr sz="1265">
              <a:solidFill>
                <a:srgbClr val="EFEFEF"/>
              </a:solidFill>
            </a:endParaRPr>
          </a:p>
          <a:p>
            <a:pPr indent="0" lvl="0" marL="0" rtl="0" algn="l">
              <a:lnSpc>
                <a:spcPct val="95000"/>
              </a:lnSpc>
              <a:spcBef>
                <a:spcPts val="0"/>
              </a:spcBef>
              <a:spcAft>
                <a:spcPts val="0"/>
              </a:spcAft>
              <a:buSzPts val="1018"/>
              <a:buNone/>
            </a:pPr>
            <a:r>
              <a:rPr lang="en" sz="1265">
                <a:solidFill>
                  <a:srgbClr val="EFEFEF"/>
                </a:solidFill>
              </a:rPr>
              <a:t> </a:t>
            </a:r>
            <a:r>
              <a:rPr b="1" lang="en" sz="1265">
                <a:solidFill>
                  <a:srgbClr val="EFEFEF"/>
                </a:solidFill>
              </a:rPr>
              <a:t>border-radius:</a:t>
            </a:r>
            <a:r>
              <a:rPr lang="en" sz="1265">
                <a:solidFill>
                  <a:srgbClr val="CC0000"/>
                </a:solidFill>
              </a:rPr>
              <a:t> 10px</a:t>
            </a:r>
            <a:r>
              <a:rPr lang="en" sz="1265">
                <a:solidFill>
                  <a:srgbClr val="EFEFEF"/>
                </a:solidFill>
              </a:rPr>
              <a:t>;</a:t>
            </a:r>
            <a:endParaRPr sz="1265">
              <a:solidFill>
                <a:srgbClr val="EFEFEF"/>
              </a:solidFill>
            </a:endParaRPr>
          </a:p>
          <a:p>
            <a:pPr indent="0" lvl="0" marL="0" rtl="0" algn="l">
              <a:lnSpc>
                <a:spcPct val="95000"/>
              </a:lnSpc>
              <a:spcBef>
                <a:spcPts val="0"/>
              </a:spcBef>
              <a:spcAft>
                <a:spcPts val="0"/>
              </a:spcAft>
              <a:buSzPts val="1018"/>
              <a:buNone/>
            </a:pPr>
            <a:r>
              <a:rPr lang="en" sz="1265">
                <a:solidFill>
                  <a:srgbClr val="EFEFEF"/>
                </a:solidFill>
              </a:rPr>
              <a:t>}</a:t>
            </a:r>
            <a:endParaRPr sz="1265">
              <a:solidFill>
                <a:srgbClr val="EFEFEF"/>
              </a:solidFill>
            </a:endParaRPr>
          </a:p>
          <a:p>
            <a:pPr indent="0" lvl="0" marL="0" rtl="0" algn="l">
              <a:lnSpc>
                <a:spcPct val="95000"/>
              </a:lnSpc>
              <a:spcBef>
                <a:spcPts val="0"/>
              </a:spcBef>
              <a:spcAft>
                <a:spcPts val="0"/>
              </a:spcAft>
              <a:buSzPts val="1018"/>
              <a:buNone/>
            </a:pPr>
            <a:r>
              <a:t/>
            </a:r>
            <a:endParaRPr sz="1265">
              <a:solidFill>
                <a:srgbClr val="EFEFEF"/>
              </a:solidFill>
            </a:endParaRPr>
          </a:p>
          <a:p>
            <a:pPr indent="0" lvl="0" marL="0" rtl="0" algn="l">
              <a:lnSpc>
                <a:spcPct val="95000"/>
              </a:lnSpc>
              <a:spcBef>
                <a:spcPts val="0"/>
              </a:spcBef>
              <a:spcAft>
                <a:spcPts val="0"/>
              </a:spcAft>
              <a:buSzPts val="1018"/>
              <a:buNone/>
            </a:pPr>
            <a:r>
              <a:rPr lang="en" sz="1365">
                <a:solidFill>
                  <a:srgbClr val="EFEFEF"/>
                </a:solidFill>
              </a:rPr>
              <a:t>Border-radius is most commonly used to convert box elements into circles. By setting the border-radius to half of the length of a square element, a circular element is created:</a:t>
            </a:r>
            <a:endParaRPr sz="1365">
              <a:solidFill>
                <a:srgbClr val="EFEFEF"/>
              </a:solidFill>
            </a:endParaRPr>
          </a:p>
          <a:p>
            <a:pPr indent="0" lvl="0" marL="0" rtl="0" algn="l">
              <a:lnSpc>
                <a:spcPct val="95000"/>
              </a:lnSpc>
              <a:spcBef>
                <a:spcPts val="0"/>
              </a:spcBef>
              <a:spcAft>
                <a:spcPts val="0"/>
              </a:spcAft>
              <a:buSzPts val="1018"/>
              <a:buNone/>
            </a:pPr>
            <a:r>
              <a:t/>
            </a:r>
            <a:endParaRPr sz="1365">
              <a:solidFill>
                <a:srgbClr val="EFEFEF"/>
              </a:solidFill>
            </a:endParaRPr>
          </a:p>
          <a:p>
            <a:pPr indent="0" lvl="0" marL="0" rtl="0" algn="l">
              <a:lnSpc>
                <a:spcPct val="95000"/>
              </a:lnSpc>
              <a:spcBef>
                <a:spcPts val="0"/>
              </a:spcBef>
              <a:spcAft>
                <a:spcPts val="0"/>
              </a:spcAft>
              <a:buSzPts val="1018"/>
              <a:buNone/>
            </a:pPr>
            <a:r>
              <a:rPr lang="en" sz="1265">
                <a:solidFill>
                  <a:srgbClr val="B4A7D6"/>
                </a:solidFill>
              </a:rPr>
              <a:t>.circle</a:t>
            </a:r>
            <a:r>
              <a:rPr lang="en" sz="1265">
                <a:solidFill>
                  <a:srgbClr val="EFEFEF"/>
                </a:solidFill>
              </a:rPr>
              <a:t> {</a:t>
            </a:r>
            <a:endParaRPr sz="1265">
              <a:solidFill>
                <a:srgbClr val="EFEFEF"/>
              </a:solidFill>
            </a:endParaRPr>
          </a:p>
          <a:p>
            <a:pPr indent="0" lvl="0" marL="0" rtl="0" algn="l">
              <a:lnSpc>
                <a:spcPct val="95000"/>
              </a:lnSpc>
              <a:spcBef>
                <a:spcPts val="0"/>
              </a:spcBef>
              <a:spcAft>
                <a:spcPts val="0"/>
              </a:spcAft>
              <a:buSzPts val="1018"/>
              <a:buNone/>
            </a:pPr>
            <a:r>
              <a:rPr lang="en" sz="1265">
                <a:solidFill>
                  <a:srgbClr val="EFEFEF"/>
                </a:solidFill>
              </a:rPr>
              <a:t> </a:t>
            </a:r>
            <a:r>
              <a:rPr b="1" lang="en" sz="1265">
                <a:solidFill>
                  <a:srgbClr val="EFEFEF"/>
                </a:solidFill>
              </a:rPr>
              <a:t>width</a:t>
            </a:r>
            <a:r>
              <a:rPr lang="en" sz="1265">
                <a:solidFill>
                  <a:srgbClr val="EFEFEF"/>
                </a:solidFill>
              </a:rPr>
              <a:t>: </a:t>
            </a:r>
            <a:r>
              <a:rPr lang="en" sz="1265">
                <a:solidFill>
                  <a:srgbClr val="CC0000"/>
                </a:solidFill>
              </a:rPr>
              <a:t>200px</a:t>
            </a:r>
            <a:r>
              <a:rPr lang="en" sz="1265">
                <a:solidFill>
                  <a:srgbClr val="EFEFEF"/>
                </a:solidFill>
              </a:rPr>
              <a:t>;</a:t>
            </a:r>
            <a:endParaRPr sz="1265">
              <a:solidFill>
                <a:srgbClr val="EFEFEF"/>
              </a:solidFill>
            </a:endParaRPr>
          </a:p>
          <a:p>
            <a:pPr indent="0" lvl="0" marL="0" rtl="0" algn="l">
              <a:lnSpc>
                <a:spcPct val="95000"/>
              </a:lnSpc>
              <a:spcBef>
                <a:spcPts val="0"/>
              </a:spcBef>
              <a:spcAft>
                <a:spcPts val="0"/>
              </a:spcAft>
              <a:buSzPts val="1018"/>
              <a:buNone/>
            </a:pPr>
            <a:r>
              <a:rPr lang="en" sz="1265">
                <a:solidFill>
                  <a:srgbClr val="EFEFEF"/>
                </a:solidFill>
              </a:rPr>
              <a:t> </a:t>
            </a:r>
            <a:r>
              <a:rPr b="1" lang="en" sz="1265">
                <a:solidFill>
                  <a:srgbClr val="EFEFEF"/>
                </a:solidFill>
              </a:rPr>
              <a:t>height</a:t>
            </a:r>
            <a:r>
              <a:rPr lang="en" sz="1265">
                <a:solidFill>
                  <a:srgbClr val="EFEFEF"/>
                </a:solidFill>
              </a:rPr>
              <a:t>: </a:t>
            </a:r>
            <a:r>
              <a:rPr lang="en" sz="1265">
                <a:solidFill>
                  <a:srgbClr val="CC0000"/>
                </a:solidFill>
              </a:rPr>
              <a:t>200px</a:t>
            </a:r>
            <a:r>
              <a:rPr lang="en" sz="1265">
                <a:solidFill>
                  <a:srgbClr val="EFEFEF"/>
                </a:solidFill>
              </a:rPr>
              <a:t>;</a:t>
            </a:r>
            <a:endParaRPr sz="1265">
              <a:solidFill>
                <a:srgbClr val="EFEFEF"/>
              </a:solidFill>
            </a:endParaRPr>
          </a:p>
          <a:p>
            <a:pPr indent="0" lvl="0" marL="0" rtl="0" algn="l">
              <a:lnSpc>
                <a:spcPct val="95000"/>
              </a:lnSpc>
              <a:spcBef>
                <a:spcPts val="0"/>
              </a:spcBef>
              <a:spcAft>
                <a:spcPts val="0"/>
              </a:spcAft>
              <a:buSzPts val="1018"/>
              <a:buNone/>
            </a:pPr>
            <a:r>
              <a:rPr lang="en" sz="1265">
                <a:solidFill>
                  <a:srgbClr val="EFEFEF"/>
                </a:solidFill>
              </a:rPr>
              <a:t> </a:t>
            </a:r>
            <a:r>
              <a:rPr b="1" lang="en" sz="1265">
                <a:solidFill>
                  <a:srgbClr val="EFEFEF"/>
                </a:solidFill>
              </a:rPr>
              <a:t>border-radius</a:t>
            </a:r>
            <a:r>
              <a:rPr lang="en" sz="1265">
                <a:solidFill>
                  <a:srgbClr val="EFEFEF"/>
                </a:solidFill>
              </a:rPr>
              <a:t>: </a:t>
            </a:r>
            <a:r>
              <a:rPr lang="en" sz="1265">
                <a:solidFill>
                  <a:srgbClr val="CC0000"/>
                </a:solidFill>
              </a:rPr>
              <a:t>100px</a:t>
            </a:r>
            <a:r>
              <a:rPr lang="en" sz="1265">
                <a:solidFill>
                  <a:srgbClr val="EFEFEF"/>
                </a:solidFill>
              </a:rPr>
              <a:t>;</a:t>
            </a:r>
            <a:endParaRPr sz="1265">
              <a:solidFill>
                <a:srgbClr val="EFEFEF"/>
              </a:solidFill>
            </a:endParaRPr>
          </a:p>
          <a:p>
            <a:pPr indent="0" lvl="0" marL="0" rtl="0" algn="l">
              <a:lnSpc>
                <a:spcPct val="95000"/>
              </a:lnSpc>
              <a:spcBef>
                <a:spcPts val="0"/>
              </a:spcBef>
              <a:spcAft>
                <a:spcPts val="0"/>
              </a:spcAft>
              <a:buSzPts val="1018"/>
              <a:buNone/>
            </a:pPr>
            <a:r>
              <a:rPr lang="en" sz="1265">
                <a:solidFill>
                  <a:srgbClr val="EFEFEF"/>
                </a:solidFill>
              </a:rPr>
              <a:t>}</a:t>
            </a:r>
            <a:endParaRPr sz="1265">
              <a:solidFill>
                <a:srgbClr val="EFEFEF"/>
              </a:solidFill>
            </a:endParaRPr>
          </a:p>
        </p:txBody>
      </p:sp>
      <p:sp>
        <p:nvSpPr>
          <p:cNvPr id="205" name="Google Shape;205;p32"/>
          <p:cNvSpPr/>
          <p:nvPr/>
        </p:nvSpPr>
        <p:spPr>
          <a:xfrm>
            <a:off x="4225" y="4618575"/>
            <a:ext cx="9474300" cy="2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122775"/>
            <a:ext cx="8520600" cy="6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220">
                <a:solidFill>
                  <a:srgbClr val="EFEFEF"/>
                </a:solidFill>
              </a:rPr>
              <a:t>Because border-radius accepts percentages, it is common to use 50% to avoid manually calculating the border radius value:</a:t>
            </a:r>
            <a:endParaRPr sz="1220">
              <a:solidFill>
                <a:srgbClr val="EFEFEF"/>
              </a:solidFill>
            </a:endParaRPr>
          </a:p>
        </p:txBody>
      </p:sp>
      <p:sp>
        <p:nvSpPr>
          <p:cNvPr id="211" name="Google Shape;211;p33"/>
          <p:cNvSpPr txBox="1"/>
          <p:nvPr>
            <p:ph idx="1" type="body"/>
          </p:nvPr>
        </p:nvSpPr>
        <p:spPr>
          <a:xfrm>
            <a:off x="311700" y="656175"/>
            <a:ext cx="8520600" cy="4053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solidFill>
                  <a:srgbClr val="B4A7D6"/>
                </a:solidFill>
              </a:rPr>
              <a:t>.circle</a:t>
            </a:r>
            <a:r>
              <a:rPr lang="en">
                <a:solidFill>
                  <a:srgbClr val="EFEFEF"/>
                </a:solidFill>
              </a:rPr>
              <a:t> {</a:t>
            </a:r>
            <a:endParaRPr>
              <a:solidFill>
                <a:srgbClr val="EFEFEF"/>
              </a:solidFill>
            </a:endParaRPr>
          </a:p>
          <a:p>
            <a:pPr indent="0" lvl="0" marL="0" rtl="0" algn="l">
              <a:spcBef>
                <a:spcPts val="0"/>
              </a:spcBef>
              <a:spcAft>
                <a:spcPts val="0"/>
              </a:spcAft>
              <a:buNone/>
            </a:pPr>
            <a:r>
              <a:rPr b="1" lang="en">
                <a:solidFill>
                  <a:srgbClr val="EFEFEF"/>
                </a:solidFill>
              </a:rPr>
              <a:t> width</a:t>
            </a:r>
            <a:r>
              <a:rPr lang="en">
                <a:solidFill>
                  <a:srgbClr val="EFEFEF"/>
                </a:solidFill>
              </a:rPr>
              <a:t>: </a:t>
            </a:r>
            <a:r>
              <a:rPr lang="en">
                <a:solidFill>
                  <a:srgbClr val="CC0000"/>
                </a:solidFill>
              </a:rPr>
              <a:t>150px</a:t>
            </a:r>
            <a:r>
              <a:rPr lang="en">
                <a:solidFill>
                  <a:srgbClr val="EFEFEF"/>
                </a:solidFill>
              </a:rPr>
              <a:t>;</a:t>
            </a:r>
            <a:endParaRPr>
              <a:solidFill>
                <a:srgbClr val="EFEFEF"/>
              </a:solidFill>
            </a:endParaRPr>
          </a:p>
          <a:p>
            <a:pPr indent="0" lvl="0" marL="0" rtl="0" algn="l">
              <a:spcBef>
                <a:spcPts val="0"/>
              </a:spcBef>
              <a:spcAft>
                <a:spcPts val="0"/>
              </a:spcAft>
              <a:buNone/>
            </a:pPr>
            <a:r>
              <a:rPr b="1" lang="en">
                <a:solidFill>
                  <a:srgbClr val="EFEFEF"/>
                </a:solidFill>
              </a:rPr>
              <a:t> height</a:t>
            </a:r>
            <a:r>
              <a:rPr lang="en">
                <a:solidFill>
                  <a:srgbClr val="EFEFEF"/>
                </a:solidFill>
              </a:rPr>
              <a:t>: </a:t>
            </a:r>
            <a:r>
              <a:rPr lang="en">
                <a:solidFill>
                  <a:srgbClr val="CC0000"/>
                </a:solidFill>
              </a:rPr>
              <a:t>150px;</a:t>
            </a:r>
            <a:endParaRPr>
              <a:solidFill>
                <a:srgbClr val="CC0000"/>
              </a:solidFill>
            </a:endParaRPr>
          </a:p>
          <a:p>
            <a:pPr indent="0" lvl="0" marL="0" rtl="0" algn="l">
              <a:spcBef>
                <a:spcPts val="0"/>
              </a:spcBef>
              <a:spcAft>
                <a:spcPts val="0"/>
              </a:spcAft>
              <a:buNone/>
            </a:pPr>
            <a:r>
              <a:rPr b="1" lang="en">
                <a:solidFill>
                  <a:srgbClr val="EFEFEF"/>
                </a:solidFill>
              </a:rPr>
              <a:t> border-radius</a:t>
            </a:r>
            <a:r>
              <a:rPr lang="en">
                <a:solidFill>
                  <a:srgbClr val="EFEFEF"/>
                </a:solidFill>
              </a:rPr>
              <a:t>: </a:t>
            </a:r>
            <a:r>
              <a:rPr lang="en">
                <a:solidFill>
                  <a:srgbClr val="CC0000"/>
                </a:solidFill>
              </a:rPr>
              <a:t>50%</a:t>
            </a:r>
            <a:r>
              <a:rPr lang="en">
                <a:solidFill>
                  <a:srgbClr val="EFEFEF"/>
                </a:solidFill>
              </a:rPr>
              <a:t>;</a:t>
            </a:r>
            <a:endParaRPr>
              <a:solidFill>
                <a:srgbClr val="EFEFEF"/>
              </a:solidFill>
            </a:endParaRPr>
          </a:p>
          <a:p>
            <a:pPr indent="0" lvl="0" marL="0" rtl="0" algn="l">
              <a:spcBef>
                <a:spcPts val="0"/>
              </a:spcBef>
              <a:spcAft>
                <a:spcPts val="0"/>
              </a:spcAft>
              <a:buNone/>
            </a:pPr>
            <a:r>
              <a:rPr lang="en">
                <a:solidFill>
                  <a:srgbClr val="EFEFEF"/>
                </a:solidFill>
              </a:rPr>
              <a:t>}</a:t>
            </a:r>
            <a:endParaRPr>
              <a:solidFill>
                <a:srgbClr val="EFEFEF"/>
              </a:solidFill>
            </a:endParaRPr>
          </a:p>
          <a:p>
            <a:pPr indent="0" lvl="0" marL="0" rtl="0" algn="l">
              <a:spcBef>
                <a:spcPts val="0"/>
              </a:spcBef>
              <a:spcAft>
                <a:spcPts val="0"/>
              </a:spcAft>
              <a:buNone/>
            </a:pPr>
            <a:r>
              <a:t/>
            </a:r>
            <a:endParaRPr>
              <a:solidFill>
                <a:srgbClr val="EFEFEF"/>
              </a:solidFill>
            </a:endParaRPr>
          </a:p>
          <a:p>
            <a:pPr indent="0" lvl="0" marL="0" rtl="0" algn="l">
              <a:spcBef>
                <a:spcPts val="0"/>
              </a:spcBef>
              <a:spcAft>
                <a:spcPts val="0"/>
              </a:spcAft>
              <a:buNone/>
            </a:pPr>
            <a:r>
              <a:rPr lang="en">
                <a:solidFill>
                  <a:srgbClr val="EFEFEF"/>
                </a:solidFill>
              </a:rPr>
              <a:t>If the width and height properties are not equal, the resulting shape will be an oval rather than a circle.</a:t>
            </a:r>
            <a:endParaRPr>
              <a:solidFill>
                <a:srgbClr val="EFEFEF"/>
              </a:solidFill>
            </a:endParaRPr>
          </a:p>
          <a:p>
            <a:pPr indent="0" lvl="0" marL="0" rtl="0" algn="l">
              <a:spcBef>
                <a:spcPts val="0"/>
              </a:spcBef>
              <a:spcAft>
                <a:spcPts val="0"/>
              </a:spcAft>
              <a:buNone/>
            </a:pPr>
            <a:r>
              <a:t/>
            </a:r>
            <a:endParaRPr>
              <a:solidFill>
                <a:srgbClr val="EFEFEF"/>
              </a:solidFill>
            </a:endParaRPr>
          </a:p>
          <a:p>
            <a:pPr indent="0" lvl="0" marL="0" rtl="0" algn="l">
              <a:spcBef>
                <a:spcPts val="0"/>
              </a:spcBef>
              <a:spcAft>
                <a:spcPts val="0"/>
              </a:spcAft>
              <a:buNone/>
            </a:pPr>
            <a:r>
              <a:rPr lang="en">
                <a:solidFill>
                  <a:srgbClr val="EFEFEF"/>
                </a:solidFill>
              </a:rPr>
              <a:t>Browser specific border-radius example:</a:t>
            </a:r>
            <a:endParaRPr>
              <a:solidFill>
                <a:srgbClr val="EFEFEF"/>
              </a:solidFill>
            </a:endParaRPr>
          </a:p>
          <a:p>
            <a:pPr indent="0" lvl="0" marL="0" rtl="0" algn="l">
              <a:spcBef>
                <a:spcPts val="0"/>
              </a:spcBef>
              <a:spcAft>
                <a:spcPts val="0"/>
              </a:spcAft>
              <a:buNone/>
            </a:pPr>
            <a:r>
              <a:t/>
            </a:r>
            <a:endParaRPr>
              <a:solidFill>
                <a:srgbClr val="EFEFEF"/>
              </a:solidFill>
            </a:endParaRPr>
          </a:p>
          <a:p>
            <a:pPr indent="0" lvl="0" marL="0" rtl="0" algn="l">
              <a:spcBef>
                <a:spcPts val="0"/>
              </a:spcBef>
              <a:spcAft>
                <a:spcPts val="0"/>
              </a:spcAft>
              <a:buNone/>
            </a:pPr>
            <a:r>
              <a:rPr lang="en">
                <a:solidFill>
                  <a:srgbClr val="EFEFEF"/>
                </a:solidFill>
              </a:rPr>
              <a:t> -webkit-border-top-right-radius: </a:t>
            </a:r>
            <a:r>
              <a:rPr lang="en">
                <a:solidFill>
                  <a:srgbClr val="CC0000"/>
                </a:solidFill>
              </a:rPr>
              <a:t>4px</a:t>
            </a:r>
            <a:r>
              <a:rPr lang="en">
                <a:solidFill>
                  <a:srgbClr val="EFEFEF"/>
                </a:solidFill>
              </a:rPr>
              <a:t>;</a:t>
            </a:r>
            <a:endParaRPr>
              <a:solidFill>
                <a:srgbClr val="EFEFEF"/>
              </a:solidFill>
            </a:endParaRPr>
          </a:p>
          <a:p>
            <a:pPr indent="0" lvl="0" marL="0" rtl="0" algn="l">
              <a:spcBef>
                <a:spcPts val="0"/>
              </a:spcBef>
              <a:spcAft>
                <a:spcPts val="0"/>
              </a:spcAft>
              <a:buNone/>
            </a:pPr>
            <a:r>
              <a:rPr lang="en">
                <a:solidFill>
                  <a:srgbClr val="EFEFEF"/>
                </a:solidFill>
              </a:rPr>
              <a:t> -webkit-border-bottom-right-radius: </a:t>
            </a:r>
            <a:r>
              <a:rPr lang="en">
                <a:solidFill>
                  <a:srgbClr val="CC0000"/>
                </a:solidFill>
              </a:rPr>
              <a:t>4px</a:t>
            </a:r>
            <a:r>
              <a:rPr lang="en">
                <a:solidFill>
                  <a:srgbClr val="EFEFEF"/>
                </a:solidFill>
              </a:rPr>
              <a:t>;</a:t>
            </a:r>
            <a:endParaRPr>
              <a:solidFill>
                <a:srgbClr val="EFEFEF"/>
              </a:solidFill>
            </a:endParaRPr>
          </a:p>
          <a:p>
            <a:pPr indent="0" lvl="0" marL="0" rtl="0" algn="l">
              <a:spcBef>
                <a:spcPts val="0"/>
              </a:spcBef>
              <a:spcAft>
                <a:spcPts val="0"/>
              </a:spcAft>
              <a:buNone/>
            </a:pPr>
            <a:r>
              <a:rPr lang="en">
                <a:solidFill>
                  <a:srgbClr val="EFEFEF"/>
                </a:solidFill>
              </a:rPr>
              <a:t> -webkit-border-bottom-left-radius: </a:t>
            </a:r>
            <a:r>
              <a:rPr lang="en">
                <a:solidFill>
                  <a:srgbClr val="D5A6BD"/>
                </a:solidFill>
              </a:rPr>
              <a:t>0</a:t>
            </a:r>
            <a:r>
              <a:rPr lang="en">
                <a:solidFill>
                  <a:srgbClr val="EFEFEF"/>
                </a:solidFill>
              </a:rPr>
              <a:t>;</a:t>
            </a:r>
            <a:endParaRPr>
              <a:solidFill>
                <a:srgbClr val="EFEFEF"/>
              </a:solidFill>
            </a:endParaRPr>
          </a:p>
          <a:p>
            <a:pPr indent="0" lvl="0" marL="0" rtl="0" algn="l">
              <a:spcBef>
                <a:spcPts val="0"/>
              </a:spcBef>
              <a:spcAft>
                <a:spcPts val="0"/>
              </a:spcAft>
              <a:buNone/>
            </a:pPr>
            <a:r>
              <a:rPr lang="en">
                <a:solidFill>
                  <a:srgbClr val="EFEFEF"/>
                </a:solidFill>
              </a:rPr>
              <a:t> -webkit-border-top-left-radius: </a:t>
            </a:r>
            <a:r>
              <a:rPr lang="en">
                <a:solidFill>
                  <a:srgbClr val="D5A6BD"/>
                </a:solidFill>
              </a:rPr>
              <a:t>0</a:t>
            </a:r>
            <a:r>
              <a:rPr lang="en">
                <a:solidFill>
                  <a:srgbClr val="EFEFEF"/>
                </a:solidFill>
              </a:rPr>
              <a:t>;</a:t>
            </a:r>
            <a:endParaRPr>
              <a:solidFill>
                <a:srgbClr val="EFEFEF"/>
              </a:solidFill>
            </a:endParaRPr>
          </a:p>
          <a:p>
            <a:pPr indent="0" lvl="0" marL="0" rtl="0" algn="l">
              <a:spcBef>
                <a:spcPts val="0"/>
              </a:spcBef>
              <a:spcAft>
                <a:spcPts val="0"/>
              </a:spcAft>
              <a:buNone/>
            </a:pPr>
            <a:r>
              <a:rPr lang="en">
                <a:solidFill>
                  <a:srgbClr val="EFEFEF"/>
                </a:solidFill>
              </a:rPr>
              <a:t> -moz-border-radius-topright: </a:t>
            </a:r>
            <a:r>
              <a:rPr lang="en">
                <a:solidFill>
                  <a:srgbClr val="CC0000"/>
                </a:solidFill>
              </a:rPr>
              <a:t>4px</a:t>
            </a:r>
            <a:r>
              <a:rPr lang="en">
                <a:solidFill>
                  <a:srgbClr val="EFEFEF"/>
                </a:solidFill>
              </a:rPr>
              <a:t>;</a:t>
            </a:r>
            <a:endParaRPr>
              <a:solidFill>
                <a:srgbClr val="EFEFEF"/>
              </a:solidFill>
            </a:endParaRPr>
          </a:p>
          <a:p>
            <a:pPr indent="0" lvl="0" marL="0" rtl="0" algn="l">
              <a:spcBef>
                <a:spcPts val="0"/>
              </a:spcBef>
              <a:spcAft>
                <a:spcPts val="0"/>
              </a:spcAft>
              <a:buNone/>
            </a:pPr>
            <a:r>
              <a:rPr lang="en">
                <a:solidFill>
                  <a:srgbClr val="EFEFEF"/>
                </a:solidFill>
              </a:rPr>
              <a:t> -moz-border-radius-bottomright: </a:t>
            </a:r>
            <a:r>
              <a:rPr lang="en">
                <a:solidFill>
                  <a:srgbClr val="CC0000"/>
                </a:solidFill>
              </a:rPr>
              <a:t>4px</a:t>
            </a:r>
            <a:r>
              <a:rPr lang="en">
                <a:solidFill>
                  <a:srgbClr val="EFEFEF"/>
                </a:solidFill>
              </a:rPr>
              <a:t>;</a:t>
            </a:r>
            <a:endParaRPr>
              <a:solidFill>
                <a:srgbClr val="EFEFEF"/>
              </a:solidFill>
            </a:endParaRPr>
          </a:p>
          <a:p>
            <a:pPr indent="0" lvl="0" marL="0" rtl="0" algn="l">
              <a:spcBef>
                <a:spcPts val="0"/>
              </a:spcBef>
              <a:spcAft>
                <a:spcPts val="0"/>
              </a:spcAft>
              <a:buNone/>
            </a:pPr>
            <a:r>
              <a:rPr lang="en">
                <a:solidFill>
                  <a:srgbClr val="EFEFEF"/>
                </a:solidFill>
              </a:rPr>
              <a:t> -moz-border-radius-bottomleft: </a:t>
            </a:r>
            <a:r>
              <a:rPr lang="en">
                <a:solidFill>
                  <a:srgbClr val="D5A6BD"/>
                </a:solidFill>
              </a:rPr>
              <a:t>0</a:t>
            </a:r>
            <a:r>
              <a:rPr lang="en">
                <a:solidFill>
                  <a:srgbClr val="EFEFEF"/>
                </a:solidFill>
              </a:rPr>
              <a:t>;</a:t>
            </a:r>
            <a:endParaRPr>
              <a:solidFill>
                <a:srgbClr val="EFEFEF"/>
              </a:solidFill>
            </a:endParaRPr>
          </a:p>
          <a:p>
            <a:pPr indent="0" lvl="0" marL="0" rtl="0" algn="l">
              <a:spcBef>
                <a:spcPts val="0"/>
              </a:spcBef>
              <a:spcAft>
                <a:spcPts val="0"/>
              </a:spcAft>
              <a:buNone/>
            </a:pPr>
            <a:r>
              <a:rPr lang="en">
                <a:solidFill>
                  <a:srgbClr val="EFEFEF"/>
                </a:solidFill>
              </a:rPr>
              <a:t> -moz-border-radius-topleft: </a:t>
            </a:r>
            <a:r>
              <a:rPr lang="en">
                <a:solidFill>
                  <a:srgbClr val="D5A6BD"/>
                </a:solidFill>
              </a:rPr>
              <a:t>0</a:t>
            </a:r>
            <a:r>
              <a:rPr lang="en">
                <a:solidFill>
                  <a:srgbClr val="EFEFEF"/>
                </a:solidFill>
              </a:rPr>
              <a:t>;</a:t>
            </a:r>
            <a:endParaRPr>
              <a:solidFill>
                <a:srgbClr val="EFEFEF"/>
              </a:solidFill>
            </a:endParaRPr>
          </a:p>
          <a:p>
            <a:pPr indent="0" lvl="0" marL="0" rtl="0" algn="l">
              <a:spcBef>
                <a:spcPts val="0"/>
              </a:spcBef>
              <a:spcAft>
                <a:spcPts val="0"/>
              </a:spcAft>
              <a:buNone/>
            </a:pPr>
            <a:r>
              <a:rPr lang="en">
                <a:solidFill>
                  <a:srgbClr val="EFEFEF"/>
                </a:solidFill>
              </a:rPr>
              <a:t> </a:t>
            </a:r>
            <a:r>
              <a:rPr b="1" lang="en">
                <a:solidFill>
                  <a:srgbClr val="EFEFEF"/>
                </a:solidFill>
              </a:rPr>
              <a:t>border-top-right-radius</a:t>
            </a:r>
            <a:r>
              <a:rPr lang="en">
                <a:solidFill>
                  <a:srgbClr val="EFEFEF"/>
                </a:solidFill>
              </a:rPr>
              <a:t>:</a:t>
            </a:r>
            <a:r>
              <a:rPr lang="en">
                <a:solidFill>
                  <a:srgbClr val="CC0000"/>
                </a:solidFill>
              </a:rPr>
              <a:t> 4px</a:t>
            </a:r>
            <a:r>
              <a:rPr lang="en">
                <a:solidFill>
                  <a:srgbClr val="EFEFEF"/>
                </a:solidFill>
              </a:rPr>
              <a:t>;</a:t>
            </a:r>
            <a:endParaRPr>
              <a:solidFill>
                <a:srgbClr val="EFEFEF"/>
              </a:solidFill>
            </a:endParaRPr>
          </a:p>
          <a:p>
            <a:pPr indent="0" lvl="0" marL="0" rtl="0" algn="l">
              <a:spcBef>
                <a:spcPts val="0"/>
              </a:spcBef>
              <a:spcAft>
                <a:spcPts val="0"/>
              </a:spcAft>
              <a:buNone/>
            </a:pPr>
            <a:r>
              <a:rPr lang="en">
                <a:solidFill>
                  <a:srgbClr val="EFEFEF"/>
                </a:solidFill>
              </a:rPr>
              <a:t> </a:t>
            </a:r>
            <a:r>
              <a:rPr b="1" lang="en">
                <a:solidFill>
                  <a:srgbClr val="EFEFEF"/>
                </a:solidFill>
              </a:rPr>
              <a:t>border-bottom-right-radius</a:t>
            </a:r>
            <a:r>
              <a:rPr lang="en">
                <a:solidFill>
                  <a:srgbClr val="EFEFEF"/>
                </a:solidFill>
              </a:rPr>
              <a:t>: </a:t>
            </a:r>
            <a:r>
              <a:rPr lang="en">
                <a:solidFill>
                  <a:srgbClr val="CC0000"/>
                </a:solidFill>
              </a:rPr>
              <a:t>4px;</a:t>
            </a:r>
            <a:endParaRPr>
              <a:solidFill>
                <a:srgbClr val="CC0000"/>
              </a:solidFill>
            </a:endParaRPr>
          </a:p>
          <a:p>
            <a:pPr indent="0" lvl="0" marL="0" rtl="0" algn="l">
              <a:spcBef>
                <a:spcPts val="0"/>
              </a:spcBef>
              <a:spcAft>
                <a:spcPts val="0"/>
              </a:spcAft>
              <a:buNone/>
            </a:pPr>
            <a:r>
              <a:rPr lang="en">
                <a:solidFill>
                  <a:srgbClr val="EFEFEF"/>
                </a:solidFill>
              </a:rPr>
              <a:t> </a:t>
            </a:r>
            <a:r>
              <a:rPr b="1" lang="en">
                <a:solidFill>
                  <a:srgbClr val="EFEFEF"/>
                </a:solidFill>
              </a:rPr>
              <a:t>border-bottom-left-radius</a:t>
            </a:r>
            <a:r>
              <a:rPr lang="en">
                <a:solidFill>
                  <a:srgbClr val="EFEFEF"/>
                </a:solidFill>
              </a:rPr>
              <a:t>:</a:t>
            </a:r>
            <a:r>
              <a:rPr lang="en">
                <a:solidFill>
                  <a:srgbClr val="D5A6BD"/>
                </a:solidFill>
              </a:rPr>
              <a:t> 0;</a:t>
            </a:r>
            <a:endParaRPr>
              <a:solidFill>
                <a:srgbClr val="D5A6BD"/>
              </a:solidFill>
            </a:endParaRPr>
          </a:p>
          <a:p>
            <a:pPr indent="0" lvl="0" marL="0" rtl="0" algn="l">
              <a:spcBef>
                <a:spcPts val="0"/>
              </a:spcBef>
              <a:spcAft>
                <a:spcPts val="0"/>
              </a:spcAft>
              <a:buNone/>
            </a:pPr>
            <a:r>
              <a:rPr lang="en">
                <a:solidFill>
                  <a:srgbClr val="EFEFEF"/>
                </a:solidFill>
              </a:rPr>
              <a:t> </a:t>
            </a:r>
            <a:r>
              <a:rPr b="1" lang="en">
                <a:solidFill>
                  <a:srgbClr val="EFEFEF"/>
                </a:solidFill>
              </a:rPr>
              <a:t>border-top-left-radius</a:t>
            </a:r>
            <a:r>
              <a:rPr lang="en">
                <a:solidFill>
                  <a:srgbClr val="EFEFEF"/>
                </a:solidFill>
              </a:rPr>
              <a:t>: </a:t>
            </a:r>
            <a:r>
              <a:rPr lang="en">
                <a:solidFill>
                  <a:srgbClr val="D5A6BD"/>
                </a:solidFill>
              </a:rPr>
              <a:t>0</a:t>
            </a:r>
            <a:r>
              <a:rPr lang="en">
                <a:solidFill>
                  <a:srgbClr val="EFEFEF"/>
                </a:solidFill>
              </a:rPr>
              <a:t>;</a:t>
            </a:r>
            <a:endParaRPr>
              <a:solidFill>
                <a:srgbClr val="EFEFEF"/>
              </a:solidFill>
            </a:endParaRPr>
          </a:p>
          <a:p>
            <a:pPr indent="0" lvl="0" marL="0" rtl="0" algn="l">
              <a:spcBef>
                <a:spcPts val="0"/>
              </a:spcBef>
              <a:spcAft>
                <a:spcPts val="0"/>
              </a:spcAft>
              <a:buNone/>
            </a:pPr>
            <a:r>
              <a:t/>
            </a:r>
            <a:endParaRPr>
              <a:solidFill>
                <a:srgbClr val="EFEFEF"/>
              </a:solidFill>
            </a:endParaRPr>
          </a:p>
        </p:txBody>
      </p:sp>
      <p:sp>
        <p:nvSpPr>
          <p:cNvPr id="212" name="Google Shape;212;p33"/>
          <p:cNvSpPr/>
          <p:nvPr/>
        </p:nvSpPr>
        <p:spPr>
          <a:xfrm>
            <a:off x="8678325" y="-16925"/>
            <a:ext cx="50700" cy="43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71975"/>
            <a:ext cx="85206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solidFill>
                  <a:srgbClr val="EFEFEF"/>
                </a:solidFill>
              </a:rPr>
              <a:t>Section 10.2: border-style </a:t>
            </a:r>
            <a:endParaRPr sz="2020">
              <a:solidFill>
                <a:srgbClr val="EFEFEF"/>
              </a:solidFill>
            </a:endParaRPr>
          </a:p>
        </p:txBody>
      </p:sp>
      <p:sp>
        <p:nvSpPr>
          <p:cNvPr id="218" name="Google Shape;218;p34"/>
          <p:cNvSpPr txBox="1"/>
          <p:nvPr>
            <p:ph idx="1" type="body"/>
          </p:nvPr>
        </p:nvSpPr>
        <p:spPr>
          <a:xfrm>
            <a:off x="311700" y="503775"/>
            <a:ext cx="8520600" cy="4419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rgbClr val="EFEFEF"/>
                </a:solidFill>
              </a:rPr>
              <a:t>The border-style property sets the style of an element's border. This property can have from one to four values</a:t>
            </a:r>
            <a:endParaRPr sz="1200">
              <a:solidFill>
                <a:srgbClr val="EFEFEF"/>
              </a:solidFill>
            </a:endParaRPr>
          </a:p>
          <a:p>
            <a:pPr indent="0" lvl="0" marL="0" rtl="0" algn="l">
              <a:spcBef>
                <a:spcPts val="0"/>
              </a:spcBef>
              <a:spcAft>
                <a:spcPts val="0"/>
              </a:spcAft>
              <a:buNone/>
            </a:pPr>
            <a:r>
              <a:rPr lang="en" sz="1200">
                <a:solidFill>
                  <a:srgbClr val="EFEFEF"/>
                </a:solidFill>
              </a:rPr>
              <a:t>(for every side of the element one value.)</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b="1" lang="en" sz="1308">
                <a:solidFill>
                  <a:srgbClr val="EFEFEF"/>
                </a:solidFill>
              </a:rPr>
              <a:t>Examples:</a:t>
            </a:r>
            <a:endParaRPr b="1" sz="1308">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b="1" lang="en" sz="1200">
                <a:solidFill>
                  <a:srgbClr val="EFEFEF"/>
                </a:solidFill>
              </a:rPr>
              <a:t>border-style</a:t>
            </a:r>
            <a:r>
              <a:rPr lang="en" sz="1200">
                <a:solidFill>
                  <a:srgbClr val="EFEFEF"/>
                </a:solidFill>
              </a:rPr>
              <a:t>: </a:t>
            </a:r>
            <a:r>
              <a:rPr lang="en" sz="1200">
                <a:solidFill>
                  <a:srgbClr val="CC0000"/>
                </a:solidFill>
              </a:rPr>
              <a:t>dotted</a:t>
            </a:r>
            <a:r>
              <a:rPr lang="en" sz="1200">
                <a:solidFill>
                  <a:srgbClr val="EFEFEF"/>
                </a:solidFill>
              </a:rPr>
              <a:t>;</a:t>
            </a:r>
            <a:endParaRPr sz="1200">
              <a:solidFill>
                <a:srgbClr val="EFEFEF"/>
              </a:solidFill>
            </a:endParaRPr>
          </a:p>
          <a:p>
            <a:pPr indent="0" lvl="0" marL="0" rtl="0" algn="l">
              <a:spcBef>
                <a:spcPts val="0"/>
              </a:spcBef>
              <a:spcAft>
                <a:spcPts val="0"/>
              </a:spcAft>
              <a:buNone/>
            </a:pPr>
            <a:r>
              <a:rPr b="1" lang="en" sz="1200">
                <a:solidFill>
                  <a:srgbClr val="EFEFEF"/>
                </a:solidFill>
              </a:rPr>
              <a:t>border-style</a:t>
            </a:r>
            <a:r>
              <a:rPr lang="en" sz="1200">
                <a:solidFill>
                  <a:srgbClr val="EFEFEF"/>
                </a:solidFill>
              </a:rPr>
              <a:t>: </a:t>
            </a:r>
            <a:r>
              <a:rPr lang="en" sz="1200">
                <a:solidFill>
                  <a:srgbClr val="CC0000"/>
                </a:solidFill>
              </a:rPr>
              <a:t>dotted solid double dashed</a:t>
            </a:r>
            <a:r>
              <a:rPr lang="en" sz="1200">
                <a:solidFill>
                  <a:srgbClr val="EFEFEF"/>
                </a:solidFill>
              </a:rPr>
              <a:t>;</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border-style can also have the values </a:t>
            </a:r>
            <a:r>
              <a:rPr lang="en" sz="1200">
                <a:solidFill>
                  <a:srgbClr val="E06666"/>
                </a:solidFill>
              </a:rPr>
              <a:t>none</a:t>
            </a:r>
            <a:r>
              <a:rPr lang="en" sz="1200">
                <a:solidFill>
                  <a:srgbClr val="EFEFEF"/>
                </a:solidFill>
              </a:rPr>
              <a:t> and </a:t>
            </a:r>
            <a:r>
              <a:rPr lang="en" sz="1200">
                <a:solidFill>
                  <a:srgbClr val="E06666"/>
                </a:solidFill>
              </a:rPr>
              <a:t>hidden</a:t>
            </a:r>
            <a:r>
              <a:rPr lang="en" sz="1200">
                <a:solidFill>
                  <a:srgbClr val="EFEFEF"/>
                </a:solidFill>
              </a:rPr>
              <a:t>. They have the same effect, except </a:t>
            </a:r>
            <a:r>
              <a:rPr lang="en" sz="1200">
                <a:solidFill>
                  <a:srgbClr val="E06666"/>
                </a:solidFill>
              </a:rPr>
              <a:t>hidden </a:t>
            </a:r>
            <a:r>
              <a:rPr lang="en" sz="1200">
                <a:solidFill>
                  <a:srgbClr val="EFEFEF"/>
                </a:solidFill>
              </a:rPr>
              <a:t>works for border conflict resolution for </a:t>
            </a:r>
            <a:r>
              <a:rPr b="1" lang="en" sz="1200">
                <a:solidFill>
                  <a:srgbClr val="EFEFEF"/>
                </a:solidFill>
              </a:rPr>
              <a:t>&lt;table&gt;</a:t>
            </a:r>
            <a:r>
              <a:rPr lang="en" sz="1200">
                <a:solidFill>
                  <a:srgbClr val="EFEFEF"/>
                </a:solidFill>
              </a:rPr>
              <a:t>  elements. In a </a:t>
            </a:r>
            <a:r>
              <a:rPr b="1" lang="en" sz="1200">
                <a:solidFill>
                  <a:srgbClr val="EFEFEF"/>
                </a:solidFill>
              </a:rPr>
              <a:t>&lt;table&gt;</a:t>
            </a:r>
            <a:r>
              <a:rPr lang="en" sz="1200">
                <a:solidFill>
                  <a:srgbClr val="EFEFEF"/>
                </a:solidFill>
              </a:rPr>
              <a:t> with multiple borders, </a:t>
            </a:r>
            <a:r>
              <a:rPr lang="en" sz="1200">
                <a:solidFill>
                  <a:srgbClr val="E06666"/>
                </a:solidFill>
              </a:rPr>
              <a:t>none </a:t>
            </a:r>
            <a:r>
              <a:rPr lang="en" sz="1200">
                <a:solidFill>
                  <a:srgbClr val="EFEFEF"/>
                </a:solidFill>
              </a:rPr>
              <a:t>has the lowest priority (meaning in a conflict, the border would show), and </a:t>
            </a:r>
            <a:r>
              <a:rPr lang="en" sz="1200">
                <a:solidFill>
                  <a:srgbClr val="E06666"/>
                </a:solidFill>
              </a:rPr>
              <a:t>hidden </a:t>
            </a:r>
            <a:r>
              <a:rPr lang="en" sz="1200">
                <a:solidFill>
                  <a:srgbClr val="EFEFEF"/>
                </a:solidFill>
              </a:rPr>
              <a:t>has the highest priority (meaning in a conflict, the border would not show).</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p:txBody>
      </p:sp>
      <p:pic>
        <p:nvPicPr>
          <p:cNvPr id="219" name="Google Shape;219;p34"/>
          <p:cNvPicPr preferRelativeResize="0"/>
          <p:nvPr/>
        </p:nvPicPr>
        <p:blipFill>
          <a:blip r:embed="rId3">
            <a:alphaModFix/>
          </a:blip>
          <a:stretch>
            <a:fillRect/>
          </a:stretch>
        </p:blipFill>
        <p:spPr>
          <a:xfrm>
            <a:off x="1071025" y="1843150"/>
            <a:ext cx="5016500" cy="1740850"/>
          </a:xfrm>
          <a:prstGeom prst="rect">
            <a:avLst/>
          </a:prstGeom>
          <a:noFill/>
          <a:ln>
            <a:noFill/>
          </a:ln>
        </p:spPr>
      </p:pic>
      <p:sp>
        <p:nvSpPr>
          <p:cNvPr id="220" name="Google Shape;220;p34"/>
          <p:cNvSpPr/>
          <p:nvPr/>
        </p:nvSpPr>
        <p:spPr>
          <a:xfrm>
            <a:off x="4225" y="503775"/>
            <a:ext cx="7772400" cy="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21" name="Google Shape;221;p34"/>
          <p:cNvSpPr/>
          <p:nvPr/>
        </p:nvSpPr>
        <p:spPr>
          <a:xfrm rot="-5400000">
            <a:off x="7428900" y="2967575"/>
            <a:ext cx="2844900" cy="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25" name="Shape 225"/>
        <p:cNvGrpSpPr/>
        <p:nvPr/>
      </p:nvGrpSpPr>
      <p:grpSpPr>
        <a:xfrm>
          <a:off x="0" y="0"/>
          <a:ext cx="0" cy="0"/>
          <a:chOff x="0" y="0"/>
          <a:chExt cx="0" cy="0"/>
        </a:xfrm>
      </p:grpSpPr>
      <p:sp>
        <p:nvSpPr>
          <p:cNvPr id="226" name="Google Shape;226;p35"/>
          <p:cNvSpPr txBox="1"/>
          <p:nvPr>
            <p:ph type="title"/>
          </p:nvPr>
        </p:nvSpPr>
        <p:spPr>
          <a:xfrm>
            <a:off x="235500" y="84675"/>
            <a:ext cx="8520600" cy="4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solidFill>
                  <a:srgbClr val="EFEFEF"/>
                </a:solidFill>
              </a:rPr>
              <a:t>Section 10.3: Multiple Borders</a:t>
            </a:r>
            <a:endParaRPr sz="1920">
              <a:solidFill>
                <a:srgbClr val="EFEFEF"/>
              </a:solidFill>
            </a:endParaRPr>
          </a:p>
        </p:txBody>
      </p:sp>
      <p:sp>
        <p:nvSpPr>
          <p:cNvPr id="227" name="Google Shape;227;p35"/>
          <p:cNvSpPr txBox="1"/>
          <p:nvPr>
            <p:ph idx="1" type="body"/>
          </p:nvPr>
        </p:nvSpPr>
        <p:spPr>
          <a:xfrm>
            <a:off x="311700" y="643475"/>
            <a:ext cx="8520600" cy="4066800"/>
          </a:xfrm>
          <a:prstGeom prst="rect">
            <a:avLst/>
          </a:prstGeom>
        </p:spPr>
        <p:txBody>
          <a:bodyPr anchorCtr="0" anchor="t" bIns="91425" lIns="91425" spcFirstLastPara="1" rIns="91425" wrap="square" tIns="91425">
            <a:normAutofit fontScale="70000" lnSpcReduction="10000"/>
          </a:bodyPr>
          <a:lstStyle/>
          <a:p>
            <a:pPr indent="0" lvl="0" marL="0" rtl="0" algn="l">
              <a:lnSpc>
                <a:spcPct val="150000"/>
              </a:lnSpc>
              <a:spcBef>
                <a:spcPts val="0"/>
              </a:spcBef>
              <a:spcAft>
                <a:spcPts val="0"/>
              </a:spcAft>
              <a:buSzPct val="49421"/>
              <a:buNone/>
            </a:pPr>
            <a:r>
              <a:rPr b="1" lang="en" sz="1724">
                <a:solidFill>
                  <a:srgbClr val="EFEFEF"/>
                </a:solidFill>
              </a:rPr>
              <a:t>Using outline:</a:t>
            </a:r>
            <a:endParaRPr b="1" sz="1724">
              <a:solidFill>
                <a:srgbClr val="EFEFEF"/>
              </a:solidFill>
            </a:endParaRPr>
          </a:p>
          <a:p>
            <a:pPr indent="0" lvl="0" marL="0" rtl="0" algn="l">
              <a:lnSpc>
                <a:spcPct val="150000"/>
              </a:lnSpc>
              <a:spcBef>
                <a:spcPts val="0"/>
              </a:spcBef>
              <a:spcAft>
                <a:spcPts val="0"/>
              </a:spcAft>
              <a:buSzPct val="71338"/>
              <a:buNone/>
            </a:pPr>
            <a:r>
              <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.div1{</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 border: 3px solid black;</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 outline: 6px solid blue;</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 width: 100px;</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 height: 100px;</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 margin: 20px;</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a:t>
            </a:r>
            <a:endParaRPr sz="1195">
              <a:solidFill>
                <a:srgbClr val="EFEFEF"/>
              </a:solidFill>
            </a:endParaRPr>
          </a:p>
          <a:p>
            <a:pPr indent="0" lvl="0" marL="0" rtl="0" algn="l">
              <a:lnSpc>
                <a:spcPct val="150000"/>
              </a:lnSpc>
              <a:spcBef>
                <a:spcPts val="0"/>
              </a:spcBef>
              <a:spcAft>
                <a:spcPts val="0"/>
              </a:spcAft>
              <a:buSzPct val="71338"/>
              <a:buNone/>
            </a:pPr>
            <a:r>
              <a:t/>
            </a:r>
            <a:endParaRPr sz="1195">
              <a:solidFill>
                <a:srgbClr val="EFEFEF"/>
              </a:solidFill>
            </a:endParaRPr>
          </a:p>
          <a:p>
            <a:pPr indent="0" lvl="0" marL="0" rtl="0" algn="l">
              <a:lnSpc>
                <a:spcPct val="150000"/>
              </a:lnSpc>
              <a:spcBef>
                <a:spcPts val="0"/>
              </a:spcBef>
              <a:spcAft>
                <a:spcPts val="0"/>
              </a:spcAft>
              <a:buSzPct val="49028"/>
              <a:buNone/>
            </a:pPr>
            <a:r>
              <a:rPr b="1" lang="en" sz="1738">
                <a:solidFill>
                  <a:srgbClr val="EFEFEF"/>
                </a:solidFill>
              </a:rPr>
              <a:t>Using box-shadow:</a:t>
            </a:r>
            <a:endParaRPr b="1" sz="1738">
              <a:solidFill>
                <a:srgbClr val="EFEFEF"/>
              </a:solidFill>
            </a:endParaRPr>
          </a:p>
          <a:p>
            <a:pPr indent="0" lvl="0" marL="0" rtl="0" algn="l">
              <a:lnSpc>
                <a:spcPct val="150000"/>
              </a:lnSpc>
              <a:spcBef>
                <a:spcPts val="0"/>
              </a:spcBef>
              <a:spcAft>
                <a:spcPts val="0"/>
              </a:spcAft>
              <a:buSzPct val="71338"/>
              <a:buNone/>
            </a:pPr>
            <a:r>
              <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.div2{</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 border: 5px solid green;</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 box-shadow: 0px 0px 0px 4px #000;</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 width: 100px;</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 height: 100px;</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 margin: 20px;</a:t>
            </a:r>
            <a:endParaRPr sz="1195">
              <a:solidFill>
                <a:srgbClr val="EFEFEF"/>
              </a:solidFill>
            </a:endParaRPr>
          </a:p>
          <a:p>
            <a:pPr indent="0" lvl="0" marL="0" rtl="0" algn="l">
              <a:lnSpc>
                <a:spcPct val="150000"/>
              </a:lnSpc>
              <a:spcBef>
                <a:spcPts val="0"/>
              </a:spcBef>
              <a:spcAft>
                <a:spcPts val="0"/>
              </a:spcAft>
              <a:buSzPct val="71338"/>
              <a:buNone/>
            </a:pPr>
            <a:r>
              <a:rPr lang="en" sz="1195">
                <a:solidFill>
                  <a:srgbClr val="EFEFEF"/>
                </a:solidFill>
              </a:rPr>
              <a:t>}</a:t>
            </a:r>
            <a:endParaRPr sz="1195">
              <a:solidFill>
                <a:srgbClr val="EFEFEF"/>
              </a:solidFill>
            </a:endParaRPr>
          </a:p>
          <a:p>
            <a:pPr indent="0" lvl="0" marL="0" rtl="0" algn="l">
              <a:lnSpc>
                <a:spcPct val="150000"/>
              </a:lnSpc>
              <a:spcBef>
                <a:spcPts val="0"/>
              </a:spcBef>
              <a:spcAft>
                <a:spcPts val="0"/>
              </a:spcAft>
              <a:buSzPct val="71338"/>
              <a:buNone/>
            </a:pPr>
            <a:r>
              <a:t/>
            </a:r>
            <a:endParaRPr sz="1195"/>
          </a:p>
          <a:p>
            <a:pPr indent="0" lvl="0" marL="0" rtl="0" algn="l">
              <a:lnSpc>
                <a:spcPct val="95000"/>
              </a:lnSpc>
              <a:spcBef>
                <a:spcPts val="0"/>
              </a:spcBef>
              <a:spcAft>
                <a:spcPts val="1200"/>
              </a:spcAft>
              <a:buSzPct val="61111"/>
              <a:buNone/>
            </a:pPr>
            <a:r>
              <a:t/>
            </a:r>
            <a:endParaRPr sz="1395"/>
          </a:p>
        </p:txBody>
      </p:sp>
      <p:sp>
        <p:nvSpPr>
          <p:cNvPr id="228" name="Google Shape;228;p35"/>
          <p:cNvSpPr txBox="1"/>
          <p:nvPr/>
        </p:nvSpPr>
        <p:spPr>
          <a:xfrm>
            <a:off x="4347625" y="643475"/>
            <a:ext cx="3606600" cy="3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EFEFEF"/>
                </a:solidFill>
                <a:latin typeface="Proxima Nova"/>
                <a:ea typeface="Proxima Nova"/>
                <a:cs typeface="Proxima Nova"/>
                <a:sym typeface="Proxima Nova"/>
              </a:rPr>
              <a:t>Using a pseudo element:</a:t>
            </a:r>
            <a:endParaRPr b="1" sz="1200">
              <a:solidFill>
                <a:srgbClr val="EFEFEF"/>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.div3 {</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position: relative;</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border: 5px solid #000;</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width: 100px;</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height: 100px;</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margin: 20px;</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.div3:before {</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content: " ";</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position: absolute;</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border: 5px solid blue;</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z-index: -1;</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top: 5px;</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left: 5px;</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right: 5px;</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bottom: 5px;</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a:t>
            </a:r>
            <a:endParaRPr sz="1100">
              <a:solidFill>
                <a:srgbClr val="EFEFEF"/>
              </a:solidFill>
              <a:latin typeface="Proxima Nova"/>
              <a:ea typeface="Proxima Nova"/>
              <a:cs typeface="Proxima Nova"/>
              <a:sym typeface="Proxima Nova"/>
            </a:endParaRPr>
          </a:p>
        </p:txBody>
      </p:sp>
      <p:pic>
        <p:nvPicPr>
          <p:cNvPr id="229" name="Google Shape;229;p35"/>
          <p:cNvPicPr preferRelativeResize="0"/>
          <p:nvPr/>
        </p:nvPicPr>
        <p:blipFill>
          <a:blip r:embed="rId3">
            <a:alphaModFix/>
          </a:blip>
          <a:stretch>
            <a:fillRect/>
          </a:stretch>
        </p:blipFill>
        <p:spPr>
          <a:xfrm>
            <a:off x="7420075" y="2092225"/>
            <a:ext cx="904500" cy="2680600"/>
          </a:xfrm>
          <a:prstGeom prst="rect">
            <a:avLst/>
          </a:prstGeom>
          <a:noFill/>
          <a:ln>
            <a:noFill/>
          </a:ln>
        </p:spPr>
      </p:pic>
      <p:sp>
        <p:nvSpPr>
          <p:cNvPr id="230" name="Google Shape;230;p35"/>
          <p:cNvSpPr/>
          <p:nvPr/>
        </p:nvSpPr>
        <p:spPr>
          <a:xfrm>
            <a:off x="5490625" y="4491575"/>
            <a:ext cx="1905000" cy="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31" name="Google Shape;231;p35"/>
          <p:cNvSpPr/>
          <p:nvPr/>
        </p:nvSpPr>
        <p:spPr>
          <a:xfrm>
            <a:off x="8335425" y="4512725"/>
            <a:ext cx="808500" cy="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32" name="Google Shape;232;p35"/>
          <p:cNvSpPr/>
          <p:nvPr/>
        </p:nvSpPr>
        <p:spPr>
          <a:xfrm>
            <a:off x="-46575" y="516475"/>
            <a:ext cx="9398100" cy="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211675"/>
            <a:ext cx="8520600" cy="46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562"/>
              <a:buNone/>
            </a:pPr>
            <a:r>
              <a:rPr lang="en" sz="1920">
                <a:solidFill>
                  <a:srgbClr val="EFEFEF"/>
                </a:solidFill>
              </a:rPr>
              <a:t>Section 10.4: border (shorthands)</a:t>
            </a:r>
            <a:endParaRPr sz="1920">
              <a:solidFill>
                <a:srgbClr val="EFEFEF"/>
              </a:solidFill>
            </a:endParaRPr>
          </a:p>
        </p:txBody>
      </p:sp>
      <p:sp>
        <p:nvSpPr>
          <p:cNvPr id="238" name="Google Shape;238;p36"/>
          <p:cNvSpPr txBox="1"/>
          <p:nvPr>
            <p:ph idx="1" type="body"/>
          </p:nvPr>
        </p:nvSpPr>
        <p:spPr>
          <a:xfrm>
            <a:off x="311700" y="745075"/>
            <a:ext cx="8520600" cy="39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EFEFEF"/>
                </a:solidFill>
              </a:rPr>
              <a:t>In most cases you want to define several border properties (border-width, border-style and border-color) for all</a:t>
            </a:r>
            <a:endParaRPr sz="1200">
              <a:solidFill>
                <a:srgbClr val="EFEFEF"/>
              </a:solidFill>
            </a:endParaRPr>
          </a:p>
          <a:p>
            <a:pPr indent="0" lvl="0" marL="0" rtl="0" algn="l">
              <a:spcBef>
                <a:spcPts val="0"/>
              </a:spcBef>
              <a:spcAft>
                <a:spcPts val="0"/>
              </a:spcAft>
              <a:buNone/>
            </a:pPr>
            <a:r>
              <a:rPr lang="en" sz="1200">
                <a:solidFill>
                  <a:srgbClr val="EFEFEF"/>
                </a:solidFill>
              </a:rPr>
              <a:t>sides of an element.</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Instead of writing:</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border-width: 1px;</a:t>
            </a:r>
            <a:endParaRPr sz="1200">
              <a:solidFill>
                <a:srgbClr val="EFEFEF"/>
              </a:solidFill>
            </a:endParaRPr>
          </a:p>
          <a:p>
            <a:pPr indent="0" lvl="0" marL="0" rtl="0" algn="l">
              <a:spcBef>
                <a:spcPts val="0"/>
              </a:spcBef>
              <a:spcAft>
                <a:spcPts val="0"/>
              </a:spcAft>
              <a:buNone/>
            </a:pPr>
            <a:r>
              <a:rPr lang="en" sz="1200">
                <a:solidFill>
                  <a:srgbClr val="EFEFEF"/>
                </a:solidFill>
              </a:rPr>
              <a:t>border-style: solid;</a:t>
            </a:r>
            <a:endParaRPr sz="1200">
              <a:solidFill>
                <a:srgbClr val="EFEFEF"/>
              </a:solidFill>
            </a:endParaRPr>
          </a:p>
          <a:p>
            <a:pPr indent="0" lvl="0" marL="0" rtl="0" algn="l">
              <a:spcBef>
                <a:spcPts val="0"/>
              </a:spcBef>
              <a:spcAft>
                <a:spcPts val="0"/>
              </a:spcAft>
              <a:buNone/>
            </a:pPr>
            <a:r>
              <a:rPr lang="en" sz="1200">
                <a:solidFill>
                  <a:srgbClr val="EFEFEF"/>
                </a:solidFill>
              </a:rPr>
              <a:t>border-color: #000;</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You can simply write:</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border: 1px solid #000;</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These shorthands are also available for every side of an element: border-top, border-left, border-right and</a:t>
            </a:r>
            <a:endParaRPr sz="1200">
              <a:solidFill>
                <a:srgbClr val="EFEFEF"/>
              </a:solidFill>
            </a:endParaRPr>
          </a:p>
          <a:p>
            <a:pPr indent="0" lvl="0" marL="0" rtl="0" algn="l">
              <a:spcBef>
                <a:spcPts val="0"/>
              </a:spcBef>
              <a:spcAft>
                <a:spcPts val="0"/>
              </a:spcAft>
              <a:buNone/>
            </a:pPr>
            <a:r>
              <a:rPr lang="en" sz="1200">
                <a:solidFill>
                  <a:srgbClr val="EFEFEF"/>
                </a:solidFill>
              </a:rPr>
              <a:t>border-bottom. So you can do:</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border-top: 2px double #aaaaaa;</a:t>
            </a:r>
            <a:endParaRPr sz="1200">
              <a:solidFill>
                <a:srgbClr val="EFEFEF"/>
              </a:solidFill>
            </a:endParaRPr>
          </a:p>
        </p:txBody>
      </p:sp>
      <p:sp>
        <p:nvSpPr>
          <p:cNvPr id="239" name="Google Shape;239;p36"/>
          <p:cNvSpPr/>
          <p:nvPr/>
        </p:nvSpPr>
        <p:spPr>
          <a:xfrm>
            <a:off x="-46575" y="656175"/>
            <a:ext cx="9334500" cy="2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19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FEFEF"/>
                </a:solidFill>
              </a:rPr>
              <a:t>Section 10.5: border-collapse</a:t>
            </a:r>
            <a:endParaRPr>
              <a:solidFill>
                <a:srgbClr val="EFEFEF"/>
              </a:solidFill>
            </a:endParaRPr>
          </a:p>
        </p:txBody>
      </p:sp>
      <p:sp>
        <p:nvSpPr>
          <p:cNvPr id="245" name="Google Shape;245;p37"/>
          <p:cNvSpPr txBox="1"/>
          <p:nvPr>
            <p:ph idx="1" type="body"/>
          </p:nvPr>
        </p:nvSpPr>
        <p:spPr>
          <a:xfrm>
            <a:off x="311700" y="1107925"/>
            <a:ext cx="8520600" cy="36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EFEFEF"/>
                </a:solidFill>
              </a:rPr>
              <a:t>The border-collapse property applies only to tables (and elements displayed as display: table or inlinetable) and sets whether the table borders are collapsed into a single border or detached as in standard HTML.</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table {</a:t>
            </a:r>
            <a:endParaRPr sz="1200">
              <a:solidFill>
                <a:srgbClr val="EFEFEF"/>
              </a:solidFill>
            </a:endParaRPr>
          </a:p>
          <a:p>
            <a:pPr indent="0" lvl="0" marL="0" rtl="0" algn="l">
              <a:spcBef>
                <a:spcPts val="0"/>
              </a:spcBef>
              <a:spcAft>
                <a:spcPts val="0"/>
              </a:spcAft>
              <a:buNone/>
            </a:pPr>
            <a:r>
              <a:rPr lang="en" sz="1200">
                <a:solidFill>
                  <a:srgbClr val="EFEFEF"/>
                </a:solidFill>
              </a:rPr>
              <a:t> border-collapse: separate; /* default */</a:t>
            </a:r>
            <a:endParaRPr sz="1200">
              <a:solidFill>
                <a:srgbClr val="EFEFEF"/>
              </a:solidFill>
            </a:endParaRPr>
          </a:p>
          <a:p>
            <a:pPr indent="0" lvl="0" marL="0" rtl="0" algn="l">
              <a:spcBef>
                <a:spcPts val="0"/>
              </a:spcBef>
              <a:spcAft>
                <a:spcPts val="0"/>
              </a:spcAft>
              <a:buNone/>
            </a:pPr>
            <a:r>
              <a:rPr lang="en" sz="1200">
                <a:solidFill>
                  <a:srgbClr val="EFEFEF"/>
                </a:solidFill>
              </a:rPr>
              <a:t> border-spacing: 2px; /* Only works if border-collapse is separate */</a:t>
            </a:r>
            <a:endParaRPr sz="1200">
              <a:solidFill>
                <a:srgbClr val="EFEFEF"/>
              </a:solidFill>
            </a:endParaRPr>
          </a:p>
          <a:p>
            <a:pPr indent="0" lvl="0" marL="0" rtl="0" algn="l">
              <a:spcBef>
                <a:spcPts val="0"/>
              </a:spcBef>
              <a:spcAft>
                <a:spcPts val="0"/>
              </a:spcAft>
              <a:buNone/>
            </a:pPr>
            <a:r>
              <a:rPr lang="en" sz="1200">
                <a:solidFill>
                  <a:srgbClr val="EFEFEF"/>
                </a:solidFill>
              </a:rPr>
              <a:t>}</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Also see Tables - border-collapse documentation entry</a:t>
            </a:r>
            <a:endParaRPr sz="1200">
              <a:solidFill>
                <a:srgbClr val="EFEFEF"/>
              </a:solidFill>
            </a:endParaRPr>
          </a:p>
        </p:txBody>
      </p:sp>
      <p:sp>
        <p:nvSpPr>
          <p:cNvPr id="246" name="Google Shape;246;p37"/>
          <p:cNvSpPr/>
          <p:nvPr/>
        </p:nvSpPr>
        <p:spPr>
          <a:xfrm>
            <a:off x="4225" y="948275"/>
            <a:ext cx="9207600" cy="2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50" name="Shape 250"/>
        <p:cNvGrpSpPr/>
        <p:nvPr/>
      </p:nvGrpSpPr>
      <p:grpSpPr>
        <a:xfrm>
          <a:off x="0" y="0"/>
          <a:ext cx="0" cy="0"/>
          <a:chOff x="0" y="0"/>
          <a:chExt cx="0" cy="0"/>
        </a:xfrm>
      </p:grpSpPr>
      <p:sp>
        <p:nvSpPr>
          <p:cNvPr id="251" name="Google Shape;251;p38"/>
          <p:cNvSpPr txBox="1"/>
          <p:nvPr>
            <p:ph type="title"/>
          </p:nvPr>
        </p:nvSpPr>
        <p:spPr>
          <a:xfrm>
            <a:off x="210100" y="198975"/>
            <a:ext cx="8520600" cy="609600"/>
          </a:xfrm>
          <a:prstGeom prst="rect">
            <a:avLst/>
          </a:prstGeom>
          <a:gradFill>
            <a:gsLst>
              <a:gs pos="0">
                <a:srgbClr val="71BD95"/>
              </a:gs>
              <a:gs pos="100000">
                <a:srgbClr val="3C6F54"/>
              </a:gs>
            </a:gsLst>
            <a:lin ang="5400012" scaled="0"/>
          </a:gradFill>
          <a:ln cap="flat" cmpd="sng" w="9525">
            <a:solidFill>
              <a:srgbClr val="000000"/>
            </a:solidFill>
            <a:prstDash val="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SzPts val="990"/>
              <a:buNone/>
            </a:pPr>
            <a:r>
              <a:rPr b="1" i="1" lang="en" sz="2020"/>
              <a:t>Section 10.6: border-image</a:t>
            </a:r>
            <a:endParaRPr b="1" i="1" sz="2020"/>
          </a:p>
        </p:txBody>
      </p:sp>
      <p:sp>
        <p:nvSpPr>
          <p:cNvPr id="252" name="Google Shape;252;p38"/>
          <p:cNvSpPr txBox="1"/>
          <p:nvPr>
            <p:ph idx="1" type="body"/>
          </p:nvPr>
        </p:nvSpPr>
        <p:spPr>
          <a:xfrm>
            <a:off x="311700" y="808575"/>
            <a:ext cx="8520600" cy="390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852"/>
              <a:buNone/>
            </a:pPr>
            <a:r>
              <a:rPr lang="en" sz="1195">
                <a:solidFill>
                  <a:srgbClr val="EFEFEF"/>
                </a:solidFill>
              </a:rPr>
              <a:t>With the border-image property you have the possibility to set an image to be used instead of normal border</a:t>
            </a:r>
            <a:endParaRPr sz="1195">
              <a:solidFill>
                <a:srgbClr val="EFEFEF"/>
              </a:solidFill>
            </a:endParaRPr>
          </a:p>
          <a:p>
            <a:pPr indent="0" lvl="0" marL="0" rtl="0" algn="l">
              <a:spcBef>
                <a:spcPts val="0"/>
              </a:spcBef>
              <a:spcAft>
                <a:spcPts val="0"/>
              </a:spcAft>
              <a:buSzPts val="852"/>
              <a:buNone/>
            </a:pPr>
            <a:r>
              <a:rPr lang="en" sz="1195">
                <a:solidFill>
                  <a:srgbClr val="EFEFEF"/>
                </a:solidFill>
              </a:rPr>
              <a:t>s</a:t>
            </a:r>
            <a:r>
              <a:rPr lang="en" sz="1195">
                <a:solidFill>
                  <a:srgbClr val="EFEFEF"/>
                </a:solidFill>
              </a:rPr>
              <a:t>tyles.</a:t>
            </a:r>
            <a:endParaRPr sz="1195">
              <a:solidFill>
                <a:srgbClr val="EFEFEF"/>
              </a:solidFill>
            </a:endParaRPr>
          </a:p>
          <a:p>
            <a:pPr indent="0" lvl="0" marL="0" rtl="0" algn="l">
              <a:spcBef>
                <a:spcPts val="0"/>
              </a:spcBef>
              <a:spcAft>
                <a:spcPts val="0"/>
              </a:spcAft>
              <a:buSzPts val="852"/>
              <a:buNone/>
            </a:pPr>
            <a:r>
              <a:t/>
            </a:r>
            <a:endParaRPr sz="1195">
              <a:solidFill>
                <a:srgbClr val="EFEFEF"/>
              </a:solidFill>
            </a:endParaRPr>
          </a:p>
          <a:p>
            <a:pPr indent="0" lvl="0" marL="0" rtl="0" algn="l">
              <a:spcBef>
                <a:spcPts val="0"/>
              </a:spcBef>
              <a:spcAft>
                <a:spcPts val="0"/>
              </a:spcAft>
              <a:buSzPts val="852"/>
              <a:buNone/>
            </a:pPr>
            <a:r>
              <a:rPr lang="en" sz="1195">
                <a:solidFill>
                  <a:srgbClr val="EFEFEF"/>
                </a:solidFill>
              </a:rPr>
              <a:t>A border-image essentially consist of a</a:t>
            </a:r>
            <a:endParaRPr sz="1195">
              <a:solidFill>
                <a:srgbClr val="EFEFEF"/>
              </a:solidFill>
            </a:endParaRPr>
          </a:p>
          <a:p>
            <a:pPr indent="0" lvl="0" marL="0" rtl="0" algn="l">
              <a:spcBef>
                <a:spcPts val="0"/>
              </a:spcBef>
              <a:spcAft>
                <a:spcPts val="0"/>
              </a:spcAft>
              <a:buSzPts val="852"/>
              <a:buNone/>
            </a:pPr>
            <a:r>
              <a:t/>
            </a:r>
            <a:endParaRPr sz="1195">
              <a:solidFill>
                <a:srgbClr val="EFEFEF"/>
              </a:solidFill>
            </a:endParaRPr>
          </a:p>
          <a:p>
            <a:pPr indent="0" lvl="0" marL="0" rtl="0" algn="l">
              <a:spcBef>
                <a:spcPts val="0"/>
              </a:spcBef>
              <a:spcAft>
                <a:spcPts val="0"/>
              </a:spcAft>
              <a:buSzPts val="852"/>
              <a:buNone/>
            </a:pPr>
            <a:r>
              <a:rPr lang="en" sz="1195">
                <a:solidFill>
                  <a:srgbClr val="EFEFEF"/>
                </a:solidFill>
              </a:rPr>
              <a:t>border-image-source: The path to the image to be used</a:t>
            </a:r>
            <a:endParaRPr sz="1195">
              <a:solidFill>
                <a:srgbClr val="EFEFEF"/>
              </a:solidFill>
            </a:endParaRPr>
          </a:p>
          <a:p>
            <a:pPr indent="0" lvl="0" marL="0" rtl="0" algn="l">
              <a:spcBef>
                <a:spcPts val="0"/>
              </a:spcBef>
              <a:spcAft>
                <a:spcPts val="0"/>
              </a:spcAft>
              <a:buSzPts val="852"/>
              <a:buNone/>
            </a:pPr>
            <a:r>
              <a:rPr lang="en" sz="1195">
                <a:solidFill>
                  <a:srgbClr val="EFEFEF"/>
                </a:solidFill>
              </a:rPr>
              <a:t>border-image-slice: Specifies the offset that is used to divide the image into nine regions (four corners,</a:t>
            </a:r>
            <a:endParaRPr sz="1195">
              <a:solidFill>
                <a:srgbClr val="EFEFEF"/>
              </a:solidFill>
            </a:endParaRPr>
          </a:p>
          <a:p>
            <a:pPr indent="0" lvl="0" marL="0" rtl="0" algn="l">
              <a:spcBef>
                <a:spcPts val="0"/>
              </a:spcBef>
              <a:spcAft>
                <a:spcPts val="0"/>
              </a:spcAft>
              <a:buSzPts val="852"/>
              <a:buNone/>
            </a:pPr>
            <a:r>
              <a:rPr lang="en" sz="1195">
                <a:solidFill>
                  <a:srgbClr val="EFEFEF"/>
                </a:solidFill>
              </a:rPr>
              <a:t>four edges and a middle)</a:t>
            </a:r>
            <a:endParaRPr sz="1195">
              <a:solidFill>
                <a:srgbClr val="EFEFEF"/>
              </a:solidFill>
            </a:endParaRPr>
          </a:p>
          <a:p>
            <a:pPr indent="0" lvl="0" marL="0" rtl="0" algn="l">
              <a:spcBef>
                <a:spcPts val="0"/>
              </a:spcBef>
              <a:spcAft>
                <a:spcPts val="0"/>
              </a:spcAft>
              <a:buSzPts val="852"/>
              <a:buNone/>
            </a:pPr>
            <a:r>
              <a:rPr lang="en" sz="1195">
                <a:solidFill>
                  <a:srgbClr val="EFEFEF"/>
                </a:solidFill>
              </a:rPr>
              <a:t>border-image-repeat: Specifies how the images for the sides and the middle of the border image are scaled</a:t>
            </a:r>
            <a:endParaRPr sz="1195">
              <a:solidFill>
                <a:srgbClr val="EFEFEF"/>
              </a:solidFill>
            </a:endParaRPr>
          </a:p>
          <a:p>
            <a:pPr indent="0" lvl="0" marL="0" rtl="0" algn="l">
              <a:spcBef>
                <a:spcPts val="0"/>
              </a:spcBef>
              <a:spcAft>
                <a:spcPts val="0"/>
              </a:spcAft>
              <a:buSzPts val="852"/>
              <a:buNone/>
            </a:pPr>
            <a:r>
              <a:t/>
            </a:r>
            <a:endParaRPr sz="1195">
              <a:solidFill>
                <a:srgbClr val="EFEFEF"/>
              </a:solidFill>
            </a:endParaRPr>
          </a:p>
          <a:p>
            <a:pPr indent="0" lvl="0" marL="0" rtl="0" algn="l">
              <a:spcBef>
                <a:spcPts val="0"/>
              </a:spcBef>
              <a:spcAft>
                <a:spcPts val="0"/>
              </a:spcAft>
              <a:buSzPts val="852"/>
              <a:buNone/>
            </a:pPr>
            <a:r>
              <a:rPr lang="en" sz="1195">
                <a:solidFill>
                  <a:srgbClr val="EFEFEF"/>
                </a:solidFill>
              </a:rPr>
              <a:t>Consider the following example wheras border.png is a image of 90x90 pixels:</a:t>
            </a:r>
            <a:endParaRPr sz="1195">
              <a:solidFill>
                <a:srgbClr val="EFEFEF"/>
              </a:solidFill>
            </a:endParaRPr>
          </a:p>
          <a:p>
            <a:pPr indent="0" lvl="0" marL="0" rtl="0" algn="l">
              <a:spcBef>
                <a:spcPts val="0"/>
              </a:spcBef>
              <a:spcAft>
                <a:spcPts val="0"/>
              </a:spcAft>
              <a:buSzPts val="852"/>
              <a:buNone/>
            </a:pPr>
            <a:r>
              <a:t/>
            </a:r>
            <a:endParaRPr sz="1195">
              <a:solidFill>
                <a:srgbClr val="EFEFEF"/>
              </a:solidFill>
            </a:endParaRPr>
          </a:p>
          <a:p>
            <a:pPr indent="0" lvl="0" marL="0" rtl="0" algn="l">
              <a:spcBef>
                <a:spcPts val="0"/>
              </a:spcBef>
              <a:spcAft>
                <a:spcPts val="0"/>
              </a:spcAft>
              <a:buSzPts val="852"/>
              <a:buNone/>
            </a:pPr>
            <a:r>
              <a:rPr lang="en" sz="1195">
                <a:solidFill>
                  <a:srgbClr val="EFEFEF"/>
                </a:solidFill>
              </a:rPr>
              <a:t>border-image: url("border.png") 30 stretch;</a:t>
            </a:r>
            <a:endParaRPr sz="1195">
              <a:solidFill>
                <a:srgbClr val="EFEFEF"/>
              </a:solidFill>
            </a:endParaRPr>
          </a:p>
          <a:p>
            <a:pPr indent="0" lvl="0" marL="0" rtl="0" algn="l">
              <a:spcBef>
                <a:spcPts val="0"/>
              </a:spcBef>
              <a:spcAft>
                <a:spcPts val="0"/>
              </a:spcAft>
              <a:buSzPts val="852"/>
              <a:buNone/>
            </a:pPr>
            <a:r>
              <a:t/>
            </a:r>
            <a:endParaRPr sz="1195">
              <a:solidFill>
                <a:srgbClr val="EFEFEF"/>
              </a:solidFill>
            </a:endParaRPr>
          </a:p>
          <a:p>
            <a:pPr indent="0" lvl="0" marL="0" rtl="0" algn="l">
              <a:spcBef>
                <a:spcPts val="0"/>
              </a:spcBef>
              <a:spcAft>
                <a:spcPts val="0"/>
              </a:spcAft>
              <a:buSzPts val="852"/>
              <a:buNone/>
            </a:pPr>
            <a:r>
              <a:rPr lang="en" sz="1195">
                <a:solidFill>
                  <a:srgbClr val="EFEFEF"/>
                </a:solidFill>
              </a:rPr>
              <a:t>The image will be split into nine regions with 30x30 pixels. The edges will be used as the corners of the border while</a:t>
            </a:r>
            <a:endParaRPr sz="1195">
              <a:solidFill>
                <a:srgbClr val="EFEFEF"/>
              </a:solidFill>
            </a:endParaRPr>
          </a:p>
          <a:p>
            <a:pPr indent="0" lvl="0" marL="0" rtl="0" algn="l">
              <a:spcBef>
                <a:spcPts val="0"/>
              </a:spcBef>
              <a:spcAft>
                <a:spcPts val="0"/>
              </a:spcAft>
              <a:buSzPts val="852"/>
              <a:buNone/>
            </a:pPr>
            <a:r>
              <a:rPr lang="en" sz="1195">
                <a:solidFill>
                  <a:srgbClr val="EFEFEF"/>
                </a:solidFill>
              </a:rPr>
              <a:t>the side will be used in between. If the element is higher / wider than 30px this part of the image will be stretched.</a:t>
            </a:r>
            <a:endParaRPr sz="1195">
              <a:solidFill>
                <a:srgbClr val="EFEFEF"/>
              </a:solidFill>
            </a:endParaRPr>
          </a:p>
          <a:p>
            <a:pPr indent="0" lvl="0" marL="0" rtl="0" algn="l">
              <a:spcBef>
                <a:spcPts val="0"/>
              </a:spcBef>
              <a:spcAft>
                <a:spcPts val="0"/>
              </a:spcAft>
              <a:buSzPts val="852"/>
              <a:buNone/>
            </a:pPr>
            <a:r>
              <a:rPr lang="en" sz="1195">
                <a:solidFill>
                  <a:srgbClr val="EFEFEF"/>
                </a:solidFill>
              </a:rPr>
              <a:t>The middle part of the image defaults to be transparent.</a:t>
            </a:r>
            <a:endParaRPr sz="1195">
              <a:solidFill>
                <a:srgbClr val="EFEFE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275175"/>
            <a:ext cx="8520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solidFill>
                  <a:srgbClr val="EFEFEF"/>
                </a:solidFill>
              </a:rPr>
              <a:t>Section 10.7: Creating a multi-colored border using borderimage</a:t>
            </a:r>
            <a:endParaRPr sz="1920">
              <a:solidFill>
                <a:srgbClr val="EFEFEF"/>
              </a:solidFill>
            </a:endParaRPr>
          </a:p>
        </p:txBody>
      </p:sp>
      <p:sp>
        <p:nvSpPr>
          <p:cNvPr id="258" name="Google Shape;258;p39"/>
          <p:cNvSpPr txBox="1"/>
          <p:nvPr>
            <p:ph idx="1" type="body"/>
          </p:nvPr>
        </p:nvSpPr>
        <p:spPr>
          <a:xfrm>
            <a:off x="311700" y="732375"/>
            <a:ext cx="8520600" cy="39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EFEFEF"/>
                </a:solidFill>
              </a:rPr>
              <a:t>CSS</a:t>
            </a:r>
            <a:endParaRPr sz="1100">
              <a:solidFill>
                <a:srgbClr val="EFEFEF"/>
              </a:solidFill>
            </a:endParaRPr>
          </a:p>
          <a:p>
            <a:pPr indent="0" lvl="0" marL="0" rtl="0" algn="l">
              <a:spcBef>
                <a:spcPts val="0"/>
              </a:spcBef>
              <a:spcAft>
                <a:spcPts val="0"/>
              </a:spcAft>
              <a:buNone/>
            </a:pPr>
            <a:r>
              <a:rPr lang="en" sz="1100">
                <a:solidFill>
                  <a:srgbClr val="EFEFEF"/>
                </a:solidFill>
              </a:rPr>
              <a:t>.bordered {</a:t>
            </a:r>
            <a:endParaRPr sz="1100">
              <a:solidFill>
                <a:srgbClr val="EFEFEF"/>
              </a:solidFill>
            </a:endParaRPr>
          </a:p>
          <a:p>
            <a:pPr indent="0" lvl="0" marL="0" rtl="0" algn="l">
              <a:spcBef>
                <a:spcPts val="0"/>
              </a:spcBef>
              <a:spcAft>
                <a:spcPts val="0"/>
              </a:spcAft>
              <a:buNone/>
            </a:pPr>
            <a:r>
              <a:rPr lang="en" sz="1100">
                <a:solidFill>
                  <a:srgbClr val="EFEFEF"/>
                </a:solidFill>
              </a:rPr>
              <a:t> border-image: linear-gradient(to right, red 20%, green 20%, green 40%, blue 40%, blue 60%, maroon</a:t>
            </a:r>
            <a:endParaRPr sz="1100">
              <a:solidFill>
                <a:srgbClr val="EFEFEF"/>
              </a:solidFill>
            </a:endParaRPr>
          </a:p>
          <a:p>
            <a:pPr indent="0" lvl="0" marL="0" rtl="0" algn="l">
              <a:spcBef>
                <a:spcPts val="0"/>
              </a:spcBef>
              <a:spcAft>
                <a:spcPts val="0"/>
              </a:spcAft>
              <a:buNone/>
            </a:pPr>
            <a:r>
              <a:rPr lang="en" sz="1100">
                <a:solidFill>
                  <a:srgbClr val="EFEFEF"/>
                </a:solidFill>
              </a:rPr>
              <a:t>60%, maroon 80%, chocolate 80%); /* gradient with required colors */</a:t>
            </a:r>
            <a:endParaRPr sz="1100">
              <a:solidFill>
                <a:srgbClr val="EFEFEF"/>
              </a:solidFill>
            </a:endParaRPr>
          </a:p>
          <a:p>
            <a:pPr indent="0" lvl="0" marL="0" rtl="0" algn="l">
              <a:spcBef>
                <a:spcPts val="0"/>
              </a:spcBef>
              <a:spcAft>
                <a:spcPts val="0"/>
              </a:spcAft>
              <a:buNone/>
            </a:pPr>
            <a:r>
              <a:rPr lang="en" sz="1100">
                <a:solidFill>
                  <a:srgbClr val="EFEFEF"/>
                </a:solidFill>
              </a:rPr>
              <a:t> border-image-slice: 1;</a:t>
            </a:r>
            <a:endParaRPr sz="1100">
              <a:solidFill>
                <a:srgbClr val="EFEFEF"/>
              </a:solidFill>
            </a:endParaRPr>
          </a:p>
          <a:p>
            <a:pPr indent="0" lvl="0" marL="0" rtl="0" algn="l">
              <a:spcBef>
                <a:spcPts val="0"/>
              </a:spcBef>
              <a:spcAft>
                <a:spcPts val="0"/>
              </a:spcAft>
              <a:buNone/>
            </a:pPr>
            <a:r>
              <a:rPr lang="en" sz="1100">
                <a:solidFill>
                  <a:srgbClr val="EFEFEF"/>
                </a:solidFill>
              </a:rPr>
              <a:t>}</a:t>
            </a:r>
            <a:endParaRPr sz="1100">
              <a:solidFill>
                <a:srgbClr val="EFEFEF"/>
              </a:solidFill>
            </a:endParaRPr>
          </a:p>
          <a:p>
            <a:pPr indent="0" lvl="0" marL="0" rtl="0" algn="l">
              <a:spcBef>
                <a:spcPts val="0"/>
              </a:spcBef>
              <a:spcAft>
                <a:spcPts val="0"/>
              </a:spcAft>
              <a:buNone/>
            </a:pPr>
            <a:r>
              <a:t/>
            </a:r>
            <a:endParaRPr sz="1100">
              <a:solidFill>
                <a:srgbClr val="EFEFEF"/>
              </a:solidFill>
            </a:endParaRPr>
          </a:p>
          <a:p>
            <a:pPr indent="0" lvl="0" marL="0" rtl="0" algn="l">
              <a:spcBef>
                <a:spcPts val="0"/>
              </a:spcBef>
              <a:spcAft>
                <a:spcPts val="0"/>
              </a:spcAft>
              <a:buNone/>
            </a:pPr>
            <a:r>
              <a:rPr lang="en" sz="1100">
                <a:solidFill>
                  <a:srgbClr val="EFEFEF"/>
                </a:solidFill>
              </a:rPr>
              <a:t>HTML</a:t>
            </a:r>
            <a:endParaRPr sz="1100">
              <a:solidFill>
                <a:srgbClr val="EFEFEF"/>
              </a:solidFill>
            </a:endParaRPr>
          </a:p>
          <a:p>
            <a:pPr indent="0" lvl="0" marL="0" rtl="0" algn="l">
              <a:spcBef>
                <a:spcPts val="0"/>
              </a:spcBef>
              <a:spcAft>
                <a:spcPts val="0"/>
              </a:spcAft>
              <a:buNone/>
            </a:pPr>
            <a:r>
              <a:rPr lang="en" sz="1100">
                <a:solidFill>
                  <a:srgbClr val="EFEFEF"/>
                </a:solidFill>
              </a:rPr>
              <a:t>&lt;div class='bordered'&gt;Border on all sides&lt;/div&gt;</a:t>
            </a:r>
            <a:endParaRPr sz="1100">
              <a:solidFill>
                <a:srgbClr val="EFEFEF"/>
              </a:solidFill>
            </a:endParaRPr>
          </a:p>
          <a:p>
            <a:pPr indent="0" lvl="0" marL="0" rtl="0" algn="l">
              <a:spcBef>
                <a:spcPts val="0"/>
              </a:spcBef>
              <a:spcAft>
                <a:spcPts val="0"/>
              </a:spcAft>
              <a:buNone/>
            </a:pPr>
            <a:r>
              <a:t/>
            </a:r>
            <a:endParaRPr sz="1100">
              <a:solidFill>
                <a:srgbClr val="EFEFEF"/>
              </a:solidFill>
            </a:endParaRPr>
          </a:p>
          <a:p>
            <a:pPr indent="0" lvl="0" marL="0" rtl="0" algn="l">
              <a:spcBef>
                <a:spcPts val="0"/>
              </a:spcBef>
              <a:spcAft>
                <a:spcPts val="0"/>
              </a:spcAft>
              <a:buNone/>
            </a:pPr>
            <a:r>
              <a:rPr lang="en" sz="1100">
                <a:solidFill>
                  <a:srgbClr val="EFEFEF"/>
                </a:solidFill>
              </a:rPr>
              <a:t>The above example would produce a border that comprises of 5 different colors. The colors are defined through a</a:t>
            </a:r>
            <a:endParaRPr sz="1100">
              <a:solidFill>
                <a:srgbClr val="EFEFEF"/>
              </a:solidFill>
            </a:endParaRPr>
          </a:p>
          <a:p>
            <a:pPr indent="0" lvl="0" marL="0" rtl="0" algn="l">
              <a:spcBef>
                <a:spcPts val="0"/>
              </a:spcBef>
              <a:spcAft>
                <a:spcPts val="0"/>
              </a:spcAft>
              <a:buNone/>
            </a:pPr>
            <a:r>
              <a:rPr lang="en" sz="1100">
                <a:solidFill>
                  <a:srgbClr val="EFEFEF"/>
                </a:solidFill>
              </a:rPr>
              <a:t>linear-gradient (you can find more information about gradients in the docs). You can find more information</a:t>
            </a:r>
            <a:endParaRPr sz="1100">
              <a:solidFill>
                <a:srgbClr val="EFEFEF"/>
              </a:solidFill>
            </a:endParaRPr>
          </a:p>
          <a:p>
            <a:pPr indent="0" lvl="0" marL="0" rtl="0" algn="l">
              <a:spcBef>
                <a:spcPts val="0"/>
              </a:spcBef>
              <a:spcAft>
                <a:spcPts val="0"/>
              </a:spcAft>
              <a:buNone/>
            </a:pPr>
            <a:r>
              <a:rPr lang="en" sz="1100">
                <a:solidFill>
                  <a:srgbClr val="EFEFEF"/>
                </a:solidFill>
              </a:rPr>
              <a:t>about border-image-slice property in the border-image example in same page.</a:t>
            </a:r>
            <a:endParaRPr sz="1100">
              <a:solidFill>
                <a:srgbClr val="EFEFEF"/>
              </a:solidFill>
            </a:endParaRPr>
          </a:p>
        </p:txBody>
      </p:sp>
      <p:pic>
        <p:nvPicPr>
          <p:cNvPr id="259" name="Google Shape;259;p39"/>
          <p:cNvPicPr preferRelativeResize="0"/>
          <p:nvPr/>
        </p:nvPicPr>
        <p:blipFill>
          <a:blip r:embed="rId3">
            <a:alphaModFix/>
          </a:blip>
          <a:stretch>
            <a:fillRect/>
          </a:stretch>
        </p:blipFill>
        <p:spPr>
          <a:xfrm>
            <a:off x="1849450" y="3667125"/>
            <a:ext cx="2282275" cy="934575"/>
          </a:xfrm>
          <a:prstGeom prst="rect">
            <a:avLst/>
          </a:prstGeom>
          <a:noFill/>
          <a:ln>
            <a:noFill/>
          </a:ln>
        </p:spPr>
      </p:pic>
      <p:sp>
        <p:nvSpPr>
          <p:cNvPr id="260" name="Google Shape;260;p39"/>
          <p:cNvSpPr/>
          <p:nvPr/>
        </p:nvSpPr>
        <p:spPr>
          <a:xfrm>
            <a:off x="-122775" y="719675"/>
            <a:ext cx="9537600" cy="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64" name="Shape 264"/>
        <p:cNvGrpSpPr/>
        <p:nvPr/>
      </p:nvGrpSpPr>
      <p:grpSpPr>
        <a:xfrm>
          <a:off x="0" y="0"/>
          <a:ext cx="0" cy="0"/>
          <a:chOff x="0" y="0"/>
          <a:chExt cx="0" cy="0"/>
        </a:xfrm>
      </p:grpSpPr>
      <p:sp>
        <p:nvSpPr>
          <p:cNvPr id="265" name="Google Shape;265;p40"/>
          <p:cNvSpPr txBox="1"/>
          <p:nvPr>
            <p:ph type="title"/>
          </p:nvPr>
        </p:nvSpPr>
        <p:spPr>
          <a:xfrm>
            <a:off x="385225" y="376775"/>
            <a:ext cx="8204100" cy="36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188">
                <a:solidFill>
                  <a:srgbClr val="D9D9D9"/>
                </a:solidFill>
              </a:rPr>
              <a:t>Y</a:t>
            </a:r>
            <a:r>
              <a:rPr lang="en" sz="1288">
                <a:solidFill>
                  <a:srgbClr val="D9D9D9"/>
                </a:solidFill>
              </a:rPr>
              <a:t>ou'd have noticed that the left border has only a single color (the start color of the gradient) while the right border</a:t>
            </a:r>
            <a:endParaRPr sz="1288">
              <a:solidFill>
                <a:srgbClr val="D9D9D9"/>
              </a:solidFill>
            </a:endParaRPr>
          </a:p>
          <a:p>
            <a:pPr indent="0" lvl="0" marL="0" rtl="0" algn="l">
              <a:spcBef>
                <a:spcPts val="0"/>
              </a:spcBef>
              <a:spcAft>
                <a:spcPts val="0"/>
              </a:spcAft>
              <a:buSzPts val="990"/>
              <a:buNone/>
            </a:pPr>
            <a:r>
              <a:rPr lang="en" sz="1288">
                <a:solidFill>
                  <a:srgbClr val="D9D9D9"/>
                </a:solidFill>
              </a:rPr>
              <a:t>also has only a single color (the gradient's end color). This is because of the way that border image property works. It is as though the gradient is applied to the entire box and then the colors are masked from the padding and content areas, thus making it look as though only the border has the gradient.</a:t>
            </a:r>
            <a:endParaRPr sz="1288">
              <a:solidFill>
                <a:srgbClr val="D9D9D9"/>
              </a:solidFill>
            </a:endParaRPr>
          </a:p>
          <a:p>
            <a:pPr indent="0" lvl="0" marL="0" rtl="0" algn="l">
              <a:spcBef>
                <a:spcPts val="0"/>
              </a:spcBef>
              <a:spcAft>
                <a:spcPts val="0"/>
              </a:spcAft>
              <a:buSzPts val="990"/>
              <a:buNone/>
            </a:pPr>
            <a:r>
              <a:t/>
            </a:r>
            <a:endParaRPr sz="1288">
              <a:solidFill>
                <a:srgbClr val="D9D9D9"/>
              </a:solidFill>
            </a:endParaRPr>
          </a:p>
          <a:p>
            <a:pPr indent="0" lvl="0" marL="0" rtl="0" algn="l">
              <a:spcBef>
                <a:spcPts val="0"/>
              </a:spcBef>
              <a:spcAft>
                <a:spcPts val="0"/>
              </a:spcAft>
              <a:buSzPts val="990"/>
              <a:buNone/>
            </a:pPr>
            <a:r>
              <a:rPr lang="en" sz="1288">
                <a:solidFill>
                  <a:srgbClr val="D9D9D9"/>
                </a:solidFill>
              </a:rPr>
              <a:t>Which border(s) have a single color is dependant on the gradient definition. If the gradient is a to right gradient,</a:t>
            </a:r>
            <a:endParaRPr sz="1288">
              <a:solidFill>
                <a:srgbClr val="D9D9D9"/>
              </a:solidFill>
            </a:endParaRPr>
          </a:p>
          <a:p>
            <a:pPr indent="0" lvl="0" marL="0" rtl="0" algn="l">
              <a:spcBef>
                <a:spcPts val="0"/>
              </a:spcBef>
              <a:spcAft>
                <a:spcPts val="0"/>
              </a:spcAft>
              <a:buSzPts val="990"/>
              <a:buNone/>
            </a:pPr>
            <a:r>
              <a:rPr lang="en" sz="1288">
                <a:solidFill>
                  <a:srgbClr val="D9D9D9"/>
                </a:solidFill>
              </a:rPr>
              <a:t>the left border would be the start color of the gradient and right border would be the end color. If it was a to</a:t>
            </a:r>
            <a:endParaRPr sz="1288">
              <a:solidFill>
                <a:srgbClr val="D9D9D9"/>
              </a:solidFill>
            </a:endParaRPr>
          </a:p>
          <a:p>
            <a:pPr indent="0" lvl="0" marL="0" rtl="0" algn="l">
              <a:spcBef>
                <a:spcPts val="0"/>
              </a:spcBef>
              <a:spcAft>
                <a:spcPts val="0"/>
              </a:spcAft>
              <a:buSzPts val="990"/>
              <a:buNone/>
            </a:pPr>
            <a:r>
              <a:rPr lang="en" sz="1288">
                <a:solidFill>
                  <a:srgbClr val="D9D9D9"/>
                </a:solidFill>
              </a:rPr>
              <a:t>bottom gradient the top border would be the gradient's start color and bottom border would be end color. Below is the output of a to bottom 5 colored gradient.</a:t>
            </a:r>
            <a:endParaRPr sz="1288">
              <a:solidFill>
                <a:srgbClr val="D9D9D9"/>
              </a:solidFill>
            </a:endParaRPr>
          </a:p>
        </p:txBody>
      </p:sp>
      <p:sp>
        <p:nvSpPr>
          <p:cNvPr id="266" name="Google Shape;266;p40"/>
          <p:cNvSpPr txBox="1"/>
          <p:nvPr>
            <p:ph idx="1" type="body"/>
          </p:nvPr>
        </p:nvSpPr>
        <p:spPr>
          <a:xfrm>
            <a:off x="311700" y="4186775"/>
            <a:ext cx="8520600" cy="523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p>
        </p:txBody>
      </p:sp>
      <p:pic>
        <p:nvPicPr>
          <p:cNvPr id="267" name="Google Shape;267;p40"/>
          <p:cNvPicPr preferRelativeResize="0"/>
          <p:nvPr/>
        </p:nvPicPr>
        <p:blipFill>
          <a:blip r:embed="rId3">
            <a:alphaModFix/>
          </a:blip>
          <a:stretch>
            <a:fillRect/>
          </a:stretch>
        </p:blipFill>
        <p:spPr>
          <a:xfrm>
            <a:off x="2569625" y="2893475"/>
            <a:ext cx="3224975" cy="1115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71" name="Shape 271"/>
        <p:cNvGrpSpPr/>
        <p:nvPr/>
      </p:nvGrpSpPr>
      <p:grpSpPr>
        <a:xfrm>
          <a:off x="0" y="0"/>
          <a:ext cx="0" cy="0"/>
          <a:chOff x="0" y="0"/>
          <a:chExt cx="0" cy="0"/>
        </a:xfrm>
      </p:grpSpPr>
      <p:sp>
        <p:nvSpPr>
          <p:cNvPr id="272" name="Google Shape;272;p41"/>
          <p:cNvSpPr txBox="1"/>
          <p:nvPr>
            <p:ph type="title"/>
          </p:nvPr>
        </p:nvSpPr>
        <p:spPr>
          <a:xfrm>
            <a:off x="311700" y="445025"/>
            <a:ext cx="8520600" cy="19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EFEFEF"/>
                </a:solidFill>
              </a:rPr>
              <a:t>If the border is required only on specific sides of the element then the border-width property can be used just like</a:t>
            </a:r>
            <a:endParaRPr sz="1200">
              <a:solidFill>
                <a:srgbClr val="EFEFEF"/>
              </a:solidFill>
            </a:endParaRPr>
          </a:p>
          <a:p>
            <a:pPr indent="0" lvl="0" marL="0" rtl="0" algn="l">
              <a:spcBef>
                <a:spcPts val="0"/>
              </a:spcBef>
              <a:spcAft>
                <a:spcPts val="0"/>
              </a:spcAft>
              <a:buNone/>
            </a:pPr>
            <a:r>
              <a:rPr lang="en" sz="1200">
                <a:solidFill>
                  <a:srgbClr val="EFEFEF"/>
                </a:solidFill>
              </a:rPr>
              <a:t>with any other normal border. For example, adding the below code would produce a border only on the top of the</a:t>
            </a:r>
            <a:endParaRPr sz="1200">
              <a:solidFill>
                <a:srgbClr val="EFEFEF"/>
              </a:solidFill>
            </a:endParaRPr>
          </a:p>
          <a:p>
            <a:pPr indent="0" lvl="0" marL="0" rtl="0" algn="l">
              <a:spcBef>
                <a:spcPts val="0"/>
              </a:spcBef>
              <a:spcAft>
                <a:spcPts val="0"/>
              </a:spcAft>
              <a:buNone/>
            </a:pPr>
            <a:r>
              <a:rPr lang="en" sz="1200">
                <a:solidFill>
                  <a:srgbClr val="EFEFEF"/>
                </a:solidFill>
              </a:rPr>
              <a:t>e</a:t>
            </a:r>
            <a:r>
              <a:rPr lang="en" sz="1200">
                <a:solidFill>
                  <a:srgbClr val="EFEFEF"/>
                </a:solidFill>
              </a:rPr>
              <a:t>lement.</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border-width: </a:t>
            </a:r>
            <a:r>
              <a:rPr lang="en" sz="1200">
                <a:solidFill>
                  <a:srgbClr val="FF0000"/>
                </a:solidFill>
              </a:rPr>
              <a:t>5px 0px 0px 0px;</a:t>
            </a:r>
            <a:endParaRPr sz="1200">
              <a:solidFill>
                <a:srgbClr val="FF0000"/>
              </a:solidFill>
            </a:endParaRPr>
          </a:p>
        </p:txBody>
      </p:sp>
      <p:sp>
        <p:nvSpPr>
          <p:cNvPr id="273" name="Google Shape;273;p41"/>
          <p:cNvSpPr txBox="1"/>
          <p:nvPr>
            <p:ph idx="1" type="body"/>
          </p:nvPr>
        </p:nvSpPr>
        <p:spPr>
          <a:xfrm>
            <a:off x="311700" y="2442625"/>
            <a:ext cx="8520600" cy="2267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solidFill>
                  <a:srgbClr val="EFEFEF"/>
                </a:solidFill>
              </a:rPr>
              <a:t>Note that, any element that has border-image property won't respect the border-radius (that is the border won't</a:t>
            </a:r>
            <a:endParaRPr sz="1200">
              <a:solidFill>
                <a:srgbClr val="EFEFEF"/>
              </a:solidFill>
            </a:endParaRPr>
          </a:p>
          <a:p>
            <a:pPr indent="0" lvl="0" marL="0" rtl="0" algn="l">
              <a:spcBef>
                <a:spcPts val="0"/>
              </a:spcBef>
              <a:spcAft>
                <a:spcPts val="0"/>
              </a:spcAft>
              <a:buNone/>
            </a:pPr>
            <a:r>
              <a:rPr lang="en" sz="1200">
                <a:solidFill>
                  <a:srgbClr val="EFEFEF"/>
                </a:solidFill>
              </a:rPr>
              <a:t>curve). This is based on the below statement in the spec:</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A box's backgrounds, but not its border-image, are clipped to the appropriate curve (as determined by</a:t>
            </a:r>
            <a:endParaRPr sz="1200">
              <a:solidFill>
                <a:srgbClr val="EFEFEF"/>
              </a:solidFill>
            </a:endParaRPr>
          </a:p>
          <a:p>
            <a:pPr indent="0" lvl="0" marL="0" rtl="0" algn="l">
              <a:spcBef>
                <a:spcPts val="0"/>
              </a:spcBef>
              <a:spcAft>
                <a:spcPts val="0"/>
              </a:spcAft>
              <a:buNone/>
            </a:pPr>
            <a:r>
              <a:rPr lang="en" sz="1200">
                <a:solidFill>
                  <a:srgbClr val="EFEFEF"/>
                </a:solidFill>
              </a:rPr>
              <a:t>‘background-clip’)</a:t>
            </a:r>
            <a:endParaRPr sz="1200">
              <a:solidFill>
                <a:srgbClr val="EFEFEF"/>
              </a:solidFill>
            </a:endParaRPr>
          </a:p>
          <a:p>
            <a:pPr indent="0" lvl="0" marL="0" rtl="0" algn="l">
              <a:spcBef>
                <a:spcPts val="0"/>
              </a:spcBef>
              <a:spcAft>
                <a:spcPts val="1200"/>
              </a:spcAft>
              <a:buNone/>
            </a:pPr>
            <a:r>
              <a:t/>
            </a:r>
            <a:endParaRPr>
              <a:solidFill>
                <a:srgbClr val="EFEFEF"/>
              </a:solidFill>
            </a:endParaRPr>
          </a:p>
        </p:txBody>
      </p:sp>
      <p:pic>
        <p:nvPicPr>
          <p:cNvPr id="274" name="Google Shape;274;p41"/>
          <p:cNvPicPr preferRelativeResize="0"/>
          <p:nvPr/>
        </p:nvPicPr>
        <p:blipFill>
          <a:blip r:embed="rId3">
            <a:alphaModFix/>
          </a:blip>
          <a:stretch>
            <a:fillRect/>
          </a:stretch>
        </p:blipFill>
        <p:spPr>
          <a:xfrm>
            <a:off x="485775" y="1670050"/>
            <a:ext cx="3143250" cy="1295400"/>
          </a:xfrm>
          <a:prstGeom prst="rect">
            <a:avLst/>
          </a:prstGeom>
          <a:noFill/>
          <a:ln>
            <a:noFill/>
          </a:ln>
        </p:spPr>
      </p:pic>
      <p:sp>
        <p:nvSpPr>
          <p:cNvPr id="275" name="Google Shape;275;p41"/>
          <p:cNvSpPr/>
          <p:nvPr/>
        </p:nvSpPr>
        <p:spPr>
          <a:xfrm>
            <a:off x="8832300" y="-55025"/>
            <a:ext cx="76200" cy="41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76" name="Google Shape;276;p41"/>
          <p:cNvSpPr/>
          <p:nvPr/>
        </p:nvSpPr>
        <p:spPr>
          <a:xfrm>
            <a:off x="8538625" y="-4225"/>
            <a:ext cx="76200" cy="25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272350"/>
            <a:ext cx="8520600" cy="538500"/>
          </a:xfrm>
          <a:prstGeom prst="rect">
            <a:avLst/>
          </a:prstGeom>
          <a:gradFill>
            <a:gsLst>
              <a:gs pos="0">
                <a:srgbClr val="71BD95"/>
              </a:gs>
              <a:gs pos="100000">
                <a:srgbClr val="3C6F54"/>
              </a:gs>
            </a:gsLst>
            <a:lin ang="5400012"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Section 8.1: Margin Collapsing</a:t>
            </a:r>
            <a:endParaRPr b="1" i="1"/>
          </a:p>
        </p:txBody>
      </p:sp>
      <p:sp>
        <p:nvSpPr>
          <p:cNvPr id="72" name="Google Shape;72;p15"/>
          <p:cNvSpPr txBox="1"/>
          <p:nvPr>
            <p:ph idx="1" type="body"/>
          </p:nvPr>
        </p:nvSpPr>
        <p:spPr>
          <a:xfrm>
            <a:off x="311700" y="977950"/>
            <a:ext cx="8520600" cy="3732300"/>
          </a:xfrm>
          <a:prstGeom prst="rect">
            <a:avLst/>
          </a:prstGeom>
          <a:gradFill>
            <a:gsLst>
              <a:gs pos="0">
                <a:srgbClr val="3D4A4E"/>
              </a:gs>
              <a:gs pos="100000">
                <a:srgbClr val="040405"/>
              </a:gs>
            </a:gsLst>
            <a:path path="circle">
              <a:fillToRect b="50%" l="50%" r="50%" t="50%"/>
            </a:path>
            <a:tileRect/>
          </a:gradFill>
        </p:spPr>
        <p:txBody>
          <a:bodyPr anchorCtr="0" anchor="t" bIns="91425" lIns="91425" spcFirstLastPara="1" rIns="91425" wrap="square" tIns="91425">
            <a:normAutofit fontScale="77500" lnSpcReduction="20000"/>
          </a:bodyPr>
          <a:lstStyle/>
          <a:p>
            <a:pPr indent="0" lvl="0" marL="0" rtl="0" algn="l">
              <a:lnSpc>
                <a:spcPct val="100000"/>
              </a:lnSpc>
              <a:spcBef>
                <a:spcPts val="1000"/>
              </a:spcBef>
              <a:spcAft>
                <a:spcPts val="0"/>
              </a:spcAft>
              <a:buNone/>
            </a:pPr>
            <a:r>
              <a:rPr lang="en">
                <a:solidFill>
                  <a:srgbClr val="D9D9D9"/>
                </a:solidFill>
                <a:latin typeface="Arial"/>
                <a:ea typeface="Arial"/>
                <a:cs typeface="Arial"/>
                <a:sym typeface="Arial"/>
              </a:rPr>
              <a:t>When two margins are touching each other vertically, they are collapsed. When two margins touch horizontally, they do not collapse.</a:t>
            </a:r>
            <a:endParaRPr>
              <a:solidFill>
                <a:srgbClr val="D9D9D9"/>
              </a:solidFill>
              <a:latin typeface="Arial"/>
              <a:ea typeface="Arial"/>
              <a:cs typeface="Arial"/>
              <a:sym typeface="Arial"/>
            </a:endParaRPr>
          </a:p>
          <a:p>
            <a:pPr indent="0" lvl="0" marL="0" rtl="0" algn="l">
              <a:lnSpc>
                <a:spcPct val="100000"/>
              </a:lnSpc>
              <a:spcBef>
                <a:spcPts val="1000"/>
              </a:spcBef>
              <a:spcAft>
                <a:spcPts val="0"/>
              </a:spcAft>
              <a:buNone/>
            </a:pPr>
            <a:r>
              <a:t/>
            </a:r>
            <a:endParaRPr>
              <a:solidFill>
                <a:srgbClr val="595959"/>
              </a:solidFill>
              <a:latin typeface="Arial"/>
              <a:ea typeface="Arial"/>
              <a:cs typeface="Arial"/>
              <a:sym typeface="Arial"/>
            </a:endParaRPr>
          </a:p>
          <a:p>
            <a:pPr indent="0" lvl="0" marL="0" rtl="0" algn="l">
              <a:spcBef>
                <a:spcPts val="0"/>
              </a:spcBef>
              <a:spcAft>
                <a:spcPts val="0"/>
              </a:spcAft>
              <a:buNone/>
            </a:pPr>
            <a:r>
              <a:rPr lang="en" sz="2187">
                <a:solidFill>
                  <a:srgbClr val="FFFFFF"/>
                </a:solidFill>
              </a:rPr>
              <a:t>Example of adjacent vertical margins: </a:t>
            </a:r>
            <a:endParaRPr sz="2187">
              <a:solidFill>
                <a:srgbClr val="FFFFFF"/>
              </a:solidFill>
            </a:endParaRPr>
          </a:p>
          <a:p>
            <a:pPr indent="0" lvl="0" marL="0" rtl="0" algn="l">
              <a:spcBef>
                <a:spcPts val="1200"/>
              </a:spcBef>
              <a:spcAft>
                <a:spcPts val="0"/>
              </a:spcAft>
              <a:buNone/>
            </a:pPr>
            <a:r>
              <a:rPr lang="en">
                <a:solidFill>
                  <a:srgbClr val="D9D9D9"/>
                </a:solidFill>
              </a:rPr>
              <a:t>Consider the following styles and markup:</a:t>
            </a:r>
            <a:endParaRPr>
              <a:solidFill>
                <a:srgbClr val="D9D9D9"/>
              </a:solidFill>
            </a:endParaRPr>
          </a:p>
          <a:p>
            <a:pPr indent="0" lvl="0" marL="0" rtl="0" algn="just">
              <a:lnSpc>
                <a:spcPct val="120000"/>
              </a:lnSpc>
              <a:spcBef>
                <a:spcPts val="1200"/>
              </a:spcBef>
              <a:spcAft>
                <a:spcPts val="0"/>
              </a:spcAft>
              <a:buNone/>
            </a:pPr>
            <a:r>
              <a:rPr lang="en">
                <a:solidFill>
                  <a:srgbClr val="D9D9D9"/>
                </a:solidFill>
                <a:latin typeface="Arial"/>
                <a:ea typeface="Arial"/>
                <a:cs typeface="Arial"/>
                <a:sym typeface="Arial"/>
              </a:rPr>
              <a:t>d</a:t>
            </a:r>
            <a:r>
              <a:rPr lang="en">
                <a:solidFill>
                  <a:srgbClr val="D9D9D9"/>
                </a:solidFill>
                <a:latin typeface="Arial"/>
                <a:ea typeface="Arial"/>
                <a:cs typeface="Arial"/>
                <a:sym typeface="Arial"/>
              </a:rPr>
              <a:t>iv{</a:t>
            </a:r>
            <a:endParaRPr>
              <a:solidFill>
                <a:srgbClr val="D9D9D9"/>
              </a:solidFill>
              <a:latin typeface="Arial"/>
              <a:ea typeface="Arial"/>
              <a:cs typeface="Arial"/>
              <a:sym typeface="Arial"/>
            </a:endParaRPr>
          </a:p>
          <a:p>
            <a:pPr indent="0" lvl="0" marL="0" rtl="0" algn="just">
              <a:lnSpc>
                <a:spcPct val="120000"/>
              </a:lnSpc>
              <a:spcBef>
                <a:spcPts val="0"/>
              </a:spcBef>
              <a:spcAft>
                <a:spcPts val="0"/>
              </a:spcAft>
              <a:buNone/>
            </a:pPr>
            <a:r>
              <a:rPr b="1" lang="en">
                <a:solidFill>
                  <a:srgbClr val="FFFFFF"/>
                </a:solidFill>
                <a:latin typeface="Arial"/>
                <a:ea typeface="Arial"/>
                <a:cs typeface="Arial"/>
                <a:sym typeface="Arial"/>
              </a:rPr>
              <a:t>margin</a:t>
            </a:r>
            <a:r>
              <a:rPr lang="en">
                <a:solidFill>
                  <a:srgbClr val="FFFFFF"/>
                </a:solidFill>
                <a:latin typeface="Arial"/>
                <a:ea typeface="Arial"/>
                <a:cs typeface="Arial"/>
                <a:sym typeface="Arial"/>
              </a:rPr>
              <a:t>:</a:t>
            </a:r>
            <a:r>
              <a:rPr lang="en">
                <a:solidFill>
                  <a:srgbClr val="D9D9D9"/>
                </a:solidFill>
                <a:latin typeface="Arial"/>
                <a:ea typeface="Arial"/>
                <a:cs typeface="Arial"/>
                <a:sym typeface="Arial"/>
              </a:rPr>
              <a:t> </a:t>
            </a:r>
            <a:r>
              <a:rPr lang="en">
                <a:solidFill>
                  <a:srgbClr val="FF0000"/>
                </a:solidFill>
                <a:latin typeface="Arial"/>
                <a:ea typeface="Arial"/>
                <a:cs typeface="Arial"/>
                <a:sym typeface="Arial"/>
              </a:rPr>
              <a:t>10px</a:t>
            </a:r>
            <a:r>
              <a:rPr lang="en">
                <a:solidFill>
                  <a:srgbClr val="D9D9D9"/>
                </a:solidFill>
                <a:latin typeface="Arial"/>
                <a:ea typeface="Arial"/>
                <a:cs typeface="Arial"/>
                <a:sym typeface="Arial"/>
              </a:rPr>
              <a:t>;</a:t>
            </a:r>
            <a:endParaRPr>
              <a:solidFill>
                <a:srgbClr val="D9D9D9"/>
              </a:solidFill>
              <a:latin typeface="Arial"/>
              <a:ea typeface="Arial"/>
              <a:cs typeface="Arial"/>
              <a:sym typeface="Arial"/>
            </a:endParaRPr>
          </a:p>
          <a:p>
            <a:pPr indent="0" lvl="0" marL="0" rtl="0" algn="just">
              <a:lnSpc>
                <a:spcPct val="120000"/>
              </a:lnSpc>
              <a:spcBef>
                <a:spcPts val="0"/>
              </a:spcBef>
              <a:spcAft>
                <a:spcPts val="0"/>
              </a:spcAft>
              <a:buNone/>
            </a:pPr>
            <a:r>
              <a:rPr lang="en">
                <a:solidFill>
                  <a:srgbClr val="D9D9D9"/>
                </a:solidFill>
                <a:latin typeface="Arial"/>
                <a:ea typeface="Arial"/>
                <a:cs typeface="Arial"/>
                <a:sym typeface="Arial"/>
              </a:rPr>
              <a:t> }</a:t>
            </a:r>
            <a:endParaRPr>
              <a:solidFill>
                <a:srgbClr val="D9D9D9"/>
              </a:solidFill>
              <a:latin typeface="Arial"/>
              <a:ea typeface="Arial"/>
              <a:cs typeface="Arial"/>
              <a:sym typeface="Arial"/>
            </a:endParaRPr>
          </a:p>
          <a:p>
            <a:pPr indent="0" lvl="0" marL="0" rtl="0" algn="just">
              <a:lnSpc>
                <a:spcPct val="120000"/>
              </a:lnSpc>
              <a:spcBef>
                <a:spcPts val="0"/>
              </a:spcBef>
              <a:spcAft>
                <a:spcPts val="0"/>
              </a:spcAft>
              <a:buNone/>
            </a:pPr>
            <a:r>
              <a:rPr b="1" lang="en">
                <a:solidFill>
                  <a:srgbClr val="FFFFFF"/>
                </a:solidFill>
                <a:latin typeface="Arial"/>
                <a:ea typeface="Arial"/>
                <a:cs typeface="Arial"/>
                <a:sym typeface="Arial"/>
              </a:rPr>
              <a:t>&lt;div&gt;</a:t>
            </a:r>
            <a:endParaRPr b="1">
              <a:solidFill>
                <a:srgbClr val="FFFFFF"/>
              </a:solidFill>
              <a:latin typeface="Arial"/>
              <a:ea typeface="Arial"/>
              <a:cs typeface="Arial"/>
              <a:sym typeface="Arial"/>
            </a:endParaRPr>
          </a:p>
          <a:p>
            <a:pPr indent="0" lvl="0" marL="0" rtl="0" algn="just">
              <a:lnSpc>
                <a:spcPct val="120000"/>
              </a:lnSpc>
              <a:spcBef>
                <a:spcPts val="0"/>
              </a:spcBef>
              <a:spcAft>
                <a:spcPts val="0"/>
              </a:spcAft>
              <a:buNone/>
            </a:pPr>
            <a:r>
              <a:rPr lang="en">
                <a:solidFill>
                  <a:srgbClr val="D9D9D9"/>
                </a:solidFill>
                <a:latin typeface="Arial"/>
                <a:ea typeface="Arial"/>
                <a:cs typeface="Arial"/>
                <a:sym typeface="Arial"/>
              </a:rPr>
              <a:t>some content</a:t>
            </a:r>
            <a:endParaRPr>
              <a:solidFill>
                <a:srgbClr val="D9D9D9"/>
              </a:solidFill>
              <a:latin typeface="Arial"/>
              <a:ea typeface="Arial"/>
              <a:cs typeface="Arial"/>
              <a:sym typeface="Arial"/>
            </a:endParaRPr>
          </a:p>
          <a:p>
            <a:pPr indent="0" lvl="0" marL="0" rtl="0" algn="just">
              <a:lnSpc>
                <a:spcPct val="120000"/>
              </a:lnSpc>
              <a:spcBef>
                <a:spcPts val="0"/>
              </a:spcBef>
              <a:spcAft>
                <a:spcPts val="0"/>
              </a:spcAft>
              <a:buNone/>
            </a:pPr>
            <a:r>
              <a:rPr b="1" lang="en">
                <a:solidFill>
                  <a:srgbClr val="FFFFFF"/>
                </a:solidFill>
                <a:latin typeface="Arial"/>
                <a:ea typeface="Arial"/>
                <a:cs typeface="Arial"/>
                <a:sym typeface="Arial"/>
              </a:rPr>
              <a:t>&lt;/div&gt;</a:t>
            </a:r>
            <a:endParaRPr b="1">
              <a:solidFill>
                <a:srgbClr val="FFFFFF"/>
              </a:solidFill>
              <a:latin typeface="Arial"/>
              <a:ea typeface="Arial"/>
              <a:cs typeface="Arial"/>
              <a:sym typeface="Arial"/>
            </a:endParaRPr>
          </a:p>
          <a:p>
            <a:pPr indent="0" lvl="0" marL="0" rtl="0" algn="just">
              <a:lnSpc>
                <a:spcPct val="120000"/>
              </a:lnSpc>
              <a:spcBef>
                <a:spcPts val="0"/>
              </a:spcBef>
              <a:spcAft>
                <a:spcPts val="0"/>
              </a:spcAft>
              <a:buNone/>
            </a:pPr>
            <a:r>
              <a:rPr b="1" lang="en">
                <a:solidFill>
                  <a:srgbClr val="FFFFFF"/>
                </a:solidFill>
                <a:latin typeface="Arial"/>
                <a:ea typeface="Arial"/>
                <a:cs typeface="Arial"/>
                <a:sym typeface="Arial"/>
              </a:rPr>
              <a:t>&lt;div&gt;</a:t>
            </a:r>
            <a:endParaRPr b="1">
              <a:solidFill>
                <a:srgbClr val="FFFFFF"/>
              </a:solidFill>
              <a:latin typeface="Arial"/>
              <a:ea typeface="Arial"/>
              <a:cs typeface="Arial"/>
              <a:sym typeface="Arial"/>
            </a:endParaRPr>
          </a:p>
          <a:p>
            <a:pPr indent="0" lvl="0" marL="0" rtl="0" algn="just">
              <a:lnSpc>
                <a:spcPct val="120000"/>
              </a:lnSpc>
              <a:spcBef>
                <a:spcPts val="0"/>
              </a:spcBef>
              <a:spcAft>
                <a:spcPts val="0"/>
              </a:spcAft>
              <a:buNone/>
            </a:pPr>
            <a:r>
              <a:rPr lang="en">
                <a:solidFill>
                  <a:srgbClr val="D9D9D9"/>
                </a:solidFill>
                <a:latin typeface="Arial"/>
                <a:ea typeface="Arial"/>
                <a:cs typeface="Arial"/>
                <a:sym typeface="Arial"/>
              </a:rPr>
              <a:t>some more content</a:t>
            </a:r>
            <a:endParaRPr>
              <a:solidFill>
                <a:srgbClr val="D9D9D9"/>
              </a:solidFill>
              <a:latin typeface="Arial"/>
              <a:ea typeface="Arial"/>
              <a:cs typeface="Arial"/>
              <a:sym typeface="Arial"/>
            </a:endParaRPr>
          </a:p>
          <a:p>
            <a:pPr indent="0" lvl="0" marL="0" rtl="0" algn="just">
              <a:lnSpc>
                <a:spcPct val="120000"/>
              </a:lnSpc>
              <a:spcBef>
                <a:spcPts val="0"/>
              </a:spcBef>
              <a:spcAft>
                <a:spcPts val="0"/>
              </a:spcAft>
              <a:buNone/>
            </a:pPr>
            <a:r>
              <a:rPr b="1" lang="en">
                <a:solidFill>
                  <a:srgbClr val="FFFFFF"/>
                </a:solidFill>
                <a:latin typeface="Arial"/>
                <a:ea typeface="Arial"/>
                <a:cs typeface="Arial"/>
                <a:sym typeface="Arial"/>
              </a:rPr>
              <a:t>&lt;/div&gt;</a:t>
            </a:r>
            <a:endParaRPr b="1">
              <a:solidFill>
                <a:srgbClr val="FFFFFF"/>
              </a:solidFill>
              <a:latin typeface="Arial"/>
              <a:ea typeface="Arial"/>
              <a:cs typeface="Arial"/>
              <a:sym typeface="Arial"/>
            </a:endParaRPr>
          </a:p>
          <a:p>
            <a:pPr indent="0" lvl="0" marL="0" rtl="0" algn="l">
              <a:spcBef>
                <a:spcPts val="0"/>
              </a:spcBef>
              <a:spcAft>
                <a:spcPts val="1200"/>
              </a:spcAft>
              <a:buNone/>
            </a:pPr>
            <a:r>
              <a:t/>
            </a:r>
            <a:endParaRPr>
              <a:solidFill>
                <a:srgbClr val="D9D9D9"/>
              </a:solidFill>
            </a:endParaRPr>
          </a:p>
        </p:txBody>
      </p:sp>
      <p:sp>
        <p:nvSpPr>
          <p:cNvPr id="73" name="Google Shape;73;p15"/>
          <p:cNvSpPr/>
          <p:nvPr/>
        </p:nvSpPr>
        <p:spPr>
          <a:xfrm>
            <a:off x="0" y="1572150"/>
            <a:ext cx="9144000" cy="3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74" name="Google Shape;74;p15"/>
          <p:cNvSpPr txBox="1"/>
          <p:nvPr/>
        </p:nvSpPr>
        <p:spPr>
          <a:xfrm>
            <a:off x="5226875" y="3121525"/>
            <a:ext cx="3048600" cy="11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They will be 10px apart since vertical margins collapse over one and other. (The spacing will not be the sum of two</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margins.)</a:t>
            </a:r>
            <a:endParaRPr sz="1800">
              <a:solidFill>
                <a:schemeClr val="dk1"/>
              </a:solidFill>
              <a:latin typeface="Proxima Nova"/>
              <a:ea typeface="Proxima Nova"/>
              <a:cs typeface="Proxima Nova"/>
              <a:sym typeface="Proxima Nova"/>
            </a:endParaRPr>
          </a:p>
        </p:txBody>
      </p:sp>
      <p:sp>
        <p:nvSpPr>
          <p:cNvPr id="75" name="Google Shape;75;p15"/>
          <p:cNvSpPr/>
          <p:nvPr/>
        </p:nvSpPr>
        <p:spPr>
          <a:xfrm>
            <a:off x="5148700" y="3018375"/>
            <a:ext cx="3995400" cy="14124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They will be 10px apart since vertical margins collapse over one and other. (The spacing will not be the sum of two margins.)</a:t>
            </a:r>
            <a:endParaRPr>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80" name="Shape 280"/>
        <p:cNvGrpSpPr/>
        <p:nvPr/>
      </p:nvGrpSpPr>
      <p:grpSpPr>
        <a:xfrm>
          <a:off x="0" y="0"/>
          <a:ext cx="0" cy="0"/>
          <a:chOff x="0" y="0"/>
          <a:chExt cx="0" cy="0"/>
        </a:xfrm>
      </p:grpSpPr>
      <p:sp>
        <p:nvSpPr>
          <p:cNvPr id="281" name="Google Shape;281;p42"/>
          <p:cNvSpPr txBox="1"/>
          <p:nvPr>
            <p:ph type="title"/>
          </p:nvPr>
        </p:nvSpPr>
        <p:spPr>
          <a:xfrm>
            <a:off x="311700" y="445025"/>
            <a:ext cx="8832300" cy="572700"/>
          </a:xfrm>
          <a:prstGeom prst="rect">
            <a:avLst/>
          </a:prstGeom>
          <a:gradFill>
            <a:gsLst>
              <a:gs pos="0">
                <a:srgbClr val="71BD95"/>
              </a:gs>
              <a:gs pos="100000">
                <a:srgbClr val="3C6F54"/>
              </a:gs>
            </a:gsLst>
            <a:lin ang="5400012" scaled="0"/>
          </a:gradFill>
          <a:ln cap="flat" cmpd="sng" w="9525">
            <a:solidFill>
              <a:srgbClr val="000000"/>
            </a:solidFill>
            <a:prstDash val="dot"/>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Section 10.8: border-[left|right|top|bottom]</a:t>
            </a:r>
            <a:endParaRPr b="1" i="1"/>
          </a:p>
        </p:txBody>
      </p:sp>
      <p:sp>
        <p:nvSpPr>
          <p:cNvPr id="282" name="Google Shape;282;p42"/>
          <p:cNvSpPr txBox="1"/>
          <p:nvPr>
            <p:ph idx="1" type="body"/>
          </p:nvPr>
        </p:nvSpPr>
        <p:spPr>
          <a:xfrm>
            <a:off x="311700" y="1107925"/>
            <a:ext cx="8520600" cy="36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T</a:t>
            </a:r>
            <a:r>
              <a:rPr lang="en" sz="1300">
                <a:solidFill>
                  <a:srgbClr val="EFEFEF"/>
                </a:solidFill>
              </a:rPr>
              <a:t>he border-</a:t>
            </a:r>
            <a:r>
              <a:rPr lang="en" sz="1300">
                <a:solidFill>
                  <a:srgbClr val="FF0000"/>
                </a:solidFill>
              </a:rPr>
              <a:t> </a:t>
            </a:r>
            <a:r>
              <a:rPr lang="en" sz="1300">
                <a:solidFill>
                  <a:srgbClr val="EFEFEF"/>
                </a:solidFill>
              </a:rPr>
              <a:t>[</a:t>
            </a:r>
            <a:r>
              <a:rPr lang="en" sz="1300">
                <a:solidFill>
                  <a:srgbClr val="FF0000"/>
                </a:solidFill>
              </a:rPr>
              <a:t>left </a:t>
            </a:r>
            <a:r>
              <a:rPr lang="en" sz="1300">
                <a:solidFill>
                  <a:srgbClr val="EFEFEF"/>
                </a:solidFill>
              </a:rPr>
              <a:t>| </a:t>
            </a:r>
            <a:r>
              <a:rPr lang="en" sz="1300">
                <a:solidFill>
                  <a:srgbClr val="FF0000"/>
                </a:solidFill>
              </a:rPr>
              <a:t>right </a:t>
            </a:r>
            <a:r>
              <a:rPr lang="en" sz="1300">
                <a:solidFill>
                  <a:srgbClr val="EFEFEF"/>
                </a:solidFill>
              </a:rPr>
              <a:t>I </a:t>
            </a:r>
            <a:r>
              <a:rPr lang="en" sz="1300">
                <a:solidFill>
                  <a:srgbClr val="FF0000"/>
                </a:solidFill>
              </a:rPr>
              <a:t>top </a:t>
            </a:r>
            <a:r>
              <a:rPr lang="en" sz="1300">
                <a:solidFill>
                  <a:srgbClr val="EFEFEF"/>
                </a:solidFill>
              </a:rPr>
              <a:t>I</a:t>
            </a:r>
            <a:r>
              <a:rPr lang="en" sz="1300">
                <a:solidFill>
                  <a:srgbClr val="FF0000"/>
                </a:solidFill>
              </a:rPr>
              <a:t> bottom</a:t>
            </a:r>
            <a:r>
              <a:rPr lang="en" sz="1300">
                <a:solidFill>
                  <a:srgbClr val="EFEFEF"/>
                </a:solidFill>
              </a:rPr>
              <a:t>] property is used to add a border to a specific side of an element.</a:t>
            </a:r>
            <a:endParaRPr sz="1300">
              <a:solidFill>
                <a:srgbClr val="EFEFEF"/>
              </a:solidFill>
            </a:endParaRPr>
          </a:p>
          <a:p>
            <a:pPr indent="0" lvl="0" marL="0" rtl="0" algn="l">
              <a:spcBef>
                <a:spcPts val="0"/>
              </a:spcBef>
              <a:spcAft>
                <a:spcPts val="0"/>
              </a:spcAft>
              <a:buNone/>
            </a:pPr>
            <a:r>
              <a:t/>
            </a:r>
            <a:endParaRPr sz="1300">
              <a:solidFill>
                <a:srgbClr val="EFEFEF"/>
              </a:solidFill>
            </a:endParaRPr>
          </a:p>
          <a:p>
            <a:pPr indent="0" lvl="0" marL="0" rtl="0" algn="l">
              <a:spcBef>
                <a:spcPts val="0"/>
              </a:spcBef>
              <a:spcAft>
                <a:spcPts val="0"/>
              </a:spcAft>
              <a:buNone/>
            </a:pPr>
            <a:r>
              <a:rPr lang="en" sz="1300">
                <a:solidFill>
                  <a:srgbClr val="EFEFEF"/>
                </a:solidFill>
              </a:rPr>
              <a:t>For example if you wanted to add a border to the left side of an element, you could do:</a:t>
            </a:r>
            <a:endParaRPr sz="1300">
              <a:solidFill>
                <a:srgbClr val="EFEFEF"/>
              </a:solidFill>
            </a:endParaRPr>
          </a:p>
          <a:p>
            <a:pPr indent="0" lvl="0" marL="0" rtl="0" algn="l">
              <a:spcBef>
                <a:spcPts val="0"/>
              </a:spcBef>
              <a:spcAft>
                <a:spcPts val="0"/>
              </a:spcAft>
              <a:buNone/>
            </a:pPr>
            <a:r>
              <a:t/>
            </a:r>
            <a:endParaRPr sz="1300">
              <a:solidFill>
                <a:srgbClr val="EFEFEF"/>
              </a:solidFill>
            </a:endParaRPr>
          </a:p>
          <a:p>
            <a:pPr indent="0" lvl="0" marL="0" rtl="0" algn="l">
              <a:spcBef>
                <a:spcPts val="0"/>
              </a:spcBef>
              <a:spcAft>
                <a:spcPts val="0"/>
              </a:spcAft>
              <a:buNone/>
            </a:pPr>
            <a:r>
              <a:rPr lang="en" sz="1300">
                <a:solidFill>
                  <a:srgbClr val="EFEFEF"/>
                </a:solidFill>
              </a:rPr>
              <a:t>#</a:t>
            </a:r>
            <a:r>
              <a:rPr lang="en" sz="1300">
                <a:solidFill>
                  <a:srgbClr val="FF0000"/>
                </a:solidFill>
              </a:rPr>
              <a:t>element</a:t>
            </a:r>
            <a:r>
              <a:rPr lang="en" sz="1300">
                <a:solidFill>
                  <a:srgbClr val="EFEFEF"/>
                </a:solidFill>
              </a:rPr>
              <a:t> {</a:t>
            </a:r>
            <a:endParaRPr sz="1300">
              <a:solidFill>
                <a:srgbClr val="EFEFEF"/>
              </a:solidFill>
            </a:endParaRPr>
          </a:p>
          <a:p>
            <a:pPr indent="0" lvl="0" marL="0" rtl="0" algn="l">
              <a:spcBef>
                <a:spcPts val="0"/>
              </a:spcBef>
              <a:spcAft>
                <a:spcPts val="0"/>
              </a:spcAft>
              <a:buNone/>
            </a:pPr>
            <a:r>
              <a:rPr lang="en" sz="1300">
                <a:solidFill>
                  <a:srgbClr val="EFEFEF"/>
                </a:solidFill>
              </a:rPr>
              <a:t> border-left:</a:t>
            </a:r>
            <a:r>
              <a:rPr lang="en" sz="1300">
                <a:solidFill>
                  <a:srgbClr val="FF2929"/>
                </a:solidFill>
              </a:rPr>
              <a:t> </a:t>
            </a:r>
            <a:r>
              <a:rPr lang="en" sz="1300">
                <a:solidFill>
                  <a:srgbClr val="FF0000"/>
                </a:solidFill>
              </a:rPr>
              <a:t>1px solid black;</a:t>
            </a:r>
            <a:endParaRPr sz="1300">
              <a:solidFill>
                <a:srgbClr val="FF0000"/>
              </a:solidFill>
            </a:endParaRPr>
          </a:p>
          <a:p>
            <a:pPr indent="0" lvl="0" marL="0" rtl="0" algn="l">
              <a:spcBef>
                <a:spcPts val="0"/>
              </a:spcBef>
              <a:spcAft>
                <a:spcPts val="0"/>
              </a:spcAft>
              <a:buNone/>
            </a:pPr>
            <a:r>
              <a:rPr lang="en" sz="1300">
                <a:solidFill>
                  <a:srgbClr val="EFEFEF"/>
                </a:solidFill>
              </a:rPr>
              <a:t>}</a:t>
            </a:r>
            <a:endParaRPr sz="1300">
              <a:solidFill>
                <a:srgbClr val="EFEFEF"/>
              </a:solidFill>
            </a:endParaRPr>
          </a:p>
          <a:p>
            <a:pPr indent="0" lvl="0" marL="0" rtl="0" algn="l">
              <a:spcBef>
                <a:spcPts val="0"/>
              </a:spcBef>
              <a:spcAft>
                <a:spcPts val="0"/>
              </a:spcAft>
              <a:buNone/>
            </a:pPr>
            <a:r>
              <a:t/>
            </a:r>
            <a:endParaRPr sz="1300">
              <a:solidFill>
                <a:srgbClr val="EFEFEF"/>
              </a:solidFill>
            </a:endParaRPr>
          </a:p>
          <a:p>
            <a:pPr indent="0" lvl="0" marL="0" rtl="0" algn="l">
              <a:spcBef>
                <a:spcPts val="0"/>
              </a:spcBef>
              <a:spcAft>
                <a:spcPts val="0"/>
              </a:spcAft>
              <a:buNone/>
            </a:pPr>
            <a:r>
              <a:t/>
            </a:r>
            <a:endParaRPr sz="1300">
              <a:solidFill>
                <a:srgbClr val="EFEFE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86" name="Shape 286"/>
        <p:cNvGrpSpPr/>
        <p:nvPr/>
      </p:nvGrpSpPr>
      <p:grpSpPr>
        <a:xfrm>
          <a:off x="0" y="0"/>
          <a:ext cx="0" cy="0"/>
          <a:chOff x="0" y="0"/>
          <a:chExt cx="0" cy="0"/>
        </a:xfrm>
      </p:grpSpPr>
      <p:sp>
        <p:nvSpPr>
          <p:cNvPr id="287" name="Google Shape;287;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400">
                <a:solidFill>
                  <a:srgbClr val="EFEFEF"/>
                </a:solidFill>
              </a:rPr>
              <a:t>Exercise</a:t>
            </a:r>
            <a:r>
              <a:rPr lang="en" sz="2000">
                <a:solidFill>
                  <a:srgbClr val="EFEFEF"/>
                </a:solidFill>
              </a:rPr>
              <a:t>: Custom Box with Border Radius and Style</a:t>
            </a:r>
            <a:endParaRPr sz="3800"/>
          </a:p>
        </p:txBody>
      </p:sp>
      <p:sp>
        <p:nvSpPr>
          <p:cNvPr id="288" name="Google Shape;288;p43"/>
          <p:cNvSpPr txBox="1"/>
          <p:nvPr>
            <p:ph idx="1" type="body"/>
          </p:nvPr>
        </p:nvSpPr>
        <p:spPr>
          <a:xfrm>
            <a:off x="468050" y="1248625"/>
            <a:ext cx="5396400" cy="3602400"/>
          </a:xfrm>
          <a:prstGeom prst="rect">
            <a:avLst/>
          </a:prstGeom>
          <a:gradFill>
            <a:gsLst>
              <a:gs pos="0">
                <a:srgbClr val="3D4A4E"/>
              </a:gs>
              <a:gs pos="100000">
                <a:srgbClr val="040405"/>
              </a:gs>
            </a:gsLst>
            <a:path path="circle">
              <a:fillToRect b="50%" l="50%" r="50%" t="50%"/>
            </a:path>
            <a:tileRect/>
          </a:gradFill>
        </p:spPr>
        <p:txBody>
          <a:bodyPr anchorCtr="0" anchor="t" bIns="91425" lIns="91425" spcFirstLastPara="1" rIns="91425" wrap="square" tIns="91425">
            <a:normAutofit/>
          </a:bodyPr>
          <a:lstStyle/>
          <a:p>
            <a:pPr indent="0" lvl="0" marL="0" rtl="0" algn="l">
              <a:spcBef>
                <a:spcPts val="0"/>
              </a:spcBef>
              <a:spcAft>
                <a:spcPts val="0"/>
              </a:spcAft>
              <a:buNone/>
            </a:pPr>
            <a:r>
              <a:t/>
            </a:r>
            <a:endParaRPr sz="1000">
              <a:solidFill>
                <a:srgbClr val="EFEFEF"/>
              </a:solidFill>
            </a:endParaRPr>
          </a:p>
          <a:p>
            <a:pPr indent="0" lvl="0" marL="0" rtl="0" algn="l">
              <a:spcBef>
                <a:spcPts val="0"/>
              </a:spcBef>
              <a:spcAft>
                <a:spcPts val="0"/>
              </a:spcAft>
              <a:buNone/>
            </a:pPr>
            <a:r>
              <a:rPr b="1" lang="en" sz="1300">
                <a:solidFill>
                  <a:srgbClr val="EFEFEF"/>
                </a:solidFill>
              </a:rPr>
              <a:t>Create a div element with the class .simple-box.</a:t>
            </a:r>
            <a:endParaRPr b="1" sz="1300">
              <a:solidFill>
                <a:srgbClr val="EFEFEF"/>
              </a:solidFill>
            </a:endParaRPr>
          </a:p>
          <a:p>
            <a:pPr indent="0" lvl="0" marL="0" rtl="0" algn="l">
              <a:spcBef>
                <a:spcPts val="0"/>
              </a:spcBef>
              <a:spcAft>
                <a:spcPts val="0"/>
              </a:spcAft>
              <a:buNone/>
            </a:pPr>
            <a:r>
              <a:rPr b="1" lang="en" sz="1300">
                <a:solidFill>
                  <a:srgbClr val="EFEFEF"/>
                </a:solidFill>
              </a:rPr>
              <a:t>Style the box with a width of 300px and height of 300px.</a:t>
            </a:r>
            <a:endParaRPr b="1" sz="1300">
              <a:solidFill>
                <a:srgbClr val="EFEFEF"/>
              </a:solidFill>
            </a:endParaRPr>
          </a:p>
          <a:p>
            <a:pPr indent="0" lvl="0" marL="0" rtl="0" algn="l">
              <a:spcBef>
                <a:spcPts val="0"/>
              </a:spcBef>
              <a:spcAft>
                <a:spcPts val="0"/>
              </a:spcAft>
              <a:buNone/>
            </a:pPr>
            <a:r>
              <a:rPr b="1" lang="en" sz="1300">
                <a:solidFill>
                  <a:srgbClr val="EFEFEF"/>
                </a:solidFill>
              </a:rPr>
              <a:t>Add a background color of  lightgreen.</a:t>
            </a:r>
            <a:endParaRPr b="1" sz="1300">
              <a:solidFill>
                <a:srgbClr val="EFEFEF"/>
              </a:solidFill>
            </a:endParaRPr>
          </a:p>
          <a:p>
            <a:pPr indent="0" lvl="0" marL="0" rtl="0" algn="l">
              <a:spcBef>
                <a:spcPts val="0"/>
              </a:spcBef>
              <a:spcAft>
                <a:spcPts val="0"/>
              </a:spcAft>
              <a:buNone/>
            </a:pPr>
            <a:r>
              <a:rPr b="1" lang="en" sz="1300">
                <a:solidFill>
                  <a:srgbClr val="EFEFEF"/>
                </a:solidFill>
              </a:rPr>
              <a:t>Apply a border-radius of 10% 30%.</a:t>
            </a:r>
            <a:endParaRPr b="1" sz="1300">
              <a:solidFill>
                <a:srgbClr val="EFEFEF"/>
              </a:solidFill>
            </a:endParaRPr>
          </a:p>
          <a:p>
            <a:pPr indent="0" lvl="0" marL="0" rtl="0" algn="l">
              <a:spcBef>
                <a:spcPts val="0"/>
              </a:spcBef>
              <a:spcAft>
                <a:spcPts val="0"/>
              </a:spcAft>
              <a:buNone/>
            </a:pPr>
            <a:r>
              <a:rPr b="1" lang="en" sz="1300">
                <a:solidFill>
                  <a:srgbClr val="EFEFEF"/>
                </a:solidFill>
              </a:rPr>
              <a:t>Add a solid border of 5px in width and color #ff4500 (Orange Red).</a:t>
            </a:r>
            <a:endParaRPr b="1" sz="13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 </a:t>
            </a:r>
            <a:r>
              <a:rPr b="1" lang="en" sz="1500">
                <a:solidFill>
                  <a:srgbClr val="EFEFEF"/>
                </a:solidFill>
              </a:rPr>
              <a:t>Task:</a:t>
            </a:r>
            <a:endParaRPr b="1" sz="1500">
              <a:solidFill>
                <a:srgbClr val="EFEFEF"/>
              </a:solidFill>
            </a:endParaRPr>
          </a:p>
          <a:p>
            <a:pPr indent="0" lvl="0" marL="0" rtl="0" algn="l">
              <a:spcBef>
                <a:spcPts val="0"/>
              </a:spcBef>
              <a:spcAft>
                <a:spcPts val="0"/>
              </a:spcAft>
              <a:buNone/>
            </a:pPr>
            <a:r>
              <a:rPr lang="en" sz="1200">
                <a:solidFill>
                  <a:srgbClr val="EFEFEF"/>
                </a:solidFill>
              </a:rPr>
              <a:t>Write the HTML and CSS code that styles this box using the given properties.</a:t>
            </a:r>
            <a:endParaRPr sz="1200">
              <a:solidFill>
                <a:srgbClr val="EFEFEF"/>
              </a:solidFill>
            </a:endParaRPr>
          </a:p>
          <a:p>
            <a:pPr indent="0" lvl="0" marL="0" rtl="0" algn="l">
              <a:spcBef>
                <a:spcPts val="0"/>
              </a:spcBef>
              <a:spcAft>
                <a:spcPts val="0"/>
              </a:spcAft>
              <a:buNone/>
            </a:pPr>
            <a:r>
              <a:rPr lang="en" sz="1200">
                <a:solidFill>
                  <a:srgbClr val="EFEFEF"/>
                </a:solidFill>
              </a:rPr>
              <a:t>Experiment with changing the border-radius values and observe how it affects the corners.</a:t>
            </a:r>
            <a:endParaRPr sz="1200">
              <a:solidFill>
                <a:srgbClr val="EFEFEF"/>
              </a:solidFill>
            </a:endParaRPr>
          </a:p>
          <a:p>
            <a:pPr indent="0" lvl="0" marL="0" rtl="0" algn="l">
              <a:spcBef>
                <a:spcPts val="0"/>
              </a:spcBef>
              <a:spcAft>
                <a:spcPts val="0"/>
              </a:spcAft>
              <a:buNone/>
            </a:pPr>
            <a:r>
              <a:rPr lang="en" sz="1200">
                <a:solidFill>
                  <a:srgbClr val="EFEFEF"/>
                </a:solidFill>
              </a:rPr>
              <a:t>Example Output:</a:t>
            </a:r>
            <a:endParaRPr sz="1200">
              <a:solidFill>
                <a:srgbClr val="EFEFEF"/>
              </a:solidFill>
            </a:endParaRPr>
          </a:p>
          <a:p>
            <a:pPr indent="0" lvl="0" marL="0" rtl="0" algn="l">
              <a:spcBef>
                <a:spcPts val="0"/>
              </a:spcBef>
              <a:spcAft>
                <a:spcPts val="0"/>
              </a:spcAft>
              <a:buNone/>
            </a:pPr>
            <a:r>
              <a:rPr lang="en" sz="1200">
                <a:solidFill>
                  <a:srgbClr val="EFEFEF"/>
                </a:solidFill>
              </a:rPr>
              <a:t>You should see a square box with rounded corners, a colorful border, and a background color.</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000">
              <a:solidFill>
                <a:srgbClr val="EFEFEF"/>
              </a:solidFill>
            </a:endParaRPr>
          </a:p>
        </p:txBody>
      </p:sp>
      <p:pic>
        <p:nvPicPr>
          <p:cNvPr id="289" name="Google Shape;289;p43"/>
          <p:cNvPicPr preferRelativeResize="0"/>
          <p:nvPr/>
        </p:nvPicPr>
        <p:blipFill>
          <a:blip r:embed="rId3">
            <a:alphaModFix/>
          </a:blip>
          <a:stretch>
            <a:fillRect/>
          </a:stretch>
        </p:blipFill>
        <p:spPr>
          <a:xfrm>
            <a:off x="6579675" y="2217600"/>
            <a:ext cx="1843950" cy="1810699"/>
          </a:xfrm>
          <a:prstGeom prst="rect">
            <a:avLst/>
          </a:prstGeom>
          <a:noFill/>
          <a:ln>
            <a:noFill/>
          </a:ln>
        </p:spPr>
      </p:pic>
      <p:sp>
        <p:nvSpPr>
          <p:cNvPr id="290" name="Google Shape;290;p43"/>
          <p:cNvSpPr txBox="1"/>
          <p:nvPr/>
        </p:nvSpPr>
        <p:spPr>
          <a:xfrm>
            <a:off x="6493200" y="1620700"/>
            <a:ext cx="18762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EFEFEF"/>
                </a:solidFill>
                <a:latin typeface="Proxima Nova"/>
                <a:ea typeface="Proxima Nova"/>
                <a:cs typeface="Proxima Nova"/>
                <a:sym typeface="Proxima Nova"/>
              </a:rPr>
              <a:t>OUTPUT:</a:t>
            </a:r>
            <a:endParaRPr sz="1800" u="sng">
              <a:solidFill>
                <a:srgbClr val="EFEFEF"/>
              </a:solidFill>
              <a:latin typeface="Proxima Nova"/>
              <a:ea typeface="Proxima Nova"/>
              <a:cs typeface="Proxima Nova"/>
              <a:sym typeface="Proxima Nova"/>
            </a:endParaRPr>
          </a:p>
        </p:txBody>
      </p:sp>
      <p:sp>
        <p:nvSpPr>
          <p:cNvPr id="291" name="Google Shape;291;p43"/>
          <p:cNvSpPr/>
          <p:nvPr/>
        </p:nvSpPr>
        <p:spPr>
          <a:xfrm>
            <a:off x="-41700" y="901550"/>
            <a:ext cx="10740300" cy="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92" name="Google Shape;292;p43"/>
          <p:cNvSpPr/>
          <p:nvPr/>
        </p:nvSpPr>
        <p:spPr>
          <a:xfrm>
            <a:off x="-10425" y="4763075"/>
            <a:ext cx="5628300" cy="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296" name="Shape 296"/>
        <p:cNvGrpSpPr/>
        <p:nvPr/>
      </p:nvGrpSpPr>
      <p:grpSpPr>
        <a:xfrm>
          <a:off x="0" y="0"/>
          <a:ext cx="0" cy="0"/>
          <a:chOff x="0" y="0"/>
          <a:chExt cx="0" cy="0"/>
        </a:xfrm>
      </p:grpSpPr>
      <p:sp>
        <p:nvSpPr>
          <p:cNvPr id="297" name="Google Shape;29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FEFEF"/>
                </a:solidFill>
              </a:rPr>
              <a:t>Examples:</a:t>
            </a:r>
            <a:endParaRPr>
              <a:solidFill>
                <a:srgbClr val="EFEFEF"/>
              </a:solidFill>
            </a:endParaRPr>
          </a:p>
        </p:txBody>
      </p:sp>
      <p:sp>
        <p:nvSpPr>
          <p:cNvPr id="298" name="Google Shape;298;p44"/>
          <p:cNvSpPr txBox="1"/>
          <p:nvPr>
            <p:ph idx="1" type="body"/>
          </p:nvPr>
        </p:nvSpPr>
        <p:spPr>
          <a:xfrm>
            <a:off x="311700" y="1107925"/>
            <a:ext cx="8520600" cy="36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9" name="Google Shape;299;p44"/>
          <p:cNvPicPr preferRelativeResize="0"/>
          <p:nvPr/>
        </p:nvPicPr>
        <p:blipFill>
          <a:blip r:embed="rId3">
            <a:alphaModFix/>
          </a:blip>
          <a:stretch>
            <a:fillRect/>
          </a:stretch>
        </p:blipFill>
        <p:spPr>
          <a:xfrm>
            <a:off x="1145513" y="2555238"/>
            <a:ext cx="2065800" cy="854325"/>
          </a:xfrm>
          <a:prstGeom prst="rect">
            <a:avLst/>
          </a:prstGeom>
          <a:noFill/>
          <a:ln>
            <a:noFill/>
          </a:ln>
        </p:spPr>
      </p:pic>
      <p:pic>
        <p:nvPicPr>
          <p:cNvPr id="300" name="Google Shape;300;p44"/>
          <p:cNvPicPr preferRelativeResize="0"/>
          <p:nvPr/>
        </p:nvPicPr>
        <p:blipFill>
          <a:blip r:embed="rId4">
            <a:alphaModFix/>
          </a:blip>
          <a:stretch>
            <a:fillRect/>
          </a:stretch>
        </p:blipFill>
        <p:spPr>
          <a:xfrm>
            <a:off x="934250" y="3432613"/>
            <a:ext cx="2488324" cy="1110463"/>
          </a:xfrm>
          <a:prstGeom prst="rect">
            <a:avLst/>
          </a:prstGeom>
          <a:noFill/>
          <a:ln>
            <a:noFill/>
          </a:ln>
        </p:spPr>
      </p:pic>
      <p:pic>
        <p:nvPicPr>
          <p:cNvPr id="301" name="Google Shape;301;p44"/>
          <p:cNvPicPr preferRelativeResize="0"/>
          <p:nvPr/>
        </p:nvPicPr>
        <p:blipFill>
          <a:blip r:embed="rId5">
            <a:alphaModFix/>
          </a:blip>
          <a:stretch>
            <a:fillRect/>
          </a:stretch>
        </p:blipFill>
        <p:spPr>
          <a:xfrm>
            <a:off x="1913349" y="1515722"/>
            <a:ext cx="864917" cy="854300"/>
          </a:xfrm>
          <a:prstGeom prst="rect">
            <a:avLst/>
          </a:prstGeom>
          <a:noFill/>
          <a:ln>
            <a:noFill/>
          </a:ln>
        </p:spPr>
      </p:pic>
      <p:sp>
        <p:nvSpPr>
          <p:cNvPr id="302" name="Google Shape;302;p44"/>
          <p:cNvSpPr txBox="1"/>
          <p:nvPr/>
        </p:nvSpPr>
        <p:spPr>
          <a:xfrm>
            <a:off x="5458300" y="1598900"/>
            <a:ext cx="18603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303" name="Google Shape;303;p44"/>
          <p:cNvSpPr/>
          <p:nvPr/>
        </p:nvSpPr>
        <p:spPr>
          <a:xfrm>
            <a:off x="-10425" y="995350"/>
            <a:ext cx="9348900" cy="2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04" name="Google Shape;304;p44"/>
          <p:cNvSpPr txBox="1"/>
          <p:nvPr/>
        </p:nvSpPr>
        <p:spPr>
          <a:xfrm>
            <a:off x="144898" y="1107925"/>
            <a:ext cx="12831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u="sng">
                <a:solidFill>
                  <a:srgbClr val="EFEFEF"/>
                </a:solidFill>
                <a:latin typeface="Proxima Nova"/>
                <a:ea typeface="Proxima Nova"/>
                <a:cs typeface="Proxima Nova"/>
                <a:sym typeface="Proxima Nova"/>
              </a:rPr>
              <a:t>OUTPUT:</a:t>
            </a:r>
            <a:endParaRPr sz="1900" u="sng">
              <a:solidFill>
                <a:srgbClr val="EFEFEF"/>
              </a:solidFill>
              <a:latin typeface="Proxima Nova"/>
              <a:ea typeface="Proxima Nova"/>
              <a:cs typeface="Proxima Nova"/>
              <a:sym typeface="Proxima Nova"/>
            </a:endParaRPr>
          </a:p>
        </p:txBody>
      </p:sp>
      <p:pic>
        <p:nvPicPr>
          <p:cNvPr id="305" name="Google Shape;305;p44"/>
          <p:cNvPicPr preferRelativeResize="0"/>
          <p:nvPr/>
        </p:nvPicPr>
        <p:blipFill>
          <a:blip r:embed="rId6">
            <a:alphaModFix/>
          </a:blip>
          <a:stretch>
            <a:fillRect/>
          </a:stretch>
        </p:blipFill>
        <p:spPr>
          <a:xfrm>
            <a:off x="5869500" y="1458775"/>
            <a:ext cx="1037922" cy="968188"/>
          </a:xfrm>
          <a:prstGeom prst="rect">
            <a:avLst/>
          </a:prstGeom>
          <a:noFill/>
          <a:ln>
            <a:noFill/>
          </a:ln>
        </p:spPr>
      </p:pic>
      <p:pic>
        <p:nvPicPr>
          <p:cNvPr id="306" name="Google Shape;306;p44"/>
          <p:cNvPicPr preferRelativeResize="0"/>
          <p:nvPr/>
        </p:nvPicPr>
        <p:blipFill>
          <a:blip r:embed="rId7">
            <a:alphaModFix/>
          </a:blip>
          <a:stretch>
            <a:fillRect/>
          </a:stretch>
        </p:blipFill>
        <p:spPr>
          <a:xfrm>
            <a:off x="5505050" y="2944638"/>
            <a:ext cx="1766820" cy="854300"/>
          </a:xfrm>
          <a:prstGeom prst="rect">
            <a:avLst/>
          </a:prstGeom>
          <a:noFill/>
          <a:ln>
            <a:noFill/>
          </a:ln>
        </p:spPr>
      </p:pic>
      <p:pic>
        <p:nvPicPr>
          <p:cNvPr id="307" name="Google Shape;307;p44"/>
          <p:cNvPicPr preferRelativeResize="0"/>
          <p:nvPr/>
        </p:nvPicPr>
        <p:blipFill>
          <a:blip r:embed="rId8">
            <a:alphaModFix/>
          </a:blip>
          <a:stretch>
            <a:fillRect/>
          </a:stretch>
        </p:blipFill>
        <p:spPr>
          <a:xfrm>
            <a:off x="5144288" y="4187525"/>
            <a:ext cx="2488325" cy="25725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311" name="Shape 311"/>
        <p:cNvGrpSpPr/>
        <p:nvPr/>
      </p:nvGrpSpPr>
      <p:grpSpPr>
        <a:xfrm>
          <a:off x="0" y="0"/>
          <a:ext cx="0" cy="0"/>
          <a:chOff x="0" y="0"/>
          <a:chExt cx="0" cy="0"/>
        </a:xfrm>
      </p:grpSpPr>
      <p:sp>
        <p:nvSpPr>
          <p:cNvPr id="312" name="Google Shape;31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3" name="Google Shape;313;p45"/>
          <p:cNvSpPr txBox="1"/>
          <p:nvPr>
            <p:ph idx="1" type="body"/>
          </p:nvPr>
        </p:nvSpPr>
        <p:spPr>
          <a:xfrm>
            <a:off x="311700" y="1107925"/>
            <a:ext cx="8520600" cy="36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427575"/>
            <a:ext cx="4061400" cy="584100"/>
          </a:xfrm>
          <a:prstGeom prst="rect">
            <a:avLst/>
          </a:prstGeom>
          <a:solidFill>
            <a:schemeClr val="lt2"/>
          </a:solid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1620"/>
              <a:t>Example of adjacent horizontal margins:</a:t>
            </a:r>
            <a:endParaRPr b="1" i="1" sz="1620"/>
          </a:p>
          <a:p>
            <a:pPr indent="0" lvl="0" marL="0" rtl="0" algn="l">
              <a:spcBef>
                <a:spcPts val="0"/>
              </a:spcBef>
              <a:spcAft>
                <a:spcPts val="0"/>
              </a:spcAft>
              <a:buSzPts val="990"/>
              <a:buNone/>
            </a:pPr>
            <a:r>
              <a:t/>
            </a:r>
            <a:endParaRPr sz="1620"/>
          </a:p>
        </p:txBody>
      </p:sp>
      <p:sp>
        <p:nvSpPr>
          <p:cNvPr id="81" name="Google Shape;81;p16"/>
          <p:cNvSpPr txBox="1"/>
          <p:nvPr>
            <p:ph idx="1" type="body"/>
          </p:nvPr>
        </p:nvSpPr>
        <p:spPr>
          <a:xfrm>
            <a:off x="311700" y="1202275"/>
            <a:ext cx="8520600" cy="34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EFEFEF"/>
                </a:solidFill>
              </a:rPr>
              <a:t>Consider the following styles and markup:</a:t>
            </a:r>
            <a:endParaRPr sz="1200">
              <a:solidFill>
                <a:srgbClr val="EFEFEF"/>
              </a:solidFill>
            </a:endParaRPr>
          </a:p>
          <a:p>
            <a:pPr indent="0" lvl="0" marL="0" rtl="0" algn="l">
              <a:lnSpc>
                <a:spcPct val="110000"/>
              </a:lnSpc>
              <a:spcBef>
                <a:spcPts val="1200"/>
              </a:spcBef>
              <a:spcAft>
                <a:spcPts val="0"/>
              </a:spcAft>
              <a:buNone/>
            </a:pPr>
            <a:r>
              <a:rPr lang="en" sz="1200">
                <a:solidFill>
                  <a:srgbClr val="EFEFEF"/>
                </a:solidFill>
              </a:rPr>
              <a:t>s</a:t>
            </a:r>
            <a:r>
              <a:rPr lang="en" sz="1200">
                <a:solidFill>
                  <a:srgbClr val="EFEFEF"/>
                </a:solidFill>
              </a:rPr>
              <a:t>pan{</a:t>
            </a:r>
            <a:endParaRPr sz="1200">
              <a:solidFill>
                <a:srgbClr val="EFEFEF"/>
              </a:solidFill>
            </a:endParaRPr>
          </a:p>
          <a:p>
            <a:pPr indent="0" lvl="0" marL="0" rtl="0" algn="l">
              <a:lnSpc>
                <a:spcPct val="110000"/>
              </a:lnSpc>
              <a:spcBef>
                <a:spcPts val="0"/>
              </a:spcBef>
              <a:spcAft>
                <a:spcPts val="0"/>
              </a:spcAft>
              <a:buNone/>
            </a:pPr>
            <a:r>
              <a:rPr lang="en" sz="1200">
                <a:solidFill>
                  <a:srgbClr val="EFEFEF"/>
                </a:solidFill>
              </a:rPr>
              <a:t>     </a:t>
            </a:r>
            <a:r>
              <a:rPr b="1" lang="en" sz="1200">
                <a:solidFill>
                  <a:srgbClr val="EFEFEF"/>
                </a:solidFill>
              </a:rPr>
              <a:t> </a:t>
            </a:r>
            <a:r>
              <a:rPr b="1" lang="en" sz="1200">
                <a:solidFill>
                  <a:srgbClr val="FFFFFF"/>
                </a:solidFill>
              </a:rPr>
              <a:t>margin</a:t>
            </a:r>
            <a:r>
              <a:rPr lang="en" sz="1200">
                <a:solidFill>
                  <a:srgbClr val="EFEFEF"/>
                </a:solidFill>
              </a:rPr>
              <a:t>: </a:t>
            </a:r>
            <a:r>
              <a:rPr lang="en" sz="1200">
                <a:solidFill>
                  <a:srgbClr val="FF0000"/>
                </a:solidFill>
              </a:rPr>
              <a:t>10px</a:t>
            </a:r>
            <a:r>
              <a:rPr lang="en" sz="1200">
                <a:solidFill>
                  <a:srgbClr val="EFEFEF"/>
                </a:solidFill>
              </a:rPr>
              <a:t>;</a:t>
            </a:r>
            <a:endParaRPr sz="1200">
              <a:solidFill>
                <a:srgbClr val="EFEFEF"/>
              </a:solidFill>
            </a:endParaRPr>
          </a:p>
          <a:p>
            <a:pPr indent="0" lvl="0" marL="0" rtl="0" algn="l">
              <a:lnSpc>
                <a:spcPct val="110000"/>
              </a:lnSpc>
              <a:spcBef>
                <a:spcPts val="0"/>
              </a:spcBef>
              <a:spcAft>
                <a:spcPts val="0"/>
              </a:spcAft>
              <a:buNone/>
            </a:pPr>
            <a:r>
              <a:rPr lang="en" sz="1200">
                <a:solidFill>
                  <a:srgbClr val="EFEFEF"/>
                </a:solidFill>
              </a:rPr>
              <a:t>}</a:t>
            </a:r>
            <a:endParaRPr sz="1200">
              <a:solidFill>
                <a:srgbClr val="EFEFEF"/>
              </a:solidFill>
            </a:endParaRPr>
          </a:p>
          <a:p>
            <a:pPr indent="0" lvl="0" marL="0" rtl="0" algn="l">
              <a:lnSpc>
                <a:spcPct val="110000"/>
              </a:lnSpc>
              <a:spcBef>
                <a:spcPts val="0"/>
              </a:spcBef>
              <a:spcAft>
                <a:spcPts val="0"/>
              </a:spcAft>
              <a:buNone/>
            </a:pPr>
            <a:r>
              <a:rPr b="1" lang="en" sz="1200">
                <a:solidFill>
                  <a:schemeClr val="lt1"/>
                </a:solidFill>
              </a:rPr>
              <a:t>&lt;span&gt;</a:t>
            </a:r>
            <a:r>
              <a:rPr lang="en" sz="1200">
                <a:solidFill>
                  <a:srgbClr val="EFEFEF"/>
                </a:solidFill>
              </a:rPr>
              <a:t>some</a:t>
            </a:r>
            <a:r>
              <a:rPr b="1" lang="en" sz="1200">
                <a:solidFill>
                  <a:srgbClr val="EFEFEF"/>
                </a:solidFill>
              </a:rPr>
              <a:t>&lt;/span&gt;&lt;span&gt;</a:t>
            </a:r>
            <a:r>
              <a:rPr lang="en" sz="1200">
                <a:solidFill>
                  <a:srgbClr val="EFEFEF"/>
                </a:solidFill>
              </a:rPr>
              <a:t>content</a:t>
            </a:r>
            <a:r>
              <a:rPr b="1" lang="en" sz="1200">
                <a:solidFill>
                  <a:srgbClr val="EFEFEF"/>
                </a:solidFill>
              </a:rPr>
              <a:t>&lt;/span&gt;</a:t>
            </a:r>
            <a:endParaRPr b="1"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1200"/>
              </a:spcBef>
              <a:spcAft>
                <a:spcPts val="1200"/>
              </a:spcAft>
              <a:buNone/>
            </a:pPr>
            <a:r>
              <a:rPr lang="en" sz="1200">
                <a:solidFill>
                  <a:srgbClr val="EFEFEF"/>
                </a:solidFill>
              </a:rPr>
              <a:t>They will be 20px apart since horizontal margins don't collapse over one and other. (The spacing will be the sum of two margins.)</a:t>
            </a:r>
            <a:endParaRPr sz="1200">
              <a:solidFill>
                <a:srgbClr val="EFEFE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135475"/>
            <a:ext cx="8901900" cy="562500"/>
          </a:xfrm>
          <a:prstGeom prst="rect">
            <a:avLst/>
          </a:prstGeom>
          <a:gradFill>
            <a:gsLst>
              <a:gs pos="0">
                <a:srgbClr val="71BD95"/>
              </a:gs>
              <a:gs pos="100000">
                <a:srgbClr val="3C6F54"/>
              </a:gs>
            </a:gsLst>
            <a:lin ang="5400012" scaled="0"/>
          </a:gradFill>
        </p:spPr>
        <p:txBody>
          <a:bodyPr anchorCtr="0" anchor="t" bIns="91425" lIns="91425" spcFirstLastPara="1" rIns="91425" wrap="square" tIns="91425">
            <a:normAutofit/>
          </a:bodyPr>
          <a:lstStyle/>
          <a:p>
            <a:pPr indent="0" lvl="0" marL="0" rtl="0" algn="l">
              <a:spcBef>
                <a:spcPts val="0"/>
              </a:spcBef>
              <a:spcAft>
                <a:spcPts val="0"/>
              </a:spcAft>
              <a:buSzPts val="990"/>
              <a:buNone/>
            </a:pPr>
            <a:r>
              <a:rPr b="1" i="1" lang="en" sz="2420"/>
              <a:t>O</a:t>
            </a:r>
            <a:r>
              <a:rPr b="1" i="1" lang="en" sz="2420"/>
              <a:t>verlapping with different sizes</a:t>
            </a:r>
            <a:endParaRPr b="1" i="1" sz="2420"/>
          </a:p>
        </p:txBody>
      </p:sp>
      <p:sp>
        <p:nvSpPr>
          <p:cNvPr id="87" name="Google Shape;87;p17"/>
          <p:cNvSpPr txBox="1"/>
          <p:nvPr>
            <p:ph idx="1" type="body"/>
          </p:nvPr>
        </p:nvSpPr>
        <p:spPr>
          <a:xfrm>
            <a:off x="311700" y="823375"/>
            <a:ext cx="8520600" cy="3887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solidFill>
                  <a:srgbClr val="EFEFEF"/>
                </a:solidFill>
              </a:rPr>
              <a:t>. top{</a:t>
            </a:r>
            <a:endParaRPr>
              <a:solidFill>
                <a:srgbClr val="EFEFEF"/>
              </a:solidFill>
            </a:endParaRPr>
          </a:p>
          <a:p>
            <a:pPr indent="0" lvl="0" marL="0" rtl="0" algn="l">
              <a:spcBef>
                <a:spcPts val="1200"/>
              </a:spcBef>
              <a:spcAft>
                <a:spcPts val="0"/>
              </a:spcAft>
              <a:buNone/>
            </a:pPr>
            <a:r>
              <a:rPr lang="en">
                <a:solidFill>
                  <a:srgbClr val="EFEFEF"/>
                </a:solidFill>
              </a:rPr>
              <a:t>     </a:t>
            </a:r>
            <a:r>
              <a:rPr b="1" lang="en">
                <a:solidFill>
                  <a:srgbClr val="EFEFEF"/>
                </a:solidFill>
              </a:rPr>
              <a:t>margin</a:t>
            </a:r>
            <a:r>
              <a:rPr lang="en">
                <a:solidFill>
                  <a:srgbClr val="EFEFEF"/>
                </a:solidFill>
              </a:rPr>
              <a:t>: </a:t>
            </a:r>
            <a:r>
              <a:rPr lang="en">
                <a:solidFill>
                  <a:srgbClr val="FF0000"/>
                </a:solidFill>
              </a:rPr>
              <a:t>10px</a:t>
            </a:r>
            <a:r>
              <a:rPr lang="en">
                <a:solidFill>
                  <a:srgbClr val="EFEFEF"/>
                </a:solidFill>
              </a:rPr>
              <a:t>;</a:t>
            </a:r>
            <a:endParaRPr>
              <a:solidFill>
                <a:srgbClr val="EFEFEF"/>
              </a:solidFill>
            </a:endParaRPr>
          </a:p>
          <a:p>
            <a:pPr indent="0" lvl="0" marL="0" rtl="0" algn="l">
              <a:spcBef>
                <a:spcPts val="1200"/>
              </a:spcBef>
              <a:spcAft>
                <a:spcPts val="0"/>
              </a:spcAft>
              <a:buNone/>
            </a:pPr>
            <a:r>
              <a:rPr lang="en">
                <a:solidFill>
                  <a:srgbClr val="EFEFEF"/>
                </a:solidFill>
              </a:rPr>
              <a:t>}</a:t>
            </a:r>
            <a:endParaRPr>
              <a:solidFill>
                <a:srgbClr val="EFEFEF"/>
              </a:solidFill>
            </a:endParaRPr>
          </a:p>
          <a:p>
            <a:pPr indent="0" lvl="0" marL="0" rtl="0" algn="l">
              <a:spcBef>
                <a:spcPts val="1200"/>
              </a:spcBef>
              <a:spcAft>
                <a:spcPts val="0"/>
              </a:spcAft>
              <a:buNone/>
            </a:pPr>
            <a:r>
              <a:rPr lang="en">
                <a:solidFill>
                  <a:srgbClr val="EFEFEF"/>
                </a:solidFill>
              </a:rPr>
              <a:t> . bottom{</a:t>
            </a:r>
            <a:endParaRPr>
              <a:solidFill>
                <a:srgbClr val="EFEFEF"/>
              </a:solidFill>
            </a:endParaRPr>
          </a:p>
          <a:p>
            <a:pPr indent="0" lvl="0" marL="0" rtl="0" algn="l">
              <a:spcBef>
                <a:spcPts val="1200"/>
              </a:spcBef>
              <a:spcAft>
                <a:spcPts val="0"/>
              </a:spcAft>
              <a:buNone/>
            </a:pPr>
            <a:r>
              <a:rPr lang="en">
                <a:solidFill>
                  <a:srgbClr val="EFEFEF"/>
                </a:solidFill>
              </a:rPr>
              <a:t>    </a:t>
            </a:r>
            <a:r>
              <a:rPr b="1" lang="en">
                <a:solidFill>
                  <a:srgbClr val="EFEFEF"/>
                </a:solidFill>
              </a:rPr>
              <a:t> margin</a:t>
            </a:r>
            <a:r>
              <a:rPr lang="en">
                <a:solidFill>
                  <a:srgbClr val="EFEFEF"/>
                </a:solidFill>
              </a:rPr>
              <a:t>: </a:t>
            </a:r>
            <a:r>
              <a:rPr lang="en">
                <a:solidFill>
                  <a:srgbClr val="FF0000"/>
                </a:solidFill>
              </a:rPr>
              <a:t>15px;</a:t>
            </a:r>
            <a:endParaRPr>
              <a:solidFill>
                <a:srgbClr val="FF0000"/>
              </a:solidFill>
            </a:endParaRPr>
          </a:p>
          <a:p>
            <a:pPr indent="0" lvl="0" marL="0" rtl="0" algn="l">
              <a:spcBef>
                <a:spcPts val="1200"/>
              </a:spcBef>
              <a:spcAft>
                <a:spcPts val="0"/>
              </a:spcAft>
              <a:buNone/>
            </a:pPr>
            <a:r>
              <a:rPr b="1" lang="en">
                <a:solidFill>
                  <a:srgbClr val="EFEFEF"/>
                </a:solidFill>
              </a:rPr>
              <a:t>&lt;div </a:t>
            </a:r>
            <a:r>
              <a:rPr lang="en">
                <a:solidFill>
                  <a:srgbClr val="1155CC"/>
                </a:solidFill>
              </a:rPr>
              <a:t>class=</a:t>
            </a:r>
            <a:r>
              <a:rPr lang="en">
                <a:solidFill>
                  <a:srgbClr val="CC0000"/>
                </a:solidFill>
              </a:rPr>
              <a:t>”top”</a:t>
            </a:r>
            <a:r>
              <a:rPr lang="en">
                <a:solidFill>
                  <a:srgbClr val="EFEFEF"/>
                </a:solidFill>
              </a:rPr>
              <a:t>&gt;</a:t>
            </a:r>
            <a:endParaRPr>
              <a:solidFill>
                <a:srgbClr val="EFEFEF"/>
              </a:solidFill>
            </a:endParaRPr>
          </a:p>
          <a:p>
            <a:pPr indent="0" lvl="0" marL="0" rtl="0" algn="l">
              <a:spcBef>
                <a:spcPts val="1200"/>
              </a:spcBef>
              <a:spcAft>
                <a:spcPts val="0"/>
              </a:spcAft>
              <a:buNone/>
            </a:pPr>
            <a:r>
              <a:rPr lang="en">
                <a:solidFill>
                  <a:srgbClr val="EFEFEF"/>
                </a:solidFill>
              </a:rPr>
              <a:t>  Some content</a:t>
            </a:r>
            <a:endParaRPr>
              <a:solidFill>
                <a:srgbClr val="EFEFEF"/>
              </a:solidFill>
            </a:endParaRPr>
          </a:p>
          <a:p>
            <a:pPr indent="0" lvl="0" marL="0" rtl="0" algn="l">
              <a:spcBef>
                <a:spcPts val="1200"/>
              </a:spcBef>
              <a:spcAft>
                <a:spcPts val="0"/>
              </a:spcAft>
              <a:buNone/>
            </a:pPr>
            <a:r>
              <a:rPr b="1" lang="en">
                <a:solidFill>
                  <a:srgbClr val="EFEFEF"/>
                </a:solidFill>
              </a:rPr>
              <a:t>&lt;/div&gt;</a:t>
            </a:r>
            <a:endParaRPr b="1">
              <a:solidFill>
                <a:srgbClr val="EFEFEF"/>
              </a:solidFill>
            </a:endParaRPr>
          </a:p>
          <a:p>
            <a:pPr indent="0" lvl="0" marL="0" rtl="0" algn="l">
              <a:spcBef>
                <a:spcPts val="1200"/>
              </a:spcBef>
              <a:spcAft>
                <a:spcPts val="0"/>
              </a:spcAft>
              <a:buNone/>
            </a:pPr>
            <a:r>
              <a:rPr b="1" lang="en">
                <a:solidFill>
                  <a:srgbClr val="EFEFEF"/>
                </a:solidFill>
              </a:rPr>
              <a:t>&lt;div</a:t>
            </a:r>
            <a:r>
              <a:rPr lang="en">
                <a:solidFill>
                  <a:srgbClr val="EFEFEF"/>
                </a:solidFill>
              </a:rPr>
              <a:t> </a:t>
            </a:r>
            <a:r>
              <a:rPr lang="en">
                <a:solidFill>
                  <a:srgbClr val="1155CC"/>
                </a:solidFill>
              </a:rPr>
              <a:t>class = </a:t>
            </a:r>
            <a:r>
              <a:rPr lang="en">
                <a:solidFill>
                  <a:srgbClr val="CC0000"/>
                </a:solidFill>
              </a:rPr>
              <a:t>”bottom”</a:t>
            </a:r>
            <a:r>
              <a:rPr lang="en">
                <a:solidFill>
                  <a:schemeClr val="lt1"/>
                </a:solidFill>
              </a:rPr>
              <a:t>&gt;</a:t>
            </a:r>
            <a:endParaRPr>
              <a:solidFill>
                <a:schemeClr val="lt1"/>
              </a:solidFill>
            </a:endParaRPr>
          </a:p>
          <a:p>
            <a:pPr indent="0" lvl="0" marL="0" rtl="0" algn="l">
              <a:spcBef>
                <a:spcPts val="1200"/>
              </a:spcBef>
              <a:spcAft>
                <a:spcPts val="0"/>
              </a:spcAft>
              <a:buNone/>
            </a:pPr>
            <a:r>
              <a:rPr lang="en">
                <a:solidFill>
                  <a:srgbClr val="EFEFEF"/>
                </a:solidFill>
              </a:rPr>
              <a:t>   Some more content</a:t>
            </a:r>
            <a:endParaRPr>
              <a:solidFill>
                <a:srgbClr val="EFEFEF"/>
              </a:solidFill>
            </a:endParaRPr>
          </a:p>
          <a:p>
            <a:pPr indent="0" lvl="0" marL="0" rtl="0" algn="l">
              <a:spcBef>
                <a:spcPts val="1200"/>
              </a:spcBef>
              <a:spcAft>
                <a:spcPts val="1200"/>
              </a:spcAft>
              <a:buNone/>
            </a:pPr>
            <a:r>
              <a:rPr b="1" lang="en">
                <a:solidFill>
                  <a:srgbClr val="EFEFEF"/>
                </a:solidFill>
              </a:rPr>
              <a:t>&lt;/div&gt;</a:t>
            </a:r>
            <a:endParaRPr b="1">
              <a:solidFill>
                <a:srgbClr val="EFEFEF"/>
              </a:solidFill>
            </a:endParaRPr>
          </a:p>
        </p:txBody>
      </p:sp>
      <p:sp>
        <p:nvSpPr>
          <p:cNvPr id="88" name="Google Shape;88;p17"/>
          <p:cNvSpPr/>
          <p:nvPr/>
        </p:nvSpPr>
        <p:spPr>
          <a:xfrm>
            <a:off x="4492100" y="1276750"/>
            <a:ext cx="79800" cy="62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9" name="Google Shape;89;p17"/>
          <p:cNvSpPr txBox="1"/>
          <p:nvPr/>
        </p:nvSpPr>
        <p:spPr>
          <a:xfrm>
            <a:off x="4572000" y="1057875"/>
            <a:ext cx="4438200" cy="16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latin typeface="Proxima Nova"/>
                <a:ea typeface="Proxima Nova"/>
                <a:cs typeface="Proxima Nova"/>
                <a:sym typeface="Proxima Nova"/>
              </a:rPr>
              <a:t>These elements will be spaced 15px apart vertically. The margins overlap as much as they can, but the larger margin will determine the spacing between the elements.</a:t>
            </a:r>
            <a:endParaRPr>
              <a:solidFill>
                <a:srgbClr val="EFEFEF"/>
              </a:solidFill>
              <a:latin typeface="Proxima Nova"/>
              <a:ea typeface="Proxima Nova"/>
              <a:cs typeface="Proxima Nova"/>
              <a:sym typeface="Proxima Nova"/>
            </a:endParaRPr>
          </a:p>
        </p:txBody>
      </p:sp>
      <p:sp>
        <p:nvSpPr>
          <p:cNvPr id="90" name="Google Shape;90;p17"/>
          <p:cNvSpPr/>
          <p:nvPr/>
        </p:nvSpPr>
        <p:spPr>
          <a:xfrm>
            <a:off x="4320125" y="2058450"/>
            <a:ext cx="5143500" cy="6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11700" y="325975"/>
            <a:ext cx="8520600" cy="584100"/>
          </a:xfrm>
          <a:prstGeom prst="rect">
            <a:avLst/>
          </a:prstGeom>
          <a:gradFill>
            <a:gsLst>
              <a:gs pos="0">
                <a:srgbClr val="71BD95"/>
              </a:gs>
              <a:gs pos="100000">
                <a:srgbClr val="3C6F54"/>
              </a:gs>
            </a:gsLst>
            <a:lin ang="5400012" scaled="0"/>
          </a:gradFill>
        </p:spPr>
        <p:txBody>
          <a:bodyPr anchorCtr="0" anchor="t" bIns="91425" lIns="91425" spcFirstLastPara="1" rIns="91425" wrap="square" tIns="91425">
            <a:normAutofit/>
          </a:bodyPr>
          <a:lstStyle/>
          <a:p>
            <a:pPr indent="0" lvl="0" marL="0" rtl="0" algn="l">
              <a:spcBef>
                <a:spcPts val="0"/>
              </a:spcBef>
              <a:spcAft>
                <a:spcPts val="0"/>
              </a:spcAft>
              <a:buSzPts val="990"/>
              <a:buNone/>
            </a:pPr>
            <a:r>
              <a:rPr b="1" i="1" lang="en" sz="2320"/>
              <a:t>Overlapping margin gotcha</a:t>
            </a:r>
            <a:endParaRPr b="1" i="1" sz="2320"/>
          </a:p>
        </p:txBody>
      </p:sp>
      <p:sp>
        <p:nvSpPr>
          <p:cNvPr id="96" name="Google Shape;96;p18"/>
          <p:cNvSpPr txBox="1"/>
          <p:nvPr>
            <p:ph idx="1" type="body"/>
          </p:nvPr>
        </p:nvSpPr>
        <p:spPr>
          <a:xfrm>
            <a:off x="311700" y="1069825"/>
            <a:ext cx="8520600" cy="360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EFEFEF"/>
                </a:solidFill>
              </a:rPr>
              <a:t>.</a:t>
            </a:r>
            <a:r>
              <a:rPr lang="en" sz="1200">
                <a:solidFill>
                  <a:srgbClr val="EFEFEF"/>
                </a:solidFill>
              </a:rPr>
              <a:t>outer-top{                                                                              </a:t>
            </a:r>
            <a:r>
              <a:rPr b="1" lang="en" sz="1200">
                <a:solidFill>
                  <a:srgbClr val="EFEFEF"/>
                </a:solidFill>
              </a:rPr>
              <a:t>&lt;div </a:t>
            </a:r>
            <a:r>
              <a:rPr lang="en" sz="1200">
                <a:solidFill>
                  <a:srgbClr val="1155CC"/>
                </a:solidFill>
              </a:rPr>
              <a:t>class</a:t>
            </a:r>
            <a:r>
              <a:rPr lang="en" sz="1200">
                <a:solidFill>
                  <a:srgbClr val="EFEFEF"/>
                </a:solidFill>
              </a:rPr>
              <a:t>=</a:t>
            </a:r>
            <a:r>
              <a:rPr lang="en" sz="1200">
                <a:solidFill>
                  <a:srgbClr val="CC0000"/>
                </a:solidFill>
              </a:rPr>
              <a:t>”inner-top”</a:t>
            </a:r>
            <a:r>
              <a:rPr lang="en" sz="1200">
                <a:solidFill>
                  <a:srgbClr val="EFEFEF"/>
                </a:solidFill>
              </a:rPr>
              <a:t>&gt;</a:t>
            </a:r>
            <a:endParaRPr sz="1200">
              <a:solidFill>
                <a:srgbClr val="EFEFEF"/>
              </a:solidFill>
            </a:endParaRPr>
          </a:p>
          <a:p>
            <a:pPr indent="0" lvl="0" marL="0" rtl="0" algn="l">
              <a:spcBef>
                <a:spcPts val="0"/>
              </a:spcBef>
              <a:spcAft>
                <a:spcPts val="0"/>
              </a:spcAft>
              <a:buNone/>
            </a:pPr>
            <a:r>
              <a:rPr lang="en" sz="1200">
                <a:solidFill>
                  <a:srgbClr val="EFEFEF"/>
                </a:solidFill>
              </a:rPr>
              <a:t>  </a:t>
            </a:r>
            <a:r>
              <a:rPr b="1" lang="en" sz="1200">
                <a:solidFill>
                  <a:srgbClr val="EFEFEF"/>
                </a:solidFill>
              </a:rPr>
              <a:t>margin</a:t>
            </a:r>
            <a:r>
              <a:rPr lang="en" sz="1200">
                <a:solidFill>
                  <a:srgbClr val="EFEFEF"/>
                </a:solidFill>
              </a:rPr>
              <a:t> : </a:t>
            </a:r>
            <a:r>
              <a:rPr lang="en" sz="1200">
                <a:solidFill>
                  <a:srgbClr val="FF0000"/>
                </a:solidFill>
              </a:rPr>
              <a:t>10px</a:t>
            </a:r>
            <a:r>
              <a:rPr lang="en" sz="1200">
                <a:solidFill>
                  <a:srgbClr val="EFEFEF"/>
                </a:solidFill>
              </a:rPr>
              <a:t>;                                                                             some content</a:t>
            </a:r>
            <a:endParaRPr sz="1200">
              <a:solidFill>
                <a:srgbClr val="EFEFEF"/>
              </a:solidFill>
            </a:endParaRPr>
          </a:p>
          <a:p>
            <a:pPr indent="0" lvl="0" marL="0" rtl="0" algn="l">
              <a:spcBef>
                <a:spcPts val="0"/>
              </a:spcBef>
              <a:spcAft>
                <a:spcPts val="0"/>
              </a:spcAft>
              <a:buNone/>
            </a:pPr>
            <a:r>
              <a:rPr lang="en" sz="1200">
                <a:solidFill>
                  <a:srgbClr val="EFEFEF"/>
                </a:solidFill>
              </a:rPr>
              <a:t>}                                                                                                  </a:t>
            </a:r>
            <a:r>
              <a:rPr b="1" lang="en" sz="1200">
                <a:solidFill>
                  <a:srgbClr val="EFEFEF"/>
                </a:solidFill>
              </a:rPr>
              <a:t> &lt;/div&gt;</a:t>
            </a:r>
            <a:endParaRPr b="1" sz="1200">
              <a:solidFill>
                <a:srgbClr val="EFEFEF"/>
              </a:solidFill>
            </a:endParaRPr>
          </a:p>
          <a:p>
            <a:pPr indent="0" lvl="0" marL="0" rtl="0" algn="l">
              <a:spcBef>
                <a:spcPts val="0"/>
              </a:spcBef>
              <a:spcAft>
                <a:spcPts val="0"/>
              </a:spcAft>
              <a:buNone/>
            </a:pPr>
            <a:r>
              <a:rPr lang="en" sz="1200">
                <a:solidFill>
                  <a:srgbClr val="EFEFEF"/>
                </a:solidFill>
              </a:rPr>
              <a:t>.inner-top{                                                                             </a:t>
            </a:r>
            <a:r>
              <a:rPr b="1" lang="en" sz="1200">
                <a:solidFill>
                  <a:srgbClr val="EFEFEF"/>
                </a:solidFill>
              </a:rPr>
              <a:t>  &lt;/div&gt;</a:t>
            </a:r>
            <a:endParaRPr b="1" sz="1200">
              <a:solidFill>
                <a:srgbClr val="EFEFEF"/>
              </a:solidFill>
            </a:endParaRPr>
          </a:p>
          <a:p>
            <a:pPr indent="0" lvl="0" marL="0" rtl="0" algn="l">
              <a:spcBef>
                <a:spcPts val="0"/>
              </a:spcBef>
              <a:spcAft>
                <a:spcPts val="0"/>
              </a:spcAft>
              <a:buNone/>
            </a:pPr>
            <a:r>
              <a:rPr lang="en" sz="1200">
                <a:solidFill>
                  <a:srgbClr val="EFEFEF"/>
                </a:solidFill>
              </a:rPr>
              <a:t>  </a:t>
            </a:r>
            <a:r>
              <a:rPr b="1" lang="en" sz="1200">
                <a:solidFill>
                  <a:srgbClr val="EFEFEF"/>
                </a:solidFill>
              </a:rPr>
              <a:t>margin</a:t>
            </a:r>
            <a:r>
              <a:rPr lang="en" sz="1200">
                <a:solidFill>
                  <a:srgbClr val="EFEFEF"/>
                </a:solidFill>
              </a:rPr>
              <a:t> : </a:t>
            </a:r>
            <a:r>
              <a:rPr lang="en" sz="1200">
                <a:solidFill>
                  <a:srgbClr val="FF0000"/>
                </a:solidFill>
              </a:rPr>
              <a:t>20px</a:t>
            </a:r>
            <a:r>
              <a:rPr lang="en" sz="1200">
                <a:solidFill>
                  <a:srgbClr val="EFEFEF"/>
                </a:solidFill>
              </a:rPr>
              <a:t>;                                                                      </a:t>
            </a:r>
            <a:r>
              <a:rPr b="1" lang="en" sz="1200">
                <a:solidFill>
                  <a:srgbClr val="EFEFEF"/>
                </a:solidFill>
              </a:rPr>
              <a:t>&lt;div </a:t>
            </a:r>
            <a:r>
              <a:rPr lang="en" sz="1200">
                <a:solidFill>
                  <a:srgbClr val="1155CC"/>
                </a:solidFill>
              </a:rPr>
              <a:t>class</a:t>
            </a:r>
            <a:r>
              <a:rPr lang="en" sz="1200">
                <a:solidFill>
                  <a:srgbClr val="EFEFEF"/>
                </a:solidFill>
              </a:rPr>
              <a:t>=</a:t>
            </a:r>
            <a:r>
              <a:rPr lang="en" sz="1200">
                <a:solidFill>
                  <a:srgbClr val="CC0000"/>
                </a:solidFill>
              </a:rPr>
              <a:t>”outer-bottom”</a:t>
            </a:r>
            <a:r>
              <a:rPr lang="en" sz="1200">
                <a:solidFill>
                  <a:srgbClr val="EFEFEF"/>
                </a:solidFill>
              </a:rPr>
              <a:t>&gt;</a:t>
            </a:r>
            <a:endParaRPr sz="1200">
              <a:solidFill>
                <a:srgbClr val="EFEFEF"/>
              </a:solidFill>
            </a:endParaRPr>
          </a:p>
          <a:p>
            <a:pPr indent="0" lvl="0" marL="0" rtl="0" algn="l">
              <a:spcBef>
                <a:spcPts val="0"/>
              </a:spcBef>
              <a:spcAft>
                <a:spcPts val="0"/>
              </a:spcAft>
              <a:buNone/>
            </a:pPr>
            <a:r>
              <a:rPr lang="en" sz="1200">
                <a:solidFill>
                  <a:srgbClr val="EFEFEF"/>
                </a:solidFill>
              </a:rPr>
              <a:t>}                                                                                                     </a:t>
            </a:r>
            <a:r>
              <a:rPr b="1" lang="en" sz="1200">
                <a:solidFill>
                  <a:srgbClr val="EFEFEF"/>
                </a:solidFill>
              </a:rPr>
              <a:t> &lt;div </a:t>
            </a:r>
            <a:r>
              <a:rPr lang="en" sz="1200">
                <a:solidFill>
                  <a:srgbClr val="1155CC"/>
                </a:solidFill>
              </a:rPr>
              <a:t>class</a:t>
            </a:r>
            <a:r>
              <a:rPr lang="en" sz="1200">
                <a:solidFill>
                  <a:srgbClr val="EFEFEF"/>
                </a:solidFill>
              </a:rPr>
              <a:t>=</a:t>
            </a:r>
            <a:r>
              <a:rPr lang="en" sz="1200">
                <a:solidFill>
                  <a:srgbClr val="CC0000"/>
                </a:solidFill>
              </a:rPr>
              <a:t>”inner-bottom”</a:t>
            </a:r>
            <a:r>
              <a:rPr lang="en" sz="1200">
                <a:solidFill>
                  <a:srgbClr val="EFEFEF"/>
                </a:solidFill>
              </a:rPr>
              <a:t>&gt;</a:t>
            </a:r>
            <a:endParaRPr sz="1200">
              <a:solidFill>
                <a:srgbClr val="EFEFEF"/>
              </a:solidFill>
            </a:endParaRPr>
          </a:p>
          <a:p>
            <a:pPr indent="0" lvl="0" marL="0" rtl="0" algn="l">
              <a:spcBef>
                <a:spcPts val="0"/>
              </a:spcBef>
              <a:spcAft>
                <a:spcPts val="0"/>
              </a:spcAft>
              <a:buNone/>
            </a:pPr>
            <a:r>
              <a:rPr lang="en" sz="1200">
                <a:solidFill>
                  <a:srgbClr val="EFEFEF"/>
                </a:solidFill>
              </a:rPr>
              <a:t>.outer-bottom{                                                                                       some more content</a:t>
            </a:r>
            <a:endParaRPr sz="1200">
              <a:solidFill>
                <a:srgbClr val="EFEFEF"/>
              </a:solidFill>
            </a:endParaRPr>
          </a:p>
          <a:p>
            <a:pPr indent="0" lvl="0" marL="0" rtl="0" algn="l">
              <a:spcBef>
                <a:spcPts val="0"/>
              </a:spcBef>
              <a:spcAft>
                <a:spcPts val="0"/>
              </a:spcAft>
              <a:buNone/>
            </a:pPr>
            <a:r>
              <a:rPr lang="en" sz="1200">
                <a:solidFill>
                  <a:srgbClr val="EFEFEF"/>
                </a:solidFill>
              </a:rPr>
              <a:t>  </a:t>
            </a:r>
            <a:r>
              <a:rPr b="1" lang="en" sz="1200">
                <a:solidFill>
                  <a:srgbClr val="EFEFEF"/>
                </a:solidFill>
              </a:rPr>
              <a:t>m</a:t>
            </a:r>
            <a:r>
              <a:rPr b="1" lang="en" sz="1200">
                <a:solidFill>
                  <a:srgbClr val="EFEFEF"/>
                </a:solidFill>
              </a:rPr>
              <a:t>argin</a:t>
            </a:r>
            <a:r>
              <a:rPr lang="en" sz="1200">
                <a:solidFill>
                  <a:srgbClr val="EFEFEF"/>
                </a:solidFill>
              </a:rPr>
              <a:t> : </a:t>
            </a:r>
            <a:r>
              <a:rPr lang="en" sz="1200">
                <a:solidFill>
                  <a:srgbClr val="FF0000"/>
                </a:solidFill>
              </a:rPr>
              <a:t>20px</a:t>
            </a:r>
            <a:r>
              <a:rPr lang="en" sz="1200">
                <a:solidFill>
                  <a:srgbClr val="EFEFEF"/>
                </a:solidFill>
              </a:rPr>
              <a:t>;                                                                               </a:t>
            </a:r>
            <a:r>
              <a:rPr b="1" lang="en" sz="1200">
                <a:solidFill>
                  <a:srgbClr val="EFEFEF"/>
                </a:solidFill>
              </a:rPr>
              <a:t> &lt;/div&gt;</a:t>
            </a:r>
            <a:endParaRPr b="1" sz="1200">
              <a:solidFill>
                <a:srgbClr val="EFEFEF"/>
              </a:solidFill>
            </a:endParaRPr>
          </a:p>
          <a:p>
            <a:pPr indent="0" lvl="0" marL="0" rtl="0" algn="l">
              <a:spcBef>
                <a:spcPts val="0"/>
              </a:spcBef>
              <a:spcAft>
                <a:spcPts val="0"/>
              </a:spcAft>
              <a:buNone/>
            </a:pPr>
            <a:r>
              <a:rPr lang="en" sz="1200">
                <a:solidFill>
                  <a:srgbClr val="EFEFEF"/>
                </a:solidFill>
              </a:rPr>
              <a:t>}                                                                                                 </a:t>
            </a:r>
            <a:r>
              <a:rPr b="1" lang="en" sz="1200">
                <a:solidFill>
                  <a:srgbClr val="EFEFEF"/>
                </a:solidFill>
              </a:rPr>
              <a:t>  &lt;/div&gt;</a:t>
            </a:r>
            <a:endParaRPr b="1" sz="1200">
              <a:solidFill>
                <a:srgbClr val="EFEFEF"/>
              </a:solidFill>
            </a:endParaRPr>
          </a:p>
          <a:p>
            <a:pPr indent="0" lvl="0" marL="0" rtl="0" algn="l">
              <a:spcBef>
                <a:spcPts val="0"/>
              </a:spcBef>
              <a:spcAft>
                <a:spcPts val="0"/>
              </a:spcAft>
              <a:buNone/>
            </a:pPr>
            <a:r>
              <a:rPr lang="en" sz="1200">
                <a:solidFill>
                  <a:srgbClr val="EFEFEF"/>
                </a:solidFill>
              </a:rPr>
              <a:t>.inner-bottom{</a:t>
            </a:r>
            <a:endParaRPr sz="1200">
              <a:solidFill>
                <a:srgbClr val="EFEFEF"/>
              </a:solidFill>
            </a:endParaRPr>
          </a:p>
          <a:p>
            <a:pPr indent="0" lvl="0" marL="0" rtl="0" algn="l">
              <a:spcBef>
                <a:spcPts val="0"/>
              </a:spcBef>
              <a:spcAft>
                <a:spcPts val="0"/>
              </a:spcAft>
              <a:buNone/>
            </a:pPr>
            <a:r>
              <a:rPr b="1" lang="en" sz="1200">
                <a:solidFill>
                  <a:srgbClr val="EFEFEF"/>
                </a:solidFill>
              </a:rPr>
              <a:t>m</a:t>
            </a:r>
            <a:r>
              <a:rPr b="1" lang="en" sz="1200">
                <a:solidFill>
                  <a:srgbClr val="EFEFEF"/>
                </a:solidFill>
              </a:rPr>
              <a:t>argin</a:t>
            </a:r>
            <a:r>
              <a:rPr lang="en" sz="1200">
                <a:solidFill>
                  <a:srgbClr val="EFEFEF"/>
                </a:solidFill>
              </a:rPr>
              <a:t>  : </a:t>
            </a:r>
            <a:r>
              <a:rPr lang="en" sz="1200">
                <a:solidFill>
                  <a:srgbClr val="FF0000"/>
                </a:solidFill>
              </a:rPr>
              <a:t>25px</a:t>
            </a:r>
            <a:r>
              <a:rPr lang="en" sz="1200">
                <a:solidFill>
                  <a:srgbClr val="EFEFEF"/>
                </a:solidFill>
              </a:rPr>
              <a:t>;</a:t>
            </a:r>
            <a:endParaRPr sz="1200">
              <a:solidFill>
                <a:srgbClr val="EFEFEF"/>
              </a:solidFill>
            </a:endParaRPr>
          </a:p>
          <a:p>
            <a:pPr indent="0" lvl="0" marL="0" rtl="0" algn="l">
              <a:spcBef>
                <a:spcPts val="0"/>
              </a:spcBef>
              <a:spcAft>
                <a:spcPts val="0"/>
              </a:spcAft>
              <a:buNone/>
            </a:pPr>
            <a:r>
              <a:rPr lang="en" sz="1200">
                <a:solidFill>
                  <a:srgbClr val="EFEFEF"/>
                </a:solidFill>
              </a:rPr>
              <a:t>}</a:t>
            </a:r>
            <a:endParaRPr sz="1200">
              <a:solidFill>
                <a:srgbClr val="EFEFEF"/>
              </a:solidFill>
            </a:endParaRPr>
          </a:p>
          <a:p>
            <a:pPr indent="0" lvl="0" marL="0" rtl="0" algn="l">
              <a:spcBef>
                <a:spcPts val="0"/>
              </a:spcBef>
              <a:spcAft>
                <a:spcPts val="0"/>
              </a:spcAft>
              <a:buNone/>
            </a:pPr>
            <a:r>
              <a:rPr b="1" lang="en" sz="1200">
                <a:solidFill>
                  <a:srgbClr val="EFEFEF"/>
                </a:solidFill>
              </a:rPr>
              <a:t>&lt;div </a:t>
            </a:r>
            <a:r>
              <a:rPr lang="en" sz="1200">
                <a:solidFill>
                  <a:srgbClr val="1155CC"/>
                </a:solidFill>
              </a:rPr>
              <a:t>class</a:t>
            </a:r>
            <a:r>
              <a:rPr lang="en" sz="1200">
                <a:solidFill>
                  <a:srgbClr val="EFEFEF"/>
                </a:solidFill>
              </a:rPr>
              <a:t>=</a:t>
            </a:r>
            <a:r>
              <a:rPr lang="en" sz="1200">
                <a:solidFill>
                  <a:srgbClr val="CC0000"/>
                </a:solidFill>
              </a:rPr>
              <a:t>”outer-top”</a:t>
            </a:r>
            <a:r>
              <a:rPr lang="en" sz="1200">
                <a:solidFill>
                  <a:srgbClr val="EFEFEF"/>
                </a:solidFill>
              </a:rPr>
              <a:t>&gt;</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What will be the spacing between the two texts? </a:t>
            </a:r>
            <a:endParaRPr sz="1200">
              <a:solidFill>
                <a:srgbClr val="EFEFEF"/>
              </a:solidFill>
            </a:endParaRPr>
          </a:p>
          <a:p>
            <a:pPr indent="0" lvl="0" marL="0" rtl="0" algn="l">
              <a:spcBef>
                <a:spcPts val="0"/>
              </a:spcBef>
              <a:spcAft>
                <a:spcPts val="1200"/>
              </a:spcAft>
              <a:buNone/>
            </a:pPr>
            <a:r>
              <a:t/>
            </a:r>
            <a:endParaRPr>
              <a:solidFill>
                <a:srgbClr val="EFEFEF"/>
              </a:solidFill>
            </a:endParaRPr>
          </a:p>
        </p:txBody>
      </p:sp>
      <p:sp>
        <p:nvSpPr>
          <p:cNvPr id="97" name="Google Shape;97;p18"/>
          <p:cNvSpPr/>
          <p:nvPr/>
        </p:nvSpPr>
        <p:spPr>
          <a:xfrm>
            <a:off x="16925" y="3881975"/>
            <a:ext cx="2679600" cy="2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00575"/>
            <a:ext cx="8520600" cy="7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20">
                <a:solidFill>
                  <a:srgbClr val="EFEFEF"/>
                </a:solidFill>
              </a:rPr>
              <a:t>The spacing will be 25px. Since all four margins are touching each other, they will collapse, thus using the largest margin of the four.</a:t>
            </a:r>
            <a:endParaRPr sz="1420">
              <a:solidFill>
                <a:srgbClr val="EFEFEF"/>
              </a:solidFill>
            </a:endParaRPr>
          </a:p>
          <a:p>
            <a:pPr indent="0" lvl="0" marL="0" rtl="0" algn="l">
              <a:spcBef>
                <a:spcPts val="0"/>
              </a:spcBef>
              <a:spcAft>
                <a:spcPts val="0"/>
              </a:spcAft>
              <a:buSzPts val="990"/>
              <a:buNone/>
            </a:pPr>
            <a:r>
              <a:t/>
            </a:r>
            <a:endParaRPr sz="1420">
              <a:solidFill>
                <a:srgbClr val="EFEFEF"/>
              </a:solidFill>
            </a:endParaRPr>
          </a:p>
        </p:txBody>
      </p:sp>
      <p:sp>
        <p:nvSpPr>
          <p:cNvPr id="103" name="Google Shape;103;p19"/>
          <p:cNvSpPr txBox="1"/>
          <p:nvPr>
            <p:ph idx="1" type="body"/>
          </p:nvPr>
        </p:nvSpPr>
        <p:spPr>
          <a:xfrm>
            <a:off x="311700" y="1253075"/>
            <a:ext cx="8520600" cy="34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EFEFEF"/>
                </a:solidFill>
              </a:rPr>
              <a:t>Now, what about if we add some borders to the markup above.</a:t>
            </a:r>
            <a:endParaRPr b="1" sz="1400">
              <a:solidFill>
                <a:srgbClr val="EFEFEF"/>
              </a:solidFill>
            </a:endParaRPr>
          </a:p>
          <a:p>
            <a:pPr indent="0" lvl="0" marL="0" rtl="0" algn="l">
              <a:spcBef>
                <a:spcPts val="0"/>
              </a:spcBef>
              <a:spcAft>
                <a:spcPts val="0"/>
              </a:spcAft>
              <a:buNone/>
            </a:pPr>
            <a:r>
              <a:t/>
            </a:r>
            <a:endParaRPr b="1" sz="1400">
              <a:solidFill>
                <a:srgbClr val="EFEFEF"/>
              </a:solidFill>
            </a:endParaRPr>
          </a:p>
          <a:p>
            <a:pPr indent="0" lvl="0" marL="0" rtl="0" algn="l">
              <a:spcBef>
                <a:spcPts val="0"/>
              </a:spcBef>
              <a:spcAft>
                <a:spcPts val="0"/>
              </a:spcAft>
              <a:buNone/>
            </a:pPr>
            <a:r>
              <a:rPr lang="en" sz="1200">
                <a:solidFill>
                  <a:srgbClr val="EFEFEF"/>
                </a:solidFill>
              </a:rPr>
              <a:t> div{ </a:t>
            </a:r>
            <a:endParaRPr sz="1200">
              <a:solidFill>
                <a:srgbClr val="EFEFEF"/>
              </a:solidFill>
            </a:endParaRPr>
          </a:p>
          <a:p>
            <a:pPr indent="0" lvl="0" marL="0" rtl="0" algn="l">
              <a:spcBef>
                <a:spcPts val="0"/>
              </a:spcBef>
              <a:spcAft>
                <a:spcPts val="0"/>
              </a:spcAft>
              <a:buNone/>
            </a:pPr>
            <a:r>
              <a:rPr b="1" lang="en" sz="1200">
                <a:solidFill>
                  <a:srgbClr val="EFEFEF"/>
                </a:solidFill>
              </a:rPr>
              <a:t>border</a:t>
            </a:r>
            <a:r>
              <a:rPr lang="en" sz="1200">
                <a:solidFill>
                  <a:srgbClr val="EFEFEF"/>
                </a:solidFill>
              </a:rPr>
              <a:t>: </a:t>
            </a:r>
            <a:r>
              <a:rPr lang="en" sz="1200">
                <a:solidFill>
                  <a:srgbClr val="CC0000"/>
                </a:solidFill>
              </a:rPr>
              <a:t>1px solid </a:t>
            </a:r>
            <a:r>
              <a:rPr lang="en" sz="1200">
                <a:solidFill>
                  <a:srgbClr val="FF0000"/>
                </a:solidFill>
              </a:rPr>
              <a:t>red</a:t>
            </a:r>
            <a:r>
              <a:rPr lang="en" sz="1200">
                <a:solidFill>
                  <a:srgbClr val="EFEFEF"/>
                </a:solidFill>
              </a:rPr>
              <a:t>; </a:t>
            </a:r>
            <a:endParaRPr sz="1200">
              <a:solidFill>
                <a:srgbClr val="EFEFEF"/>
              </a:solidFill>
            </a:endParaRPr>
          </a:p>
          <a:p>
            <a:pPr indent="0" lvl="0" marL="0" rtl="0" algn="l">
              <a:spcBef>
                <a:spcPts val="0"/>
              </a:spcBef>
              <a:spcAft>
                <a:spcPts val="0"/>
              </a:spcAft>
              <a:buNone/>
            </a:pPr>
            <a:r>
              <a:rPr lang="en" sz="1200">
                <a:solidFill>
                  <a:srgbClr val="EFEFEF"/>
                </a:solidFill>
              </a:rPr>
              <a:t>}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b="1" lang="en" sz="1300">
                <a:solidFill>
                  <a:srgbClr val="EFEFEF"/>
                </a:solidFill>
              </a:rPr>
              <a:t>What will be the spacing between the two texts? </a:t>
            </a:r>
            <a:endParaRPr b="1" sz="1300">
              <a:solidFill>
                <a:srgbClr val="EFEFEF"/>
              </a:solidFill>
            </a:endParaRPr>
          </a:p>
          <a:p>
            <a:pPr indent="0" lvl="0" marL="0" rtl="0" algn="l">
              <a:spcBef>
                <a:spcPts val="0"/>
              </a:spcBef>
              <a:spcAft>
                <a:spcPts val="0"/>
              </a:spcAft>
              <a:buNone/>
            </a:pPr>
            <a:r>
              <a:rPr lang="en" sz="1200">
                <a:solidFill>
                  <a:srgbClr val="EFEFEF"/>
                </a:solidFill>
              </a:rPr>
              <a:t>The spacing will be 59px! Now only the margins of .outer-top and .outer-bottom touch each other, and are the only collapsed margins. The remaining margins are separated by the borders. So we have 1px + 10px + 1px + 15px + 20px + 1px + 25px + 1px. (The 1px's are the borders...)</a:t>
            </a:r>
            <a:endParaRPr sz="1200">
              <a:solidFill>
                <a:srgbClr val="EFEFEF"/>
              </a:solidFill>
            </a:endParaRPr>
          </a:p>
        </p:txBody>
      </p:sp>
      <p:sp>
        <p:nvSpPr>
          <p:cNvPr id="104" name="Google Shape;104;p19"/>
          <p:cNvSpPr/>
          <p:nvPr/>
        </p:nvSpPr>
        <p:spPr>
          <a:xfrm>
            <a:off x="-110075" y="1017725"/>
            <a:ext cx="9486900" cy="45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122775"/>
            <a:ext cx="8520600" cy="74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Collapsing Margins Between Parent and Child Elements:</a:t>
            </a:r>
            <a:endParaRPr>
              <a:solidFill>
                <a:schemeClr val="lt1"/>
              </a:solidFill>
            </a:endParaRPr>
          </a:p>
        </p:txBody>
      </p:sp>
      <p:sp>
        <p:nvSpPr>
          <p:cNvPr id="110" name="Google Shape;110;p20"/>
          <p:cNvSpPr txBox="1"/>
          <p:nvPr>
            <p:ph idx="1" type="body"/>
          </p:nvPr>
        </p:nvSpPr>
        <p:spPr>
          <a:xfrm>
            <a:off x="311700" y="973675"/>
            <a:ext cx="8520600" cy="394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EFEFEF"/>
                </a:solidFill>
              </a:rPr>
              <a:t>HTML:</a:t>
            </a:r>
            <a:endParaRPr b="1" sz="1700">
              <a:solidFill>
                <a:srgbClr val="EFEFEF"/>
              </a:solidFill>
            </a:endParaRPr>
          </a:p>
          <a:p>
            <a:pPr indent="0" lvl="0" marL="0" rtl="0" algn="l">
              <a:spcBef>
                <a:spcPts val="1200"/>
              </a:spcBef>
              <a:spcAft>
                <a:spcPts val="0"/>
              </a:spcAft>
              <a:buNone/>
            </a:pPr>
            <a:r>
              <a:rPr b="1" lang="en" sz="1200">
                <a:solidFill>
                  <a:srgbClr val="EFEFEF"/>
                </a:solidFill>
              </a:rPr>
              <a:t>&lt;h1&gt;</a:t>
            </a:r>
            <a:r>
              <a:rPr lang="en" sz="1200">
                <a:solidFill>
                  <a:srgbClr val="EFEFEF"/>
                </a:solidFill>
              </a:rPr>
              <a:t>Title</a:t>
            </a:r>
            <a:r>
              <a:rPr b="1" lang="en" sz="1200">
                <a:solidFill>
                  <a:srgbClr val="EFEFEF"/>
                </a:solidFill>
              </a:rPr>
              <a:t>&lt;/h1&gt;</a:t>
            </a:r>
            <a:endParaRPr b="1" sz="1200">
              <a:solidFill>
                <a:srgbClr val="EFEFEF"/>
              </a:solidFill>
            </a:endParaRPr>
          </a:p>
          <a:p>
            <a:pPr indent="0" lvl="0" marL="0" rtl="0" algn="l">
              <a:spcBef>
                <a:spcPts val="0"/>
              </a:spcBef>
              <a:spcAft>
                <a:spcPts val="0"/>
              </a:spcAft>
              <a:buNone/>
            </a:pPr>
            <a:r>
              <a:rPr b="1" lang="en" sz="1200">
                <a:solidFill>
                  <a:srgbClr val="EFEFEF"/>
                </a:solidFill>
              </a:rPr>
              <a:t>&lt;div&gt;</a:t>
            </a:r>
            <a:endParaRPr b="1" sz="1200">
              <a:solidFill>
                <a:srgbClr val="EFEFEF"/>
              </a:solidFill>
            </a:endParaRPr>
          </a:p>
          <a:p>
            <a:pPr indent="0" lvl="0" marL="0" rtl="0" algn="l">
              <a:spcBef>
                <a:spcPts val="0"/>
              </a:spcBef>
              <a:spcAft>
                <a:spcPts val="0"/>
              </a:spcAft>
              <a:buNone/>
            </a:pPr>
            <a:r>
              <a:rPr b="1" lang="en" sz="1200">
                <a:solidFill>
                  <a:srgbClr val="EFEFEF"/>
                </a:solidFill>
              </a:rPr>
              <a:t>&lt;p&gt;</a:t>
            </a:r>
            <a:r>
              <a:rPr lang="en" sz="1200">
                <a:solidFill>
                  <a:srgbClr val="EFEFEF"/>
                </a:solidFill>
              </a:rPr>
              <a:t>Paragraph</a:t>
            </a:r>
            <a:r>
              <a:rPr b="1" lang="en" sz="1200">
                <a:solidFill>
                  <a:srgbClr val="EFEFEF"/>
                </a:solidFill>
              </a:rPr>
              <a:t>&lt;/p&gt;</a:t>
            </a:r>
            <a:endParaRPr b="1" sz="1200">
              <a:solidFill>
                <a:srgbClr val="EFEFEF"/>
              </a:solidFill>
            </a:endParaRPr>
          </a:p>
          <a:p>
            <a:pPr indent="0" lvl="0" marL="0" rtl="0" algn="l">
              <a:spcBef>
                <a:spcPts val="0"/>
              </a:spcBef>
              <a:spcAft>
                <a:spcPts val="0"/>
              </a:spcAft>
              <a:buNone/>
            </a:pPr>
            <a:r>
              <a:rPr b="1" lang="en" sz="1200">
                <a:solidFill>
                  <a:srgbClr val="EFEFEF"/>
                </a:solidFill>
              </a:rPr>
              <a:t>&lt;/div&gt;</a:t>
            </a:r>
            <a:endParaRPr b="1"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300">
                <a:solidFill>
                  <a:srgbClr val="EFEFEF"/>
                </a:solidFill>
              </a:rPr>
              <a:t>In the example above, only the largest margin applies. You may have expected that the paragraph would be located 60px from the h1 (since the div element has a margin-top of 40px and the p has a 20px margin-top). This does not happen because the margins collapse together to form one margin. </a:t>
            </a:r>
            <a:endParaRPr sz="1300">
              <a:solidFill>
                <a:srgbClr val="EFEFEF"/>
              </a:solidFill>
            </a:endParaRPr>
          </a:p>
        </p:txBody>
      </p:sp>
      <p:sp>
        <p:nvSpPr>
          <p:cNvPr id="111" name="Google Shape;111;p20"/>
          <p:cNvSpPr txBox="1"/>
          <p:nvPr/>
        </p:nvSpPr>
        <p:spPr>
          <a:xfrm>
            <a:off x="3941225" y="973675"/>
            <a:ext cx="4368900" cy="25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EFEFEF"/>
                </a:solidFill>
                <a:latin typeface="Proxima Nova"/>
                <a:ea typeface="Proxima Nova"/>
                <a:cs typeface="Proxima Nova"/>
                <a:sym typeface="Proxima Nova"/>
              </a:rPr>
              <a:t>CSS</a:t>
            </a:r>
            <a:endParaRPr b="1" sz="1700">
              <a:solidFill>
                <a:srgbClr val="EFEFEF"/>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h1 {</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a:t>
            </a:r>
            <a:r>
              <a:rPr b="1" lang="en" sz="1100">
                <a:solidFill>
                  <a:srgbClr val="EFEFEF"/>
                </a:solidFill>
                <a:latin typeface="Proxima Nova"/>
                <a:ea typeface="Proxima Nova"/>
                <a:cs typeface="Proxima Nova"/>
                <a:sym typeface="Proxima Nova"/>
              </a:rPr>
              <a:t>margin</a:t>
            </a:r>
            <a:r>
              <a:rPr lang="en" sz="1100">
                <a:solidFill>
                  <a:srgbClr val="EFEFEF"/>
                </a:solidFill>
                <a:latin typeface="Proxima Nova"/>
                <a:ea typeface="Proxima Nova"/>
                <a:cs typeface="Proxima Nova"/>
                <a:sym typeface="Proxima Nova"/>
              </a:rPr>
              <a:t>:</a:t>
            </a:r>
            <a:r>
              <a:rPr lang="en" sz="1100">
                <a:solidFill>
                  <a:srgbClr val="D5A6BD"/>
                </a:solidFill>
                <a:latin typeface="Proxima Nova"/>
                <a:ea typeface="Proxima Nova"/>
                <a:cs typeface="Proxima Nova"/>
                <a:sym typeface="Proxima Nova"/>
              </a:rPr>
              <a:t> 0</a:t>
            </a:r>
            <a:r>
              <a:rPr lang="en" sz="1100">
                <a:solidFill>
                  <a:srgbClr val="EFEFEF"/>
                </a:solidFill>
                <a:latin typeface="Proxima Nova"/>
                <a:ea typeface="Proxima Nova"/>
                <a:cs typeface="Proxima Nova"/>
                <a:sym typeface="Proxima Nova"/>
              </a:rPr>
              <a:t>;</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a:t>
            </a:r>
            <a:r>
              <a:rPr b="1" lang="en" sz="1100">
                <a:solidFill>
                  <a:srgbClr val="EFEFEF"/>
                </a:solidFill>
                <a:latin typeface="Proxima Nova"/>
                <a:ea typeface="Proxima Nova"/>
                <a:cs typeface="Proxima Nova"/>
                <a:sym typeface="Proxima Nova"/>
              </a:rPr>
              <a:t>background</a:t>
            </a:r>
            <a:r>
              <a:rPr lang="en" sz="1100">
                <a:solidFill>
                  <a:srgbClr val="EFEFEF"/>
                </a:solidFill>
                <a:latin typeface="Proxima Nova"/>
                <a:ea typeface="Proxima Nova"/>
                <a:cs typeface="Proxima Nova"/>
                <a:sym typeface="Proxima Nova"/>
              </a:rPr>
              <a:t>: </a:t>
            </a:r>
            <a:r>
              <a:rPr lang="en" sz="1100">
                <a:solidFill>
                  <a:srgbClr val="FF00FF"/>
                </a:solidFill>
                <a:latin typeface="Proxima Nova"/>
                <a:ea typeface="Proxima Nova"/>
                <a:cs typeface="Proxima Nova"/>
                <a:sym typeface="Proxima Nova"/>
              </a:rPr>
              <a:t>#cff</a:t>
            </a:r>
            <a:r>
              <a:rPr lang="en" sz="1100">
                <a:solidFill>
                  <a:srgbClr val="EFEFEF"/>
                </a:solidFill>
                <a:latin typeface="Proxima Nova"/>
                <a:ea typeface="Proxima Nova"/>
                <a:cs typeface="Proxima Nova"/>
                <a:sym typeface="Proxima Nova"/>
              </a:rPr>
              <a:t>;</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div {</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a:t>
            </a:r>
            <a:r>
              <a:rPr b="1" lang="en" sz="1100">
                <a:solidFill>
                  <a:srgbClr val="EFEFEF"/>
                </a:solidFill>
                <a:latin typeface="Proxima Nova"/>
                <a:ea typeface="Proxima Nova"/>
                <a:cs typeface="Proxima Nova"/>
                <a:sym typeface="Proxima Nova"/>
              </a:rPr>
              <a:t>m</a:t>
            </a:r>
            <a:r>
              <a:rPr b="1" lang="en" sz="1100">
                <a:solidFill>
                  <a:srgbClr val="EFEFEF"/>
                </a:solidFill>
                <a:latin typeface="Proxima Nova"/>
                <a:ea typeface="Proxima Nova"/>
                <a:cs typeface="Proxima Nova"/>
                <a:sym typeface="Proxima Nova"/>
              </a:rPr>
              <a:t>argin:</a:t>
            </a:r>
            <a:r>
              <a:rPr lang="en" sz="1100">
                <a:solidFill>
                  <a:srgbClr val="EFEFEF"/>
                </a:solidFill>
                <a:latin typeface="Proxima Nova"/>
                <a:ea typeface="Proxima Nova"/>
                <a:cs typeface="Proxima Nova"/>
                <a:sym typeface="Proxima Nova"/>
              </a:rPr>
              <a:t> </a:t>
            </a:r>
            <a:r>
              <a:rPr lang="en" sz="1100">
                <a:solidFill>
                  <a:srgbClr val="FF0000"/>
                </a:solidFill>
                <a:latin typeface="Proxima Nova"/>
                <a:ea typeface="Proxima Nova"/>
                <a:cs typeface="Proxima Nova"/>
                <a:sym typeface="Proxima Nova"/>
              </a:rPr>
              <a:t>5</a:t>
            </a:r>
            <a:r>
              <a:rPr lang="en" sz="1100">
                <a:solidFill>
                  <a:srgbClr val="FF0000"/>
                </a:solidFill>
                <a:latin typeface="Proxima Nova"/>
                <a:ea typeface="Proxima Nova"/>
                <a:cs typeface="Proxima Nova"/>
                <a:sym typeface="Proxima Nova"/>
              </a:rPr>
              <a:t>0px</a:t>
            </a:r>
            <a:r>
              <a:rPr lang="en" sz="1100">
                <a:solidFill>
                  <a:srgbClr val="EFEFEF"/>
                </a:solidFill>
                <a:latin typeface="Proxima Nova"/>
                <a:ea typeface="Proxima Nova"/>
                <a:cs typeface="Proxima Nova"/>
                <a:sym typeface="Proxima Nova"/>
              </a:rPr>
              <a:t> </a:t>
            </a:r>
            <a:r>
              <a:rPr lang="en" sz="1100">
                <a:solidFill>
                  <a:srgbClr val="D5A6BD"/>
                </a:solidFill>
                <a:latin typeface="Proxima Nova"/>
                <a:ea typeface="Proxima Nova"/>
                <a:cs typeface="Proxima Nova"/>
                <a:sym typeface="Proxima Nova"/>
              </a:rPr>
              <a:t> 0 0 0</a:t>
            </a:r>
            <a:r>
              <a:rPr lang="en" sz="1100">
                <a:solidFill>
                  <a:srgbClr val="EFEFEF"/>
                </a:solidFill>
                <a:latin typeface="Proxima Nova"/>
                <a:ea typeface="Proxima Nova"/>
                <a:cs typeface="Proxima Nova"/>
                <a:sym typeface="Proxima Nova"/>
              </a:rPr>
              <a:t>;</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a:t>
            </a:r>
            <a:r>
              <a:rPr b="1" lang="en" sz="1100">
                <a:solidFill>
                  <a:srgbClr val="EFEFEF"/>
                </a:solidFill>
                <a:latin typeface="Proxima Nova"/>
                <a:ea typeface="Proxima Nova"/>
                <a:cs typeface="Proxima Nova"/>
                <a:sym typeface="Proxima Nova"/>
              </a:rPr>
              <a:t>b</a:t>
            </a:r>
            <a:r>
              <a:rPr b="1" lang="en" sz="1100">
                <a:solidFill>
                  <a:srgbClr val="EFEFEF"/>
                </a:solidFill>
                <a:latin typeface="Proxima Nova"/>
                <a:ea typeface="Proxima Nova"/>
                <a:cs typeface="Proxima Nova"/>
                <a:sym typeface="Proxima Nova"/>
              </a:rPr>
              <a:t>ackground:  </a:t>
            </a:r>
            <a:r>
              <a:rPr lang="en" sz="1100">
                <a:solidFill>
                  <a:srgbClr val="FF00FF"/>
                </a:solidFill>
                <a:latin typeface="Proxima Nova"/>
                <a:ea typeface="Proxima Nova"/>
                <a:cs typeface="Proxima Nova"/>
                <a:sym typeface="Proxima Nova"/>
              </a:rPr>
              <a:t>#cfc</a:t>
            </a:r>
            <a:r>
              <a:rPr lang="en" sz="1100">
                <a:solidFill>
                  <a:srgbClr val="EFEFEF"/>
                </a:solidFill>
                <a:latin typeface="Proxima Nova"/>
                <a:ea typeface="Proxima Nova"/>
                <a:cs typeface="Proxima Nova"/>
                <a:sym typeface="Proxima Nova"/>
              </a:rPr>
              <a:t>;</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p {</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a:t>
            </a:r>
            <a:r>
              <a:rPr b="1" lang="en" sz="1100">
                <a:solidFill>
                  <a:srgbClr val="EFEFEF"/>
                </a:solidFill>
                <a:latin typeface="Proxima Nova"/>
                <a:ea typeface="Proxima Nova"/>
                <a:cs typeface="Proxima Nova"/>
                <a:sym typeface="Proxima Nova"/>
              </a:rPr>
              <a:t>margin</a:t>
            </a:r>
            <a:r>
              <a:rPr lang="en" sz="1100">
                <a:solidFill>
                  <a:srgbClr val="EFEFEF"/>
                </a:solidFill>
                <a:latin typeface="Proxima Nova"/>
                <a:ea typeface="Proxima Nova"/>
                <a:cs typeface="Proxima Nova"/>
                <a:sym typeface="Proxima Nova"/>
              </a:rPr>
              <a:t>: </a:t>
            </a:r>
            <a:r>
              <a:rPr lang="en" sz="1100">
                <a:solidFill>
                  <a:srgbClr val="FF0000"/>
                </a:solidFill>
                <a:latin typeface="Proxima Nova"/>
                <a:ea typeface="Proxima Nova"/>
                <a:cs typeface="Proxima Nova"/>
                <a:sym typeface="Proxima Nova"/>
              </a:rPr>
              <a:t>25px</a:t>
            </a:r>
            <a:r>
              <a:rPr lang="en" sz="1100">
                <a:solidFill>
                  <a:srgbClr val="EFEFEF"/>
                </a:solidFill>
                <a:latin typeface="Proxima Nova"/>
                <a:ea typeface="Proxima Nova"/>
                <a:cs typeface="Proxima Nova"/>
                <a:sym typeface="Proxima Nova"/>
              </a:rPr>
              <a:t> </a:t>
            </a:r>
            <a:r>
              <a:rPr lang="en" sz="1100">
                <a:solidFill>
                  <a:srgbClr val="D5A6BD"/>
                </a:solidFill>
                <a:latin typeface="Proxima Nova"/>
                <a:ea typeface="Proxima Nova"/>
                <a:cs typeface="Proxima Nova"/>
                <a:sym typeface="Proxima Nova"/>
              </a:rPr>
              <a:t>0 0 0</a:t>
            </a:r>
            <a:r>
              <a:rPr lang="en" sz="1100">
                <a:solidFill>
                  <a:srgbClr val="EFEFEF"/>
                </a:solidFill>
                <a:latin typeface="Proxima Nova"/>
                <a:ea typeface="Proxima Nova"/>
                <a:cs typeface="Proxima Nova"/>
                <a:sym typeface="Proxima Nova"/>
              </a:rPr>
              <a:t>;</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 </a:t>
            </a:r>
            <a:r>
              <a:rPr b="1" lang="en" sz="1100">
                <a:solidFill>
                  <a:srgbClr val="EFEFEF"/>
                </a:solidFill>
                <a:latin typeface="Proxima Nova"/>
                <a:ea typeface="Proxima Nova"/>
                <a:cs typeface="Proxima Nova"/>
                <a:sym typeface="Proxima Nova"/>
              </a:rPr>
              <a:t>background: </a:t>
            </a:r>
            <a:r>
              <a:rPr lang="en" sz="1100">
                <a:solidFill>
                  <a:srgbClr val="FF00FF"/>
                </a:solidFill>
                <a:latin typeface="Proxima Nova"/>
                <a:ea typeface="Proxima Nova"/>
                <a:cs typeface="Proxima Nova"/>
                <a:sym typeface="Proxima Nova"/>
              </a:rPr>
              <a:t>#cf9</a:t>
            </a:r>
            <a:r>
              <a:rPr lang="en" sz="1100">
                <a:solidFill>
                  <a:srgbClr val="EFEFEF"/>
                </a:solidFill>
                <a:latin typeface="Proxima Nova"/>
                <a:ea typeface="Proxima Nova"/>
                <a:cs typeface="Proxima Nova"/>
                <a:sym typeface="Proxima Nova"/>
              </a:rPr>
              <a:t>;</a:t>
            </a:r>
            <a:endParaRPr sz="1100">
              <a:solidFill>
                <a:srgbClr val="EFEFEF"/>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EFEFEF"/>
                </a:solidFill>
                <a:latin typeface="Proxima Nova"/>
                <a:ea typeface="Proxima Nova"/>
                <a:cs typeface="Proxima Nova"/>
                <a:sym typeface="Proxima Nova"/>
              </a:rPr>
              <a:t>}</a:t>
            </a:r>
            <a:endParaRPr sz="1100">
              <a:solidFill>
                <a:srgbClr val="EFEFEF"/>
              </a:solidFill>
              <a:latin typeface="Proxima Nova"/>
              <a:ea typeface="Proxima Nova"/>
              <a:cs typeface="Proxima Nova"/>
              <a:sym typeface="Proxima Nova"/>
            </a:endParaRPr>
          </a:p>
        </p:txBody>
      </p:sp>
      <p:sp>
        <p:nvSpPr>
          <p:cNvPr id="112" name="Google Shape;112;p20"/>
          <p:cNvSpPr/>
          <p:nvPr/>
        </p:nvSpPr>
        <p:spPr>
          <a:xfrm>
            <a:off x="-46575" y="3780375"/>
            <a:ext cx="6159600" cy="2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3" name="Google Shape;113;p20"/>
          <p:cNvSpPr/>
          <p:nvPr/>
        </p:nvSpPr>
        <p:spPr>
          <a:xfrm>
            <a:off x="4225" y="706975"/>
            <a:ext cx="9245700" cy="2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D4A4E"/>
            </a:gs>
            <a:gs pos="100000">
              <a:srgbClr val="040405"/>
            </a:gs>
          </a:gsLst>
          <a:path path="circle">
            <a:fillToRect b="50%" l="50%" r="50%" t="50%"/>
          </a:path>
          <a:tileRect/>
        </a:gradFill>
      </p:bgPr>
    </p:bg>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a:gradFill>
            <a:gsLst>
              <a:gs pos="0">
                <a:srgbClr val="71BD95"/>
              </a:gs>
              <a:gs pos="100000">
                <a:srgbClr val="3C6F54"/>
              </a:gs>
            </a:gsLst>
            <a:lin ang="5400012" scaled="0"/>
          </a:gradFill>
          <a:ln cap="flat" cmpd="sng" w="9525">
            <a:solidFill>
              <a:srgbClr val="000000"/>
            </a:solidFill>
            <a:prstDash val="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SzPts val="990"/>
              <a:buNone/>
            </a:pPr>
            <a:r>
              <a:rPr b="1" i="1" lang="en" sz="2320">
                <a:solidFill>
                  <a:srgbClr val="000000"/>
                </a:solidFill>
              </a:rPr>
              <a:t>Section 8.2: Apply Margin on a Given Side</a:t>
            </a:r>
            <a:endParaRPr b="1" i="1" sz="2320">
              <a:solidFill>
                <a:srgbClr val="000000"/>
              </a:solidFill>
            </a:endParaRPr>
          </a:p>
        </p:txBody>
      </p:sp>
      <p:sp>
        <p:nvSpPr>
          <p:cNvPr id="119" name="Google Shape;119;p21"/>
          <p:cNvSpPr txBox="1"/>
          <p:nvPr>
            <p:ph idx="1" type="body"/>
          </p:nvPr>
        </p:nvSpPr>
        <p:spPr>
          <a:xfrm>
            <a:off x="258225" y="1017725"/>
            <a:ext cx="8574000" cy="3837900"/>
          </a:xfrm>
          <a:prstGeom prst="rect">
            <a:avLst/>
          </a:prstGeom>
        </p:spPr>
        <p:txBody>
          <a:bodyPr anchorCtr="0" anchor="t" bIns="91425" lIns="91425" spcFirstLastPara="1" rIns="91425" wrap="square" tIns="91425">
            <a:normAutofit fontScale="92500" lnSpcReduction="20000"/>
          </a:bodyPr>
          <a:lstStyle/>
          <a:p>
            <a:pPr indent="0" lvl="0" marL="0" rtl="0" algn="l">
              <a:lnSpc>
                <a:spcPct val="95000"/>
              </a:lnSpc>
              <a:spcBef>
                <a:spcPts val="0"/>
              </a:spcBef>
              <a:spcAft>
                <a:spcPts val="0"/>
              </a:spcAft>
              <a:buNone/>
            </a:pPr>
            <a:r>
              <a:rPr b="1" lang="en" sz="1300">
                <a:solidFill>
                  <a:srgbClr val="EFEFEF"/>
                </a:solidFill>
              </a:rPr>
              <a:t>Direction-Specific Properties</a:t>
            </a:r>
            <a:endParaRPr b="1" sz="1300">
              <a:solidFill>
                <a:srgbClr val="EFEFEF"/>
              </a:solidFill>
            </a:endParaRPr>
          </a:p>
          <a:p>
            <a:pPr indent="0" lvl="0" marL="0" rtl="0" algn="l">
              <a:lnSpc>
                <a:spcPct val="95000"/>
              </a:lnSpc>
              <a:spcBef>
                <a:spcPts val="0"/>
              </a:spcBef>
              <a:spcAft>
                <a:spcPts val="0"/>
              </a:spcAft>
              <a:buNone/>
            </a:pPr>
            <a:r>
              <a:t/>
            </a:r>
            <a:endParaRPr b="1" sz="1300">
              <a:solidFill>
                <a:srgbClr val="EFEFEF"/>
              </a:solidFill>
            </a:endParaRPr>
          </a:p>
          <a:p>
            <a:pPr indent="0" lvl="0" marL="0" rtl="0" algn="l">
              <a:lnSpc>
                <a:spcPct val="95000"/>
              </a:lnSpc>
              <a:spcBef>
                <a:spcPts val="0"/>
              </a:spcBef>
              <a:spcAft>
                <a:spcPts val="0"/>
              </a:spcAft>
              <a:buNone/>
            </a:pPr>
            <a:r>
              <a:rPr lang="en" sz="1100">
                <a:solidFill>
                  <a:srgbClr val="EFEFEF"/>
                </a:solidFill>
              </a:rPr>
              <a:t>CSS allows you to specify a given side to apply margin to. The four properties provided for this purpose are:</a:t>
            </a:r>
            <a:endParaRPr sz="1100">
              <a:solidFill>
                <a:srgbClr val="EFEFEF"/>
              </a:solidFill>
            </a:endParaRPr>
          </a:p>
          <a:p>
            <a:pPr indent="0" lvl="0" marL="0" rtl="0" algn="l">
              <a:lnSpc>
                <a:spcPct val="95000"/>
              </a:lnSpc>
              <a:spcBef>
                <a:spcPts val="0"/>
              </a:spcBef>
              <a:spcAft>
                <a:spcPts val="0"/>
              </a:spcAft>
              <a:buNone/>
            </a:pPr>
            <a:r>
              <a:t/>
            </a:r>
            <a:endParaRPr sz="1100">
              <a:solidFill>
                <a:srgbClr val="EFEFEF"/>
              </a:solidFill>
            </a:endParaRPr>
          </a:p>
          <a:p>
            <a:pPr indent="0" lvl="0" marL="0" rtl="0" algn="l">
              <a:lnSpc>
                <a:spcPct val="95000"/>
              </a:lnSpc>
              <a:spcBef>
                <a:spcPts val="0"/>
              </a:spcBef>
              <a:spcAft>
                <a:spcPts val="0"/>
              </a:spcAft>
              <a:buNone/>
            </a:pPr>
            <a:r>
              <a:rPr lang="en" sz="1100">
                <a:solidFill>
                  <a:srgbClr val="EFEFEF"/>
                </a:solidFill>
              </a:rPr>
              <a:t>margin-left</a:t>
            </a:r>
            <a:endParaRPr sz="1100">
              <a:solidFill>
                <a:srgbClr val="EFEFEF"/>
              </a:solidFill>
            </a:endParaRPr>
          </a:p>
          <a:p>
            <a:pPr indent="0" lvl="0" marL="0" rtl="0" algn="l">
              <a:lnSpc>
                <a:spcPct val="95000"/>
              </a:lnSpc>
              <a:spcBef>
                <a:spcPts val="0"/>
              </a:spcBef>
              <a:spcAft>
                <a:spcPts val="0"/>
              </a:spcAft>
              <a:buNone/>
            </a:pPr>
            <a:r>
              <a:rPr lang="en" sz="1100">
                <a:solidFill>
                  <a:srgbClr val="EFEFEF"/>
                </a:solidFill>
              </a:rPr>
              <a:t>margin-right</a:t>
            </a:r>
            <a:endParaRPr sz="1100">
              <a:solidFill>
                <a:srgbClr val="EFEFEF"/>
              </a:solidFill>
            </a:endParaRPr>
          </a:p>
          <a:p>
            <a:pPr indent="0" lvl="0" marL="0" rtl="0" algn="l">
              <a:lnSpc>
                <a:spcPct val="95000"/>
              </a:lnSpc>
              <a:spcBef>
                <a:spcPts val="0"/>
              </a:spcBef>
              <a:spcAft>
                <a:spcPts val="0"/>
              </a:spcAft>
              <a:buNone/>
            </a:pPr>
            <a:r>
              <a:rPr lang="en" sz="1100">
                <a:solidFill>
                  <a:srgbClr val="EFEFEF"/>
                </a:solidFill>
              </a:rPr>
              <a:t>margin-top</a:t>
            </a:r>
            <a:endParaRPr sz="1100">
              <a:solidFill>
                <a:srgbClr val="EFEFEF"/>
              </a:solidFill>
            </a:endParaRPr>
          </a:p>
          <a:p>
            <a:pPr indent="0" lvl="0" marL="0" rtl="0" algn="l">
              <a:lnSpc>
                <a:spcPct val="95000"/>
              </a:lnSpc>
              <a:spcBef>
                <a:spcPts val="0"/>
              </a:spcBef>
              <a:spcAft>
                <a:spcPts val="0"/>
              </a:spcAft>
              <a:buNone/>
            </a:pPr>
            <a:r>
              <a:rPr lang="en" sz="1100">
                <a:solidFill>
                  <a:srgbClr val="EFEFEF"/>
                </a:solidFill>
              </a:rPr>
              <a:t>m</a:t>
            </a:r>
            <a:r>
              <a:rPr lang="en" sz="1100">
                <a:solidFill>
                  <a:srgbClr val="EFEFEF"/>
                </a:solidFill>
              </a:rPr>
              <a:t>argin-bottom</a:t>
            </a:r>
            <a:endParaRPr sz="1100">
              <a:solidFill>
                <a:srgbClr val="EFEFEF"/>
              </a:solidFill>
            </a:endParaRPr>
          </a:p>
          <a:p>
            <a:pPr indent="0" lvl="0" marL="0" rtl="0" algn="l">
              <a:lnSpc>
                <a:spcPct val="95000"/>
              </a:lnSpc>
              <a:spcBef>
                <a:spcPts val="0"/>
              </a:spcBef>
              <a:spcAft>
                <a:spcPts val="0"/>
              </a:spcAft>
              <a:buNone/>
            </a:pPr>
            <a:r>
              <a:t/>
            </a:r>
            <a:endParaRPr sz="1100">
              <a:solidFill>
                <a:srgbClr val="EFEFEF"/>
              </a:solidFill>
            </a:endParaRPr>
          </a:p>
          <a:p>
            <a:pPr indent="0" lvl="0" marL="0" rtl="0" algn="l">
              <a:lnSpc>
                <a:spcPct val="95000"/>
              </a:lnSpc>
              <a:spcBef>
                <a:spcPts val="0"/>
              </a:spcBef>
              <a:spcAft>
                <a:spcPts val="0"/>
              </a:spcAft>
              <a:buNone/>
            </a:pPr>
            <a:r>
              <a:rPr lang="en" sz="1100">
                <a:solidFill>
                  <a:srgbClr val="EFEFEF"/>
                </a:solidFill>
              </a:rPr>
              <a:t>The following code would apply a margin of 30 pixels to the left side of the selected div.</a:t>
            </a:r>
            <a:endParaRPr sz="1100">
              <a:solidFill>
                <a:srgbClr val="EFEFEF"/>
              </a:solidFill>
            </a:endParaRPr>
          </a:p>
          <a:p>
            <a:pPr indent="0" lvl="0" marL="0" rtl="0" algn="l">
              <a:lnSpc>
                <a:spcPct val="95000"/>
              </a:lnSpc>
              <a:spcBef>
                <a:spcPts val="0"/>
              </a:spcBef>
              <a:spcAft>
                <a:spcPts val="0"/>
              </a:spcAft>
              <a:buNone/>
            </a:pPr>
            <a:r>
              <a:t/>
            </a:r>
            <a:endParaRPr sz="1100">
              <a:solidFill>
                <a:srgbClr val="EFEFEF"/>
              </a:solidFill>
            </a:endParaRPr>
          </a:p>
          <a:p>
            <a:pPr indent="0" lvl="0" marL="0" rtl="0" algn="l">
              <a:lnSpc>
                <a:spcPct val="95000"/>
              </a:lnSpc>
              <a:spcBef>
                <a:spcPts val="0"/>
              </a:spcBef>
              <a:spcAft>
                <a:spcPts val="0"/>
              </a:spcAft>
              <a:buNone/>
            </a:pPr>
            <a:r>
              <a:rPr b="1" lang="en" sz="1208">
                <a:solidFill>
                  <a:srgbClr val="EFEFEF"/>
                </a:solidFill>
              </a:rPr>
              <a:t>HTML</a:t>
            </a:r>
            <a:endParaRPr b="1" sz="1208">
              <a:solidFill>
                <a:srgbClr val="EFEFEF"/>
              </a:solidFill>
            </a:endParaRPr>
          </a:p>
          <a:p>
            <a:pPr indent="0" lvl="0" marL="0" rtl="0" algn="l">
              <a:lnSpc>
                <a:spcPct val="95000"/>
              </a:lnSpc>
              <a:spcBef>
                <a:spcPts val="0"/>
              </a:spcBef>
              <a:spcAft>
                <a:spcPts val="0"/>
              </a:spcAft>
              <a:buNone/>
            </a:pPr>
            <a:r>
              <a:t/>
            </a:r>
            <a:endParaRPr sz="1100">
              <a:solidFill>
                <a:srgbClr val="EFEFEF"/>
              </a:solidFill>
            </a:endParaRPr>
          </a:p>
          <a:p>
            <a:pPr indent="0" lvl="0" marL="0" rtl="0" algn="l">
              <a:lnSpc>
                <a:spcPct val="95000"/>
              </a:lnSpc>
              <a:spcBef>
                <a:spcPts val="0"/>
              </a:spcBef>
              <a:spcAft>
                <a:spcPts val="0"/>
              </a:spcAft>
              <a:buNone/>
            </a:pPr>
            <a:r>
              <a:rPr b="1" lang="en" sz="1100">
                <a:solidFill>
                  <a:srgbClr val="EFEFEF"/>
                </a:solidFill>
              </a:rPr>
              <a:t>&lt;div</a:t>
            </a:r>
            <a:r>
              <a:rPr lang="en" sz="1100">
                <a:solidFill>
                  <a:srgbClr val="1155CC"/>
                </a:solidFill>
              </a:rPr>
              <a:t> id</a:t>
            </a:r>
            <a:r>
              <a:rPr lang="en" sz="1100">
                <a:solidFill>
                  <a:srgbClr val="EFEFEF"/>
                </a:solidFill>
              </a:rPr>
              <a:t>="</a:t>
            </a:r>
            <a:r>
              <a:rPr lang="en" sz="1100">
                <a:solidFill>
                  <a:srgbClr val="FF0000"/>
                </a:solidFill>
              </a:rPr>
              <a:t>myDiv"</a:t>
            </a:r>
            <a:r>
              <a:rPr lang="en" sz="1100">
                <a:solidFill>
                  <a:srgbClr val="EFEFEF"/>
                </a:solidFill>
              </a:rPr>
              <a:t>&gt;</a:t>
            </a:r>
            <a:r>
              <a:rPr b="1" lang="en" sz="1100">
                <a:solidFill>
                  <a:srgbClr val="EFEFEF"/>
                </a:solidFill>
              </a:rPr>
              <a:t>&lt;/div&gt;</a:t>
            </a:r>
            <a:endParaRPr b="1" sz="1100">
              <a:solidFill>
                <a:srgbClr val="EFEFEF"/>
              </a:solidFill>
            </a:endParaRPr>
          </a:p>
          <a:p>
            <a:pPr indent="0" lvl="0" marL="0" rtl="0" algn="l">
              <a:lnSpc>
                <a:spcPct val="95000"/>
              </a:lnSpc>
              <a:spcBef>
                <a:spcPts val="0"/>
              </a:spcBef>
              <a:spcAft>
                <a:spcPts val="0"/>
              </a:spcAft>
              <a:buNone/>
            </a:pPr>
            <a:r>
              <a:t/>
            </a:r>
            <a:endParaRPr sz="1100">
              <a:solidFill>
                <a:srgbClr val="EFEFEF"/>
              </a:solidFill>
            </a:endParaRPr>
          </a:p>
          <a:p>
            <a:pPr indent="0" lvl="0" marL="0" rtl="0" algn="l">
              <a:lnSpc>
                <a:spcPct val="95000"/>
              </a:lnSpc>
              <a:spcBef>
                <a:spcPts val="0"/>
              </a:spcBef>
              <a:spcAft>
                <a:spcPts val="0"/>
              </a:spcAft>
              <a:buNone/>
            </a:pPr>
            <a:r>
              <a:rPr b="1" lang="en" sz="1316">
                <a:solidFill>
                  <a:srgbClr val="EFEFEF"/>
                </a:solidFill>
              </a:rPr>
              <a:t>CSS</a:t>
            </a:r>
            <a:endParaRPr b="1" sz="1316">
              <a:solidFill>
                <a:srgbClr val="EFEFEF"/>
              </a:solidFill>
            </a:endParaRPr>
          </a:p>
          <a:p>
            <a:pPr indent="0" lvl="0" marL="0" rtl="0" algn="l">
              <a:lnSpc>
                <a:spcPct val="95000"/>
              </a:lnSpc>
              <a:spcBef>
                <a:spcPts val="0"/>
              </a:spcBef>
              <a:spcAft>
                <a:spcPts val="0"/>
              </a:spcAft>
              <a:buNone/>
            </a:pPr>
            <a:r>
              <a:t/>
            </a:r>
            <a:endParaRPr sz="1100">
              <a:solidFill>
                <a:srgbClr val="EFEFEF"/>
              </a:solidFill>
            </a:endParaRPr>
          </a:p>
          <a:p>
            <a:pPr indent="0" lvl="0" marL="0" rtl="0" algn="l">
              <a:lnSpc>
                <a:spcPct val="95000"/>
              </a:lnSpc>
              <a:spcBef>
                <a:spcPts val="0"/>
              </a:spcBef>
              <a:spcAft>
                <a:spcPts val="0"/>
              </a:spcAft>
              <a:buNone/>
            </a:pPr>
            <a:r>
              <a:rPr lang="en" sz="1100">
                <a:solidFill>
                  <a:srgbClr val="D5A6BD"/>
                </a:solidFill>
              </a:rPr>
              <a:t>#myDiv</a:t>
            </a:r>
            <a:r>
              <a:rPr lang="en" sz="1100">
                <a:solidFill>
                  <a:srgbClr val="EFEFEF"/>
                </a:solidFill>
              </a:rPr>
              <a:t> {</a:t>
            </a:r>
            <a:endParaRPr sz="1100">
              <a:solidFill>
                <a:srgbClr val="EFEFEF"/>
              </a:solidFill>
            </a:endParaRPr>
          </a:p>
          <a:p>
            <a:pPr indent="0" lvl="0" marL="0" rtl="0" algn="l">
              <a:lnSpc>
                <a:spcPct val="95000"/>
              </a:lnSpc>
              <a:spcBef>
                <a:spcPts val="0"/>
              </a:spcBef>
              <a:spcAft>
                <a:spcPts val="0"/>
              </a:spcAft>
              <a:buNone/>
            </a:pPr>
            <a:r>
              <a:rPr lang="en" sz="1100">
                <a:solidFill>
                  <a:srgbClr val="EFEFEF"/>
                </a:solidFill>
              </a:rPr>
              <a:t> </a:t>
            </a:r>
            <a:r>
              <a:rPr b="1" lang="en" sz="1100">
                <a:solidFill>
                  <a:srgbClr val="EFEFEF"/>
                </a:solidFill>
              </a:rPr>
              <a:t>margin-left</a:t>
            </a:r>
            <a:r>
              <a:rPr lang="en" sz="1100">
                <a:solidFill>
                  <a:srgbClr val="EFEFEF"/>
                </a:solidFill>
              </a:rPr>
              <a:t>:</a:t>
            </a:r>
            <a:r>
              <a:rPr lang="en" sz="1100">
                <a:solidFill>
                  <a:srgbClr val="FF0000"/>
                </a:solidFill>
              </a:rPr>
              <a:t> 30px</a:t>
            </a:r>
            <a:r>
              <a:rPr lang="en" sz="1100">
                <a:solidFill>
                  <a:srgbClr val="EFEFEF"/>
                </a:solidFill>
              </a:rPr>
              <a:t>;</a:t>
            </a:r>
            <a:endParaRPr sz="1100">
              <a:solidFill>
                <a:srgbClr val="EFEFEF"/>
              </a:solidFill>
            </a:endParaRPr>
          </a:p>
          <a:p>
            <a:pPr indent="0" lvl="0" marL="0" rtl="0" algn="l">
              <a:lnSpc>
                <a:spcPct val="95000"/>
              </a:lnSpc>
              <a:spcBef>
                <a:spcPts val="0"/>
              </a:spcBef>
              <a:spcAft>
                <a:spcPts val="0"/>
              </a:spcAft>
              <a:buNone/>
            </a:pPr>
            <a:r>
              <a:rPr lang="en" sz="1100">
                <a:solidFill>
                  <a:srgbClr val="EFEFEF"/>
                </a:solidFill>
              </a:rPr>
              <a:t> </a:t>
            </a:r>
            <a:r>
              <a:rPr b="1" lang="en" sz="1100">
                <a:solidFill>
                  <a:srgbClr val="EFEFEF"/>
                </a:solidFill>
              </a:rPr>
              <a:t>height</a:t>
            </a:r>
            <a:r>
              <a:rPr lang="en" sz="1100">
                <a:solidFill>
                  <a:srgbClr val="EFEFEF"/>
                </a:solidFill>
              </a:rPr>
              <a:t>: </a:t>
            </a:r>
            <a:r>
              <a:rPr lang="en" sz="1100">
                <a:solidFill>
                  <a:srgbClr val="FF0000"/>
                </a:solidFill>
              </a:rPr>
              <a:t>40px</a:t>
            </a:r>
            <a:r>
              <a:rPr lang="en" sz="1100">
                <a:solidFill>
                  <a:srgbClr val="EFEFEF"/>
                </a:solidFill>
              </a:rPr>
              <a:t>;</a:t>
            </a:r>
            <a:endParaRPr sz="1100">
              <a:solidFill>
                <a:srgbClr val="EFEFEF"/>
              </a:solidFill>
            </a:endParaRPr>
          </a:p>
          <a:p>
            <a:pPr indent="0" lvl="0" marL="0" rtl="0" algn="l">
              <a:lnSpc>
                <a:spcPct val="95000"/>
              </a:lnSpc>
              <a:spcBef>
                <a:spcPts val="0"/>
              </a:spcBef>
              <a:spcAft>
                <a:spcPts val="0"/>
              </a:spcAft>
              <a:buNone/>
            </a:pPr>
            <a:r>
              <a:rPr lang="en" sz="1100">
                <a:solidFill>
                  <a:srgbClr val="EFEFEF"/>
                </a:solidFill>
              </a:rPr>
              <a:t> </a:t>
            </a:r>
            <a:r>
              <a:rPr b="1" lang="en" sz="1100">
                <a:solidFill>
                  <a:srgbClr val="EFEFEF"/>
                </a:solidFill>
              </a:rPr>
              <a:t>width</a:t>
            </a:r>
            <a:r>
              <a:rPr lang="en" sz="1100">
                <a:solidFill>
                  <a:srgbClr val="EFEFEF"/>
                </a:solidFill>
              </a:rPr>
              <a:t>: </a:t>
            </a:r>
            <a:r>
              <a:rPr lang="en" sz="1100">
                <a:solidFill>
                  <a:srgbClr val="FF0000"/>
                </a:solidFill>
              </a:rPr>
              <a:t>40px</a:t>
            </a:r>
            <a:r>
              <a:rPr lang="en" sz="1100">
                <a:solidFill>
                  <a:srgbClr val="EFEFEF"/>
                </a:solidFill>
              </a:rPr>
              <a:t>;</a:t>
            </a:r>
            <a:endParaRPr sz="1100">
              <a:solidFill>
                <a:srgbClr val="EFEFEF"/>
              </a:solidFill>
            </a:endParaRPr>
          </a:p>
          <a:p>
            <a:pPr indent="0" lvl="0" marL="0" rtl="0" algn="l">
              <a:lnSpc>
                <a:spcPct val="95000"/>
              </a:lnSpc>
              <a:spcBef>
                <a:spcPts val="0"/>
              </a:spcBef>
              <a:spcAft>
                <a:spcPts val="0"/>
              </a:spcAft>
              <a:buNone/>
            </a:pPr>
            <a:r>
              <a:rPr lang="en" sz="1100">
                <a:solidFill>
                  <a:srgbClr val="EFEFEF"/>
                </a:solidFill>
              </a:rPr>
              <a:t> </a:t>
            </a:r>
            <a:r>
              <a:rPr b="1" lang="en" sz="1100">
                <a:solidFill>
                  <a:srgbClr val="EFEFEF"/>
                </a:solidFill>
              </a:rPr>
              <a:t>background-color:</a:t>
            </a:r>
            <a:r>
              <a:rPr lang="en" sz="1100">
                <a:solidFill>
                  <a:srgbClr val="FF0000"/>
                </a:solidFill>
              </a:rPr>
              <a:t> red</a:t>
            </a:r>
            <a:r>
              <a:rPr lang="en" sz="1100">
                <a:solidFill>
                  <a:srgbClr val="EFEFEF"/>
                </a:solidFill>
              </a:rPr>
              <a:t>;</a:t>
            </a:r>
            <a:endParaRPr sz="1100">
              <a:solidFill>
                <a:srgbClr val="EFEFEF"/>
              </a:solidFill>
            </a:endParaRPr>
          </a:p>
          <a:p>
            <a:pPr indent="0" lvl="0" marL="0" rtl="0" algn="l">
              <a:lnSpc>
                <a:spcPct val="95000"/>
              </a:lnSpc>
              <a:spcBef>
                <a:spcPts val="0"/>
              </a:spcBef>
              <a:spcAft>
                <a:spcPts val="0"/>
              </a:spcAft>
              <a:buNone/>
            </a:pPr>
            <a:r>
              <a:rPr lang="en" sz="1100">
                <a:solidFill>
                  <a:srgbClr val="EFEFEF"/>
                </a:solidFill>
              </a:rPr>
              <a:t>}</a:t>
            </a:r>
            <a:endParaRPr sz="1100">
              <a:solidFill>
                <a:srgbClr val="EFEFEF"/>
              </a:solidFill>
            </a:endParaRPr>
          </a:p>
          <a:p>
            <a:pPr indent="0" lvl="0" marL="0" rtl="0" algn="l">
              <a:lnSpc>
                <a:spcPct val="95000"/>
              </a:lnSpc>
              <a:spcBef>
                <a:spcPts val="0"/>
              </a:spcBef>
              <a:spcAft>
                <a:spcPts val="0"/>
              </a:spcAft>
              <a:buNone/>
            </a:pPr>
            <a:r>
              <a:t/>
            </a:r>
            <a:endParaRPr sz="1100">
              <a:solidFill>
                <a:srgbClr val="EFEFEF"/>
              </a:solidFill>
            </a:endParaRPr>
          </a:p>
          <a:p>
            <a:pPr indent="0" lvl="0" marL="0" rtl="0" algn="l">
              <a:lnSpc>
                <a:spcPct val="95000"/>
              </a:lnSpc>
              <a:spcBef>
                <a:spcPts val="0"/>
              </a:spcBef>
              <a:spcAft>
                <a:spcPts val="0"/>
              </a:spcAft>
              <a:buNone/>
            </a:pPr>
            <a:r>
              <a:rPr b="1" lang="en" sz="1316">
                <a:solidFill>
                  <a:srgbClr val="EFEFEF"/>
                </a:solidFill>
              </a:rPr>
              <a:t>Parameter                                                Details</a:t>
            </a:r>
            <a:endParaRPr b="1" sz="1316">
              <a:solidFill>
                <a:srgbClr val="EFEFEF"/>
              </a:solidFill>
            </a:endParaRPr>
          </a:p>
          <a:p>
            <a:pPr indent="0" lvl="0" marL="0" rtl="0" algn="l">
              <a:lnSpc>
                <a:spcPct val="95000"/>
              </a:lnSpc>
              <a:spcBef>
                <a:spcPts val="0"/>
              </a:spcBef>
              <a:spcAft>
                <a:spcPts val="0"/>
              </a:spcAft>
              <a:buNone/>
            </a:pPr>
            <a:r>
              <a:rPr lang="en" sz="1100">
                <a:solidFill>
                  <a:srgbClr val="EFEFEF"/>
                </a:solidFill>
              </a:rPr>
              <a:t>margin-left                                    The direction in which the margin should be applied.</a:t>
            </a:r>
            <a:endParaRPr sz="1100">
              <a:solidFill>
                <a:srgbClr val="EFEFEF"/>
              </a:solidFill>
            </a:endParaRPr>
          </a:p>
          <a:p>
            <a:pPr indent="0" lvl="0" marL="0" rtl="0" algn="l">
              <a:lnSpc>
                <a:spcPct val="95000"/>
              </a:lnSpc>
              <a:spcBef>
                <a:spcPts val="0"/>
              </a:spcBef>
              <a:spcAft>
                <a:spcPts val="0"/>
              </a:spcAft>
              <a:buNone/>
            </a:pPr>
            <a:r>
              <a:rPr lang="en" sz="1100">
                <a:solidFill>
                  <a:srgbClr val="EFEFEF"/>
                </a:solidFill>
              </a:rPr>
              <a:t>30px                                              The width of the margin.</a:t>
            </a:r>
            <a:endParaRPr sz="1100">
              <a:solidFill>
                <a:srgbClr val="EFEFEF"/>
              </a:solidFill>
            </a:endParaRPr>
          </a:p>
          <a:p>
            <a:pPr indent="0" lvl="0" marL="0" rtl="0" algn="l">
              <a:lnSpc>
                <a:spcPct val="95000"/>
              </a:lnSpc>
              <a:spcBef>
                <a:spcPts val="0"/>
              </a:spcBef>
              <a:spcAft>
                <a:spcPts val="0"/>
              </a:spcAft>
              <a:buNone/>
            </a:pPr>
            <a:r>
              <a:t/>
            </a:r>
            <a:endParaRPr sz="1100"/>
          </a:p>
          <a:p>
            <a:pPr indent="0" lvl="0" marL="0" rtl="0" algn="l">
              <a:lnSpc>
                <a:spcPct val="95000"/>
              </a:lnSpc>
              <a:spcBef>
                <a:spcPts val="0"/>
              </a:spcBef>
              <a:spcAft>
                <a:spcPts val="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