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65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64" r:id="rId13"/>
    <p:sldId id="257" r:id="rId14"/>
    <p:sldId id="259" r:id="rId15"/>
    <p:sldId id="261" r:id="rId16"/>
    <p:sldId id="260" r:id="rId17"/>
    <p:sldId id="262" r:id="rId18"/>
    <p:sldId id="258" r:id="rId19"/>
    <p:sldId id="267" r:id="rId20"/>
    <p:sldId id="263" r:id="rId21"/>
    <p:sldId id="26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40"/>
  </p:normalViewPr>
  <p:slideViewPr>
    <p:cSldViewPr snapToGrid="0">
      <p:cViewPr varScale="1">
        <p:scale>
          <a:sx n="112" d="100"/>
          <a:sy n="112" d="100"/>
        </p:scale>
        <p:origin x="576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0A6B7-F9FB-2242-B828-3B9637EF3449}" type="datetimeFigureOut">
              <a:rPr lang="en-US" smtClean="0"/>
              <a:t>11/6/23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A22CA4-9A6D-6B4E-9F4F-E149127F0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1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22CA4-9A6D-6B4E-9F4F-E149127F08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46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22CA4-9A6D-6B4E-9F4F-E149127F08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50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22CA4-9A6D-6B4E-9F4F-E149127F08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14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22CA4-9A6D-6B4E-9F4F-E149127F08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189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22CA4-9A6D-6B4E-9F4F-E149127F08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38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22CA4-9A6D-6B4E-9F4F-E149127F08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601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22CA4-9A6D-6B4E-9F4F-E149127F089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141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22CA4-9A6D-6B4E-9F4F-E149127F089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123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22CA4-9A6D-6B4E-9F4F-E149127F089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194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22CA4-9A6D-6B4E-9F4F-E149127F089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697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22CA4-9A6D-6B4E-9F4F-E149127F089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38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22CA4-9A6D-6B4E-9F4F-E149127F08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13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22CA4-9A6D-6B4E-9F4F-E149127F089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429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22CA4-9A6D-6B4E-9F4F-E149127F089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54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22CA4-9A6D-6B4E-9F4F-E149127F08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52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22CA4-9A6D-6B4E-9F4F-E149127F08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0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22CA4-9A6D-6B4E-9F4F-E149127F08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44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22CA4-9A6D-6B4E-9F4F-E149127F08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99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22CA4-9A6D-6B4E-9F4F-E149127F08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62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22CA4-9A6D-6B4E-9F4F-E149127F08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81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22CA4-9A6D-6B4E-9F4F-E149127F08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45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11/6/23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9970DE-A7D3-76BC-958E-A633B42C9DAA}"/>
              </a:ext>
            </a:extLst>
          </p:cNvPr>
          <p:cNvSpPr txBox="1"/>
          <p:nvPr/>
        </p:nvSpPr>
        <p:spPr>
          <a:xfrm>
            <a:off x="4160520" y="1645920"/>
            <a:ext cx="441198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Universidad </a:t>
            </a:r>
            <a:r>
              <a:rPr lang="en-US" sz="2400" dirty="0" err="1"/>
              <a:t>Cenfotec</a:t>
            </a:r>
            <a:endParaRPr lang="en-US" sz="2400" dirty="0"/>
          </a:p>
          <a:p>
            <a:pPr algn="ctr"/>
            <a:endParaRPr lang="en-US" sz="2400" dirty="0"/>
          </a:p>
          <a:p>
            <a:pPr algn="ctr" fontAlgn="ctr"/>
            <a:r>
              <a:rPr lang="en-US" sz="2400" dirty="0" err="1"/>
              <a:t>Curso</a:t>
            </a:r>
            <a:r>
              <a:rPr lang="en-US" sz="2400" dirty="0"/>
              <a:t>: </a:t>
            </a:r>
            <a:r>
              <a:rPr lang="en-US" sz="2400" dirty="0" err="1"/>
              <a:t>Fundamentos</a:t>
            </a:r>
            <a:r>
              <a:rPr lang="en-US" sz="2400" dirty="0"/>
              <a:t> de </a:t>
            </a:r>
            <a:r>
              <a:rPr lang="en-US" sz="2400" dirty="0" err="1"/>
              <a:t>Programación</a:t>
            </a:r>
            <a:r>
              <a:rPr lang="en-US" sz="2400" dirty="0"/>
              <a:t> Web</a:t>
            </a:r>
          </a:p>
          <a:p>
            <a:pPr algn="ctr" fontAlgn="ctr"/>
            <a:endParaRPr lang="en-US" sz="2400" dirty="0"/>
          </a:p>
          <a:p>
            <a:pPr algn="ctr" fontAlgn="ctr"/>
            <a:r>
              <a:rPr lang="en-US" sz="2400" dirty="0"/>
              <a:t>Quiz</a:t>
            </a:r>
          </a:p>
          <a:p>
            <a:pPr algn="ctr" fontAlgn="ctr"/>
            <a:endParaRPr lang="en-US" sz="2400" dirty="0"/>
          </a:p>
          <a:p>
            <a:pPr algn="ctr" fontAlgn="ctr"/>
            <a:r>
              <a:rPr lang="en-US" sz="2400" dirty="0" err="1"/>
              <a:t>Alumnos</a:t>
            </a:r>
            <a:r>
              <a:rPr lang="en-US" sz="2400" dirty="0"/>
              <a:t>: </a:t>
            </a:r>
          </a:p>
          <a:p>
            <a:pPr algn="ctr" fontAlgn="ctr"/>
            <a:r>
              <a:rPr lang="en-US" sz="2400" dirty="0"/>
              <a:t>Anthony Arroyo</a:t>
            </a:r>
          </a:p>
          <a:p>
            <a:pPr algn="ctr" fontAlgn="ctr"/>
            <a:r>
              <a:rPr lang="en-US" sz="2400" dirty="0"/>
              <a:t>Jose Pablo Arias</a:t>
            </a:r>
          </a:p>
          <a:p>
            <a:pPr algn="ctr" fontAlgn="ctr"/>
            <a:endParaRPr lang="en-US" sz="2400" dirty="0"/>
          </a:p>
          <a:p>
            <a:pPr algn="l"/>
            <a:br>
              <a:rPr lang="en-US" b="0" i="0" dirty="0">
                <a:solidFill>
                  <a:srgbClr val="4C5A73"/>
                </a:solidFill>
                <a:effectLst/>
                <a:latin typeface="Inter"/>
              </a:rPr>
            </a:br>
            <a:endParaRPr lang="en-US" b="0" i="0" dirty="0">
              <a:solidFill>
                <a:srgbClr val="4C5A73"/>
              </a:solidFill>
              <a:effectLst/>
              <a:latin typeface="Inter"/>
            </a:endParaRPr>
          </a:p>
          <a:p>
            <a:endParaRPr lang="en-US" dirty="0"/>
          </a:p>
        </p:txBody>
      </p:sp>
      <p:pic>
        <p:nvPicPr>
          <p:cNvPr id="1030" name="Picture 6" descr="UCENFOTEC – Universidad CENFOTEC">
            <a:extLst>
              <a:ext uri="{FF2B5EF4-FFF2-40B4-BE49-F238E27FC236}">
                <a16:creationId xmlns:a16="http://schemas.microsoft.com/office/drawing/2014/main" id="{4411047A-F1B2-698C-C7B8-0E74B0344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" y="110490"/>
            <a:ext cx="3873500" cy="162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339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AEDDD5E-BE40-140F-1023-178884E31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ode.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oogle Sans"/>
              </a:rPr>
              <a:t>js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 es un 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oogle Sans"/>
              </a:rPr>
              <a:t>entorno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 de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oogle Sans"/>
              </a:rPr>
              <a:t>ejecución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 JavaScript de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oogle Sans"/>
              </a:rPr>
              <a:t>código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oogle Sans"/>
              </a:rPr>
              <a:t>abierto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 y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oogle Sans"/>
              </a:rPr>
              <a:t>multiplataforma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 que se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oogle Sans"/>
              </a:rPr>
              <a:t>utiliza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 para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oogle Sans"/>
              </a:rPr>
              <a:t>desarrollar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oogle Sans"/>
              </a:rPr>
              <a:t>aplicaciones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oogle Sans"/>
              </a:rPr>
              <a:t>escalables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 del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oogle Sans"/>
              </a:rPr>
              <a:t>lado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 del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oogle Sans"/>
              </a:rPr>
              <a:t>servidor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 y de red</a:t>
            </a:r>
            <a:b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endParaRPr lang="en-US" b="0" i="0" dirty="0">
              <a:solidFill>
                <a:srgbClr val="BDC1C6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Google Sans"/>
              </a:rPr>
              <a:t>Se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puede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utilizar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en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la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mayoría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servidores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incluidos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Nginx, Apache y Cloudflare Server. 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También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se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puede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utilizar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en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diferentes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sistemas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operativos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como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Unix y Windows.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Permite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a sus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desarrolladores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utilizar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el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lenguaje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programación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de JavaScript, un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lenguaje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fácil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aprendizaje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y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manejo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502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0D1B2-B2CD-F50D-6F2B-8FECA09F7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0FF1A-5DC5-DF4B-33D0-EF0D6C502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3593591"/>
          </a:xfrm>
        </p:spPr>
        <p:txBody>
          <a:bodyPr/>
          <a:lstStyle/>
          <a:p>
            <a:pPr marL="0" indent="0" algn="l" rtl="0" fontAlgn="base">
              <a:buNone/>
            </a:pPr>
            <a:endParaRPr lang="en-US" dirty="0">
              <a:solidFill>
                <a:schemeClr val="tx1"/>
              </a:solidFill>
              <a:latin typeface="Google Sans"/>
            </a:endParaRPr>
          </a:p>
          <a:p>
            <a:pPr marL="0" indent="0" algn="l" rtl="0" fontAlgn="base">
              <a:buNone/>
            </a:pPr>
            <a:r>
              <a:rPr lang="en-US" dirty="0" err="1">
                <a:solidFill>
                  <a:schemeClr val="tx1"/>
                </a:solidFill>
                <a:latin typeface="Google Sans"/>
              </a:rPr>
              <a:t>En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resumen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, las 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tecnologias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 web 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como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 Node.js, React, Angular y MongoDB son de 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suma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importancia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en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el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ambito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 del 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desarrollo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 web actual. Node.js 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nos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brinda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 un 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entorno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 de 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ejecución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eficiente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 para 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servidores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, React y Angular 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simplifican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 la 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creación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 de 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aplicaciones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 web 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dinámicas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, 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mientras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 que MongoDB 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ofrece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una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 base de 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datos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 flexible para 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el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almacenamiento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 y 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gestión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 de 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datos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.​</a:t>
            </a:r>
          </a:p>
          <a:p>
            <a:pPr marL="0" indent="0" algn="l" rtl="0" fontAlgn="base">
              <a:buNone/>
            </a:pPr>
            <a:r>
              <a:rPr lang="en-US" dirty="0" err="1">
                <a:solidFill>
                  <a:schemeClr val="tx1"/>
                </a:solidFill>
                <a:latin typeface="Google Sans"/>
              </a:rPr>
              <a:t>Estas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tecnologias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han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revolucionado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 la forma 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en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 que se 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construyen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aplicaciones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 web y 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permiten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 un 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desarrollo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más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eficiente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, 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estable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 y 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rápido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 que se 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adapta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 a las 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demandas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 del 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mundo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 actual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orbel" panose="020B0503020204020204" pitchFamily="34" charset="0"/>
              </a:rPr>
              <a:t>.</a:t>
            </a:r>
            <a:endParaRPr lang="en-US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762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D299D61-2628-8BFD-F7E6-33B61F83B3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 err="1"/>
              <a:t>aNGULAR</a:t>
            </a:r>
            <a:endParaRPr lang="en-US" dirty="0"/>
          </a:p>
        </p:txBody>
      </p:sp>
      <p:pic>
        <p:nvPicPr>
          <p:cNvPr id="1028" name="Picture 4" descr="Angular (framework) - Wikipedia, la enciclopedia libre">
            <a:extLst>
              <a:ext uri="{FF2B5EF4-FFF2-40B4-BE49-F238E27FC236}">
                <a16:creationId xmlns:a16="http://schemas.microsoft.com/office/drawing/2014/main" id="{011C8F3F-C8C5-E8DD-3F5F-60B632F7D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511" y="871538"/>
            <a:ext cx="5470752" cy="489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456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10F68-ECAB-ADB9-3F8A-469AF78CD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Angular es un framework de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desarrollo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web que es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utilizado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para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desarrollar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aplicaciones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web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modernas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y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dinámicas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,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este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framework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proporciona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herramientas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para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crear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apps web 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robustas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,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escalables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y de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una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sola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página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.</a:t>
            </a:r>
          </a:p>
          <a:p>
            <a:endParaRPr lang="en-US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Entresus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características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se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pueden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mencionar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los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componentes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reutilizables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,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el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enrutamiento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que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permite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crear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rutas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y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navegación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en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la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aplicación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y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también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la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vinculación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de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datos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bidireccional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que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quiere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decir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que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los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cambios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se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reflejan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automáticamente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en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la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interfaz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del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usuario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909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D299D61-2628-8BFD-F7E6-33B61F83B3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Mongo </a:t>
            </a:r>
            <a:r>
              <a:rPr lang="en-US" sz="4000" dirty="0" err="1"/>
              <a:t>db</a:t>
            </a:r>
            <a:endParaRPr lang="en-US" sz="4000" dirty="0"/>
          </a:p>
        </p:txBody>
      </p:sp>
      <p:pic>
        <p:nvPicPr>
          <p:cNvPr id="2050" name="Picture 2" descr="MongoDB pincha en hueso: nadie acepta su nueva licencia - MuyLinux">
            <a:extLst>
              <a:ext uri="{FF2B5EF4-FFF2-40B4-BE49-F238E27FC236}">
                <a16:creationId xmlns:a16="http://schemas.microsoft.com/office/drawing/2014/main" id="{225F4EE7-9C58-F6D6-A423-BD6CA7F8AF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62" t="10000" r="13644" b="10833"/>
          <a:stretch/>
        </p:blipFill>
        <p:spPr bwMode="auto">
          <a:xfrm>
            <a:off x="4573238" y="1316960"/>
            <a:ext cx="3299175" cy="3869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5825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CCBB4-3667-83D0-B81E-D93D243E9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5860" y="605791"/>
            <a:ext cx="10264140" cy="5273802"/>
          </a:xfrm>
        </p:spPr>
        <p:txBody>
          <a:bodyPr>
            <a:normAutofit/>
          </a:bodyPr>
          <a:lstStyle/>
          <a:p>
            <a:endParaRPr lang="en-US" b="0" i="0" u="none" strike="noStrike" dirty="0">
              <a:solidFill>
                <a:schemeClr val="tx1"/>
              </a:solidFill>
              <a:effectLst/>
              <a:latin typeface="Corbel" panose="020B0503020204020204" pitchFamily="34" charset="0"/>
            </a:endParaRPr>
          </a:p>
          <a:p>
            <a:endParaRPr lang="en-US" b="0" i="0" u="none" strike="noStrike" dirty="0">
              <a:solidFill>
                <a:schemeClr val="tx1"/>
              </a:solidFill>
              <a:effectLst/>
              <a:latin typeface="Corbel" panose="020B0503020204020204" pitchFamily="34" charset="0"/>
            </a:endParaRPr>
          </a:p>
          <a:p>
            <a:endParaRPr lang="en-US" b="0" i="0" u="none" strike="noStrike" dirty="0">
              <a:solidFill>
                <a:schemeClr val="tx1"/>
              </a:solidFill>
              <a:effectLst/>
              <a:latin typeface="Corbel" panose="020B0503020204020204" pitchFamily="34" charset="0"/>
            </a:endParaRPr>
          </a:p>
          <a:p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MongoDB es un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sistema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de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gestión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de bases de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datos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de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código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abierto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que se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utiliza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para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administrar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y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almacenar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datos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. A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diferencia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de las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demás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bases de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datos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MongoDB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almacena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datos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en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un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formato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similar a JSON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conocido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como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BSON</a:t>
            </a:r>
            <a:r>
              <a:rPr lang="en-US" b="0" i="0" u="none" strike="noStrike" dirty="0">
                <a:solidFill>
                  <a:srgbClr val="FFFFFF"/>
                </a:solidFill>
                <a:effectLst/>
                <a:latin typeface="Corbel" panose="020B0503020204020204" pitchFamily="34" charset="0"/>
              </a:rPr>
              <a:t>.</a:t>
            </a:r>
          </a:p>
          <a:p>
            <a:endParaRPr lang="en-US" dirty="0">
              <a:solidFill>
                <a:srgbClr val="FFFFFF"/>
              </a:solidFill>
              <a:latin typeface="Corbel" panose="020B0503020204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rbel" panose="020B0503020204020204" pitchFamily="34" charset="0"/>
              </a:rPr>
              <a:t>Entre las </a:t>
            </a:r>
            <a:r>
              <a:rPr lang="en-US" dirty="0" err="1">
                <a:solidFill>
                  <a:schemeClr val="tx1"/>
                </a:solidFill>
                <a:latin typeface="Corbel" panose="020B0503020204020204" pitchFamily="34" charset="0"/>
              </a:rPr>
              <a:t>características</a:t>
            </a:r>
            <a:r>
              <a:rPr lang="en-US" dirty="0">
                <a:solidFill>
                  <a:schemeClr val="tx1"/>
                </a:solidFill>
                <a:latin typeface="Corbel" panose="020B0503020204020204" pitchFamily="34" charset="0"/>
              </a:rPr>
              <a:t> que </a:t>
            </a:r>
            <a:r>
              <a:rPr lang="en-US" dirty="0" err="1">
                <a:solidFill>
                  <a:schemeClr val="tx1"/>
                </a:solidFill>
                <a:latin typeface="Corbel" panose="020B0503020204020204" pitchFamily="34" charset="0"/>
              </a:rPr>
              <a:t>posee</a:t>
            </a:r>
            <a:r>
              <a:rPr lang="en-US" dirty="0">
                <a:solidFill>
                  <a:schemeClr val="tx1"/>
                </a:solidFill>
                <a:latin typeface="Corbel" panose="020B0503020204020204" pitchFamily="34" charset="0"/>
              </a:rPr>
              <a:t> se </a:t>
            </a:r>
            <a:r>
              <a:rPr lang="en-US" dirty="0" err="1">
                <a:solidFill>
                  <a:schemeClr val="tx1"/>
                </a:solidFill>
                <a:latin typeface="Corbel" panose="020B0503020204020204" pitchFamily="34" charset="0"/>
              </a:rPr>
              <a:t>encuentra</a:t>
            </a:r>
            <a:r>
              <a:rPr lang="en-US" dirty="0">
                <a:solidFill>
                  <a:schemeClr val="tx1"/>
                </a:solidFill>
                <a:latin typeface="Corbel" panose="020B0503020204020204" pitchFamily="34" charset="0"/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Corbel" panose="020B0503020204020204" pitchFamily="34" charset="0"/>
              </a:rPr>
              <a:t>su</a:t>
            </a:r>
            <a:r>
              <a:rPr lang="en-US" dirty="0">
                <a:solidFill>
                  <a:schemeClr val="tx1"/>
                </a:solidFill>
                <a:latin typeface="Corbel" panose="020B0503020204020204" pitchFamily="34" charset="0"/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Corbel" panose="020B0503020204020204" pitchFamily="34" charset="0"/>
              </a:rPr>
              <a:t>esquema</a:t>
            </a:r>
            <a:r>
              <a:rPr lang="en-US" dirty="0">
                <a:solidFill>
                  <a:schemeClr val="tx1"/>
                </a:solidFill>
                <a:latin typeface="Corbel" panose="020B0503020204020204" pitchFamily="34" charset="0"/>
              </a:rPr>
              <a:t> flexible, </a:t>
            </a:r>
            <a:r>
              <a:rPr lang="en-US" dirty="0" err="1">
                <a:solidFill>
                  <a:schemeClr val="tx1"/>
                </a:solidFill>
                <a:latin typeface="Corbel" panose="020B0503020204020204" pitchFamily="34" charset="0"/>
              </a:rPr>
              <a:t>su</a:t>
            </a:r>
            <a:r>
              <a:rPr lang="en-US" dirty="0">
                <a:solidFill>
                  <a:schemeClr val="tx1"/>
                </a:solidFill>
                <a:latin typeface="Corbel" panose="020B0503020204020204" pitchFamily="34" charset="0"/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Corbel" panose="020B0503020204020204" pitchFamily="34" charset="0"/>
              </a:rPr>
              <a:t>escalabilidad</a:t>
            </a:r>
            <a:r>
              <a:rPr lang="en-US" dirty="0">
                <a:solidFill>
                  <a:schemeClr val="tx1"/>
                </a:solidFill>
                <a:latin typeface="Corbel" panose="020B0503020204020204" pitchFamily="34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rbel" panose="020B0503020204020204" pitchFamily="34" charset="0"/>
              </a:rPr>
              <a:t>horizontal que </a:t>
            </a:r>
            <a:r>
              <a:rPr lang="en-US" dirty="0" err="1">
                <a:solidFill>
                  <a:schemeClr val="tx1"/>
                </a:solidFill>
                <a:latin typeface="Corbel" panose="020B0503020204020204" pitchFamily="34" charset="0"/>
              </a:rPr>
              <a:t>permite</a:t>
            </a:r>
            <a:r>
              <a:rPr lang="en-US" dirty="0">
                <a:solidFill>
                  <a:schemeClr val="tx1"/>
                </a:solidFill>
                <a:latin typeface="Corbel" panose="020B0503020204020204" pitchFamily="34" charset="0"/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Corbel" panose="020B0503020204020204" pitchFamily="34" charset="0"/>
              </a:rPr>
              <a:t>distribuir</a:t>
            </a:r>
            <a:r>
              <a:rPr lang="en-US" dirty="0">
                <a:solidFill>
                  <a:schemeClr val="tx1"/>
                </a:solidFill>
                <a:latin typeface="Corbel" panose="020B0503020204020204" pitchFamily="34" charset="0"/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Corbel" panose="020B0503020204020204" pitchFamily="34" charset="0"/>
              </a:rPr>
              <a:t>datos</a:t>
            </a:r>
            <a:r>
              <a:rPr lang="en-US" dirty="0">
                <a:solidFill>
                  <a:schemeClr val="tx1"/>
                </a:solidFill>
                <a:latin typeface="Corbel" panose="020B0503020204020204" pitchFamily="34" charset="0"/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Corbel" panose="020B0503020204020204" pitchFamily="34" charset="0"/>
              </a:rPr>
              <a:t>en</a:t>
            </a:r>
            <a:r>
              <a:rPr lang="en-US" dirty="0">
                <a:solidFill>
                  <a:schemeClr val="tx1"/>
                </a:solidFill>
                <a:latin typeface="Corbel" panose="020B0503020204020204" pitchFamily="34" charset="0"/>
              </a:rPr>
              <a:t> multiples </a:t>
            </a:r>
            <a:r>
              <a:rPr lang="en-US" dirty="0" err="1">
                <a:solidFill>
                  <a:schemeClr val="tx1"/>
                </a:solidFill>
                <a:latin typeface="Corbel" panose="020B0503020204020204" pitchFamily="34" charset="0"/>
              </a:rPr>
              <a:t>servidores</a:t>
            </a:r>
            <a:r>
              <a:rPr lang="en-US" dirty="0">
                <a:solidFill>
                  <a:schemeClr val="tx1"/>
                </a:solidFill>
                <a:latin typeface="Corbel" panose="020B0503020204020204" pitchFamily="34" charset="0"/>
              </a:rPr>
              <a:t>, </a:t>
            </a:r>
            <a:r>
              <a:rPr lang="en-US" dirty="0" err="1">
                <a:solidFill>
                  <a:schemeClr val="tx1"/>
                </a:solidFill>
                <a:latin typeface="Corbel" panose="020B0503020204020204" pitchFamily="34" charset="0"/>
              </a:rPr>
              <a:t>su</a:t>
            </a:r>
            <a:r>
              <a:rPr lang="en-US" dirty="0">
                <a:solidFill>
                  <a:schemeClr val="tx1"/>
                </a:solidFill>
                <a:latin typeface="Corbel" panose="020B0503020204020204" pitchFamily="34" charset="0"/>
              </a:rPr>
              <a:t> alto </a:t>
            </a:r>
            <a:r>
              <a:rPr lang="en-US" dirty="0" err="1">
                <a:solidFill>
                  <a:schemeClr val="tx1"/>
                </a:solidFill>
                <a:latin typeface="Corbel" panose="020B0503020204020204" pitchFamily="34" charset="0"/>
              </a:rPr>
              <a:t>rendimiento</a:t>
            </a:r>
            <a:r>
              <a:rPr lang="en-US" dirty="0">
                <a:solidFill>
                  <a:schemeClr val="tx1"/>
                </a:solidFill>
                <a:latin typeface="Corbel" panose="020B0503020204020204" pitchFamily="34" charset="0"/>
              </a:rPr>
              <a:t> y </a:t>
            </a:r>
            <a:r>
              <a:rPr lang="en-US" dirty="0" err="1">
                <a:solidFill>
                  <a:schemeClr val="tx1"/>
                </a:solidFill>
                <a:latin typeface="Corbel" panose="020B0503020204020204" pitchFamily="34" charset="0"/>
              </a:rPr>
              <a:t>por</a:t>
            </a:r>
            <a:r>
              <a:rPr lang="en-US" dirty="0">
                <a:solidFill>
                  <a:schemeClr val="tx1"/>
                </a:solidFill>
                <a:latin typeface="Corbel" panose="020B0503020204020204" pitchFamily="34" charset="0"/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Corbel" panose="020B0503020204020204" pitchFamily="34" charset="0"/>
              </a:rPr>
              <a:t>último</a:t>
            </a:r>
            <a:r>
              <a:rPr lang="en-US" dirty="0">
                <a:solidFill>
                  <a:schemeClr val="tx1"/>
                </a:solidFill>
                <a:latin typeface="Corbel" panose="020B0503020204020204" pitchFamily="34" charset="0"/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Corbel" panose="020B0503020204020204" pitchFamily="34" charset="0"/>
              </a:rPr>
              <a:t>su</a:t>
            </a:r>
            <a:r>
              <a:rPr lang="en-US" dirty="0">
                <a:solidFill>
                  <a:schemeClr val="tx1"/>
                </a:solidFill>
                <a:latin typeface="Corbel" panose="020B0503020204020204" pitchFamily="34" charset="0"/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Corbel" panose="020B0503020204020204" pitchFamily="34" charset="0"/>
              </a:rPr>
              <a:t>indexación</a:t>
            </a:r>
            <a:r>
              <a:rPr lang="en-US" dirty="0">
                <a:solidFill>
                  <a:schemeClr val="tx1"/>
                </a:solidFill>
                <a:latin typeface="Corbel" panose="020B0503020204020204" pitchFamily="34" charset="0"/>
              </a:rPr>
              <a:t> que </a:t>
            </a:r>
            <a:r>
              <a:rPr lang="en-US" dirty="0" err="1">
                <a:solidFill>
                  <a:schemeClr val="tx1"/>
                </a:solidFill>
                <a:latin typeface="Corbel" panose="020B0503020204020204" pitchFamily="34" charset="0"/>
              </a:rPr>
              <a:t>permite</a:t>
            </a:r>
            <a:r>
              <a:rPr lang="en-US" dirty="0">
                <a:solidFill>
                  <a:schemeClr val="tx1"/>
                </a:solidFill>
                <a:latin typeface="Corbel" panose="020B0503020204020204" pitchFamily="34" charset="0"/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Corbel" panose="020B0503020204020204" pitchFamily="34" charset="0"/>
              </a:rPr>
              <a:t>buscar</a:t>
            </a:r>
            <a:r>
              <a:rPr lang="en-US" dirty="0">
                <a:solidFill>
                  <a:schemeClr val="tx1"/>
                </a:solidFill>
                <a:latin typeface="Corbel" panose="020B0503020204020204" pitchFamily="34" charset="0"/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Corbel" panose="020B0503020204020204" pitchFamily="34" charset="0"/>
              </a:rPr>
              <a:t>datos</a:t>
            </a:r>
            <a:r>
              <a:rPr lang="en-US" dirty="0">
                <a:solidFill>
                  <a:schemeClr val="tx1"/>
                </a:solidFill>
                <a:latin typeface="Corbel" panose="020B0503020204020204" pitchFamily="34" charset="0"/>
              </a:rPr>
              <a:t> de </a:t>
            </a:r>
            <a:r>
              <a:rPr lang="en-US" dirty="0" err="1">
                <a:solidFill>
                  <a:schemeClr val="tx1"/>
                </a:solidFill>
                <a:latin typeface="Corbel" panose="020B0503020204020204" pitchFamily="34" charset="0"/>
              </a:rPr>
              <a:t>manera</a:t>
            </a:r>
            <a:r>
              <a:rPr lang="en-US" dirty="0">
                <a:solidFill>
                  <a:schemeClr val="tx1"/>
                </a:solidFill>
                <a:latin typeface="Corbel" panose="020B0503020204020204" pitchFamily="34" charset="0"/>
              </a:rPr>
              <a:t> mas </a:t>
            </a:r>
            <a:r>
              <a:rPr lang="en-US" dirty="0" err="1">
                <a:solidFill>
                  <a:schemeClr val="tx1"/>
                </a:solidFill>
                <a:latin typeface="Corbel" panose="020B0503020204020204" pitchFamily="34" charset="0"/>
              </a:rPr>
              <a:t>eficiente</a:t>
            </a:r>
            <a:r>
              <a:rPr lang="en-US" dirty="0">
                <a:solidFill>
                  <a:schemeClr val="tx1"/>
                </a:solidFill>
                <a:latin typeface="Corbel" panose="020B05030202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6972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D299D61-2628-8BFD-F7E6-33B61F83B3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react</a:t>
            </a:r>
          </a:p>
        </p:txBody>
      </p:sp>
      <p:pic>
        <p:nvPicPr>
          <p:cNvPr id="3074" name="Picture 2" descr="React (software) - Wikipedia">
            <a:extLst>
              <a:ext uri="{FF2B5EF4-FFF2-40B4-BE49-F238E27FC236}">
                <a16:creationId xmlns:a16="http://schemas.microsoft.com/office/drawing/2014/main" id="{DE7D271F-F798-25D8-280D-45933B21B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611" y="1314450"/>
            <a:ext cx="4520240" cy="392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806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0FF1A-5DC5-DF4B-33D0-EF0D6C502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Google Sans"/>
              </a:rPr>
              <a:t>React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sirve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para  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desarrollar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páginas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web de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una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manera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gratuita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y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sencilla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gracias a sus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componentes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reutilizables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Estos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hacen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posible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usar un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mismo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elemento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en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varias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partes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del sitio o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en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otros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sitios sin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necesidad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volver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a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escribir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todo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el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código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Google Sans"/>
            </a:endParaRPr>
          </a:p>
          <a:p>
            <a:r>
              <a:rPr lang="en-US" dirty="0">
                <a:solidFill>
                  <a:schemeClr val="tx1"/>
                </a:solidFill>
                <a:latin typeface="Google Sans"/>
              </a:rPr>
              <a:t>React propone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una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arquitectura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basada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en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componentes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, que son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piezas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código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en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las que se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utiliza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 HTML, CSS y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Javascript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, de modo que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contienen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tanto la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lógica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como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la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presentación</a:t>
            </a:r>
            <a:r>
              <a:rPr lang="en-US" b="0" i="0" dirty="0">
                <a:solidFill>
                  <a:srgbClr val="BDC1C6"/>
                </a:solidFill>
                <a:effectLst/>
                <a:latin typeface="Google Sans"/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789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D299D61-2628-8BFD-F7E6-33B61F83B3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Node </a:t>
            </a:r>
            <a:r>
              <a:rPr lang="en-US" sz="4000" dirty="0" err="1"/>
              <a:t>js</a:t>
            </a:r>
            <a:endParaRPr lang="en-US" sz="4000" dirty="0"/>
          </a:p>
        </p:txBody>
      </p:sp>
      <p:sp>
        <p:nvSpPr>
          <p:cNvPr id="5" name="AutoShape 4" descr="Node.js - Wikipedia">
            <a:extLst>
              <a:ext uri="{FF2B5EF4-FFF2-40B4-BE49-F238E27FC236}">
                <a16:creationId xmlns:a16="http://schemas.microsoft.com/office/drawing/2014/main" id="{96441D0D-5B51-526F-D142-A1E4D36BD2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954530"/>
            <a:ext cx="1626870" cy="162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2" name="Picture 6" descr="Node.js] 2. 서버 연습">
            <a:extLst>
              <a:ext uri="{FF2B5EF4-FFF2-40B4-BE49-F238E27FC236}">
                <a16:creationId xmlns:a16="http://schemas.microsoft.com/office/drawing/2014/main" id="{77034BA0-F9FB-577C-9D0D-360DE540EA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2" t="20509" r="8233" b="22407"/>
          <a:stretch/>
        </p:blipFill>
        <p:spPr bwMode="auto">
          <a:xfrm>
            <a:off x="3867246" y="2243138"/>
            <a:ext cx="4695215" cy="181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010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AEDDD5E-BE40-140F-1023-178884E31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ode.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oogle Sans"/>
              </a:rPr>
              <a:t>js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 es un 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oogle Sans"/>
              </a:rPr>
              <a:t>entorno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 de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oogle Sans"/>
              </a:rPr>
              <a:t>ejecución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 JavaScript de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oogle Sans"/>
              </a:rPr>
              <a:t>código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oogle Sans"/>
              </a:rPr>
              <a:t>abierto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 y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oogle Sans"/>
              </a:rPr>
              <a:t>multiplataforma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 que se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oogle Sans"/>
              </a:rPr>
              <a:t>utiliza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 para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oogle Sans"/>
              </a:rPr>
              <a:t>desarrollar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oogle Sans"/>
              </a:rPr>
              <a:t>aplicaciones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oogle Sans"/>
              </a:rPr>
              <a:t>escalables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 del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oogle Sans"/>
              </a:rPr>
              <a:t>lado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 del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oogle Sans"/>
              </a:rPr>
              <a:t>servidor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 y de red</a:t>
            </a:r>
            <a:b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endParaRPr lang="en-US" b="0" i="0" dirty="0">
              <a:solidFill>
                <a:srgbClr val="BDC1C6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Google Sans"/>
              </a:rPr>
              <a:t>Se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puede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utilizar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en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la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mayoría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servidores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incluidos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Nginx, Apache y Cloudflare Server. 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También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se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puede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utilizar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en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diferentes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sistemas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operativos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como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Unix y Windows.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Permite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a sus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desarrolladores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utilizar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el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lenguaje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programación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de JavaScript, un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lenguaje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fácil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aprendizaje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y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manejo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320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10F68-ECAB-ADB9-3F8A-469AF78CD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en-US" sz="5100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Indice</a:t>
            </a:r>
            <a:endParaRPr lang="en-US" sz="5100" b="0" i="0" u="none" strike="noStrike" dirty="0">
              <a:solidFill>
                <a:schemeClr val="tx1"/>
              </a:solidFill>
              <a:effectLst/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sz="2900" dirty="0">
                <a:solidFill>
                  <a:schemeClr val="tx1"/>
                </a:solidFill>
                <a:latin typeface="Corbel" panose="020B0503020204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3. Angular</a:t>
            </a:r>
            <a:endParaRPr lang="en-US" sz="29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sz="2900" dirty="0">
                <a:solidFill>
                  <a:schemeClr val="tx1"/>
                </a:solidFill>
                <a:latin typeface="Corbel" panose="020B0503020204020204" pitchFamily="34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3.1 </a:t>
            </a:r>
            <a:r>
              <a:rPr lang="en-US" sz="2900" dirty="0" err="1">
                <a:solidFill>
                  <a:schemeClr val="tx1"/>
                </a:solidFill>
                <a:latin typeface="Corbel" panose="020B0503020204020204" pitchFamily="34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Definici</a:t>
            </a:r>
            <a:r>
              <a:rPr lang="en-US" sz="2900" dirty="0" err="1">
                <a:solidFill>
                  <a:schemeClr val="tx1"/>
                </a:solidFill>
                <a:latin typeface="Corbel" panose="020B0503020204020204" pitchFamily="34" charset="0"/>
              </a:rPr>
              <a:t>ó</a:t>
            </a:r>
            <a:r>
              <a:rPr lang="en-US" sz="2900" dirty="0" err="1">
                <a:solidFill>
                  <a:schemeClr val="tx1"/>
                </a:solidFill>
                <a:latin typeface="Corbel" panose="020B0503020204020204" pitchFamily="34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</a:t>
            </a:r>
            <a:endParaRPr lang="en-US" sz="29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sz="2900" dirty="0">
                <a:solidFill>
                  <a:schemeClr val="tx1"/>
                </a:solidFill>
                <a:latin typeface="Corbel" panose="020B0503020204020204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5.Mongo DB</a:t>
            </a:r>
            <a:endParaRPr lang="en-US" sz="29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sz="2900" dirty="0">
                <a:solidFill>
                  <a:schemeClr val="tx1"/>
                </a:solidFill>
                <a:latin typeface="Corbel" panose="020B0503020204020204" pitchFamily="34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5.1 </a:t>
            </a:r>
            <a:r>
              <a:rPr lang="en-US" sz="2900" dirty="0" err="1">
                <a:solidFill>
                  <a:schemeClr val="tx1"/>
                </a:solidFill>
                <a:latin typeface="Corbel" panose="020B0503020204020204" pitchFamily="34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Definici</a:t>
            </a:r>
            <a:r>
              <a:rPr lang="en-US" sz="2900" dirty="0" err="1">
                <a:solidFill>
                  <a:schemeClr val="tx1"/>
                </a:solidFill>
                <a:latin typeface="Corbel" panose="020B0503020204020204" pitchFamily="34" charset="0"/>
              </a:rPr>
              <a:t>ó</a:t>
            </a:r>
            <a:r>
              <a:rPr lang="en-US" sz="2900" dirty="0" err="1">
                <a:solidFill>
                  <a:schemeClr val="tx1"/>
                </a:solidFill>
                <a:latin typeface="Corbel" panose="020B0503020204020204" pitchFamily="34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</a:t>
            </a:r>
            <a:endParaRPr lang="en-US" sz="29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sz="2900" dirty="0">
                <a:solidFill>
                  <a:schemeClr val="tx1"/>
                </a:solidFill>
                <a:latin typeface="Corbel" panose="020B0503020204020204" pitchFamily="34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7.React</a:t>
            </a:r>
            <a:endParaRPr lang="en-US" sz="29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sz="2900" dirty="0">
                <a:solidFill>
                  <a:schemeClr val="tx1"/>
                </a:solidFill>
                <a:latin typeface="Corbel" panose="020B0503020204020204" pitchFamily="34" charset="0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7.1 </a:t>
            </a:r>
            <a:r>
              <a:rPr lang="en-US" sz="2900" dirty="0" err="1">
                <a:solidFill>
                  <a:schemeClr val="tx1"/>
                </a:solidFill>
                <a:latin typeface="Corbel" panose="020B0503020204020204" pitchFamily="34" charset="0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Definici</a:t>
            </a:r>
            <a:r>
              <a:rPr lang="en-US" sz="2900" dirty="0" err="1">
                <a:solidFill>
                  <a:schemeClr val="tx1"/>
                </a:solidFill>
                <a:latin typeface="Corbel" panose="020B0503020204020204" pitchFamily="34" charset="0"/>
              </a:rPr>
              <a:t>ó</a:t>
            </a:r>
            <a:r>
              <a:rPr lang="en-US" sz="2900" dirty="0" err="1">
                <a:solidFill>
                  <a:schemeClr val="tx1"/>
                </a:solidFill>
                <a:latin typeface="Corbel" panose="020B0503020204020204" pitchFamily="34" charset="0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</a:t>
            </a:r>
            <a:endParaRPr lang="en-US" sz="29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sz="2900" dirty="0">
                <a:solidFill>
                  <a:schemeClr val="tx1"/>
                </a:solidFill>
                <a:latin typeface="Corbel" panose="020B0503020204020204" pitchFamily="34" charset="0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 Node JS</a:t>
            </a:r>
            <a:endParaRPr lang="en-US" sz="29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sz="2900" dirty="0">
                <a:solidFill>
                  <a:schemeClr val="tx1"/>
                </a:solidFill>
                <a:latin typeface="Corbel" panose="020B0503020204020204" pitchFamily="34" charset="0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9.1. </a:t>
            </a:r>
            <a:r>
              <a:rPr lang="en-US" sz="2900" dirty="0" err="1">
                <a:solidFill>
                  <a:schemeClr val="tx1"/>
                </a:solidFill>
                <a:latin typeface="Corbel" panose="020B0503020204020204" pitchFamily="34" charset="0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Definici</a:t>
            </a:r>
            <a:r>
              <a:rPr lang="en-US" sz="2900" dirty="0" err="1">
                <a:solidFill>
                  <a:schemeClr val="tx1"/>
                </a:solidFill>
                <a:latin typeface="Corbel" panose="020B0503020204020204" pitchFamily="34" charset="0"/>
              </a:rPr>
              <a:t>ó</a:t>
            </a:r>
            <a:r>
              <a:rPr lang="en-US" sz="2900" dirty="0" err="1">
                <a:solidFill>
                  <a:schemeClr val="tx1"/>
                </a:solidFill>
                <a:latin typeface="Corbel" panose="020B0503020204020204" pitchFamily="34" charset="0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</a:t>
            </a:r>
            <a:endParaRPr lang="en-US" sz="29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sz="2900" dirty="0">
                <a:solidFill>
                  <a:schemeClr val="tx1"/>
                </a:solidFill>
                <a:latin typeface="Corbel" panose="020B0503020204020204" pitchFamily="34" charset="0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11. </a:t>
            </a:r>
            <a:r>
              <a:rPr lang="en-US" sz="2900" dirty="0" err="1">
                <a:solidFill>
                  <a:schemeClr val="tx1"/>
                </a:solidFill>
                <a:latin typeface="Corbel" panose="020B0503020204020204" pitchFamily="34" charset="0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Conclus</a:t>
            </a:r>
            <a:r>
              <a:rPr lang="en-US" sz="2900" dirty="0" err="1">
                <a:solidFill>
                  <a:schemeClr val="tx1"/>
                </a:solidFill>
                <a:latin typeface="Corbel" panose="020B0503020204020204" pitchFamily="34" charset="0"/>
              </a:rPr>
              <a:t>ió</a:t>
            </a:r>
            <a:r>
              <a:rPr lang="en-US" sz="2900" dirty="0" err="1">
                <a:solidFill>
                  <a:schemeClr val="tx1"/>
                </a:solidFill>
                <a:latin typeface="Corbel" panose="020B0503020204020204" pitchFamily="34" charset="0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</a:t>
            </a:r>
            <a:endParaRPr lang="en-US" sz="29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608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0D1B2-B2CD-F50D-6F2B-8FECA09F7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0FF1A-5DC5-DF4B-33D0-EF0D6C502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3593591"/>
          </a:xfrm>
        </p:spPr>
        <p:txBody>
          <a:bodyPr/>
          <a:lstStyle/>
          <a:p>
            <a:pPr marL="0" indent="0" algn="l" rtl="0" fontAlgn="base">
              <a:buNone/>
            </a:pPr>
            <a:endParaRPr lang="en-US" dirty="0">
              <a:solidFill>
                <a:schemeClr val="tx1"/>
              </a:solidFill>
              <a:latin typeface="Google Sans"/>
            </a:endParaRPr>
          </a:p>
          <a:p>
            <a:pPr marL="0" indent="0" algn="l" rtl="0" fontAlgn="base">
              <a:buNone/>
            </a:pPr>
            <a:r>
              <a:rPr lang="en-US" dirty="0" err="1">
                <a:solidFill>
                  <a:schemeClr val="tx1"/>
                </a:solidFill>
                <a:latin typeface="Google Sans"/>
              </a:rPr>
              <a:t>En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resumen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, las 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tecnologias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 web 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como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 Node.js, React, Angular y MongoDB son de 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suma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importancia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en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el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ambito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 del 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desarrollo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 web actual. Node.js 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nos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brinda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 un 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entorno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 de 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ejecución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eficiente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 para 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servidores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, React y Angular 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simplifican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 la 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creación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 de 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aplicaciones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 web 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dinámicas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, 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mientras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 que MongoDB 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ofrece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una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 base de 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datos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 flexible para 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el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almacenamiento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 y 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gestión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 de 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datos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.​</a:t>
            </a:r>
          </a:p>
          <a:p>
            <a:pPr marL="0" indent="0" algn="l" rtl="0" fontAlgn="base">
              <a:buNone/>
            </a:pPr>
            <a:r>
              <a:rPr lang="en-US" dirty="0" err="1">
                <a:solidFill>
                  <a:schemeClr val="tx1"/>
                </a:solidFill>
                <a:latin typeface="Google Sans"/>
              </a:rPr>
              <a:t>Estas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tecnologias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han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revolucionado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 la forma 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en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 que se 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construyen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aplicaciones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 web y 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permiten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 un 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desarrollo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más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eficiente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, 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estable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 y 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rápido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 que se 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adapta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 a las 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demandas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 del 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mundo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 actual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orbel" panose="020B0503020204020204" pitchFamily="34" charset="0"/>
              </a:rPr>
              <a:t>.</a:t>
            </a:r>
            <a:endParaRPr lang="en-US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537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D299D61-2628-8BFD-F7E6-33B61F83B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6470" y="2950246"/>
            <a:ext cx="8045373" cy="742279"/>
          </a:xfrm>
        </p:spPr>
        <p:txBody>
          <a:bodyPr>
            <a:normAutofit/>
          </a:bodyPr>
          <a:lstStyle/>
          <a:p>
            <a:r>
              <a:rPr lang="en-US" sz="4000" dirty="0"/>
              <a:t>Gracias</a:t>
            </a:r>
          </a:p>
        </p:txBody>
      </p:sp>
      <p:sp>
        <p:nvSpPr>
          <p:cNvPr id="5" name="AutoShape 4" descr="Node.js - Wikipedia">
            <a:extLst>
              <a:ext uri="{FF2B5EF4-FFF2-40B4-BE49-F238E27FC236}">
                <a16:creationId xmlns:a16="http://schemas.microsoft.com/office/drawing/2014/main" id="{96441D0D-5B51-526F-D142-A1E4D36BD2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954530"/>
            <a:ext cx="1626870" cy="162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54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D299D61-2628-8BFD-F7E6-33B61F83B3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 err="1"/>
              <a:t>aNGULAR</a:t>
            </a:r>
            <a:endParaRPr lang="en-US" dirty="0"/>
          </a:p>
        </p:txBody>
      </p:sp>
      <p:pic>
        <p:nvPicPr>
          <p:cNvPr id="1028" name="Picture 4" descr="Angular (framework) - Wikipedia, la enciclopedia libre">
            <a:extLst>
              <a:ext uri="{FF2B5EF4-FFF2-40B4-BE49-F238E27FC236}">
                <a16:creationId xmlns:a16="http://schemas.microsoft.com/office/drawing/2014/main" id="{011C8F3F-C8C5-E8DD-3F5F-60B632F7D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511" y="871538"/>
            <a:ext cx="5470752" cy="489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496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10F68-ECAB-ADB9-3F8A-469AF78CD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Angular es un framework de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desarrollo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web que es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utilizado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para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desarrollar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aplicaciones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web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modernas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y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dinámicas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,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este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framework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proporciona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herramientas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para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crear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apps web 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robustas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,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escalables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y de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una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sola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página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.</a:t>
            </a:r>
          </a:p>
          <a:p>
            <a:endParaRPr lang="en-US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Entresus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características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se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pueden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mencionar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los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componentes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reutilizables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,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el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enrutamiento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que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permite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crear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rutas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y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navegación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en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la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aplicación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y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también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la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vinculación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de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datos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bidireccional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que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quiere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decir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que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los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cambios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se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reflejan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automáticamente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en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la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interfaz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del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usuario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869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D299D61-2628-8BFD-F7E6-33B61F83B3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Mongo </a:t>
            </a:r>
            <a:r>
              <a:rPr lang="en-US" sz="4000" dirty="0" err="1"/>
              <a:t>db</a:t>
            </a:r>
            <a:endParaRPr lang="en-US" sz="4000" dirty="0"/>
          </a:p>
        </p:txBody>
      </p:sp>
      <p:pic>
        <p:nvPicPr>
          <p:cNvPr id="2050" name="Picture 2" descr="MongoDB pincha en hueso: nadie acepta su nueva licencia - MuyLinux">
            <a:extLst>
              <a:ext uri="{FF2B5EF4-FFF2-40B4-BE49-F238E27FC236}">
                <a16:creationId xmlns:a16="http://schemas.microsoft.com/office/drawing/2014/main" id="{225F4EE7-9C58-F6D6-A423-BD6CA7F8AF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62" t="10000" r="13644" b="10833"/>
          <a:stretch/>
        </p:blipFill>
        <p:spPr bwMode="auto">
          <a:xfrm>
            <a:off x="4573238" y="1316960"/>
            <a:ext cx="3299175" cy="3869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399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CCBB4-3667-83D0-B81E-D93D243E9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5860" y="605791"/>
            <a:ext cx="10264140" cy="5273802"/>
          </a:xfrm>
        </p:spPr>
        <p:txBody>
          <a:bodyPr>
            <a:normAutofit/>
          </a:bodyPr>
          <a:lstStyle/>
          <a:p>
            <a:endParaRPr lang="en-US" b="0" i="0" u="none" strike="noStrike" dirty="0">
              <a:solidFill>
                <a:schemeClr val="tx1"/>
              </a:solidFill>
              <a:effectLst/>
              <a:latin typeface="Corbel" panose="020B0503020204020204" pitchFamily="34" charset="0"/>
            </a:endParaRPr>
          </a:p>
          <a:p>
            <a:endParaRPr lang="en-US" b="0" i="0" u="none" strike="noStrike" dirty="0">
              <a:solidFill>
                <a:schemeClr val="tx1"/>
              </a:solidFill>
              <a:effectLst/>
              <a:latin typeface="Corbel" panose="020B0503020204020204" pitchFamily="34" charset="0"/>
            </a:endParaRPr>
          </a:p>
          <a:p>
            <a:endParaRPr lang="en-US" b="0" i="0" u="none" strike="noStrike" dirty="0">
              <a:solidFill>
                <a:schemeClr val="tx1"/>
              </a:solidFill>
              <a:effectLst/>
              <a:latin typeface="Corbel" panose="020B0503020204020204" pitchFamily="34" charset="0"/>
            </a:endParaRPr>
          </a:p>
          <a:p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MongoDB es un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sistema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de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gestión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de bases de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datos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de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código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abierto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que se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utiliza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para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administrar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y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almacenar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datos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. A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diferencia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de las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demás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bases de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datos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MongoDB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almacena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datos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en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un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formato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similar a JSON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conocido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como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BSON</a:t>
            </a:r>
            <a:r>
              <a:rPr lang="en-US" b="0" i="0" u="none" strike="noStrike" dirty="0">
                <a:solidFill>
                  <a:srgbClr val="FFFFFF"/>
                </a:solidFill>
                <a:effectLst/>
                <a:latin typeface="Corbel" panose="020B0503020204020204" pitchFamily="34" charset="0"/>
              </a:rPr>
              <a:t>.</a:t>
            </a:r>
          </a:p>
          <a:p>
            <a:endParaRPr lang="en-US" dirty="0">
              <a:solidFill>
                <a:srgbClr val="FFFFFF"/>
              </a:solidFill>
              <a:latin typeface="Corbel" panose="020B0503020204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rbel" panose="020B0503020204020204" pitchFamily="34" charset="0"/>
              </a:rPr>
              <a:t>Entre las </a:t>
            </a:r>
            <a:r>
              <a:rPr lang="en-US" dirty="0" err="1">
                <a:solidFill>
                  <a:schemeClr val="tx1"/>
                </a:solidFill>
                <a:latin typeface="Corbel" panose="020B0503020204020204" pitchFamily="34" charset="0"/>
              </a:rPr>
              <a:t>características</a:t>
            </a:r>
            <a:r>
              <a:rPr lang="en-US" dirty="0">
                <a:solidFill>
                  <a:schemeClr val="tx1"/>
                </a:solidFill>
                <a:latin typeface="Corbel" panose="020B0503020204020204" pitchFamily="34" charset="0"/>
              </a:rPr>
              <a:t> que </a:t>
            </a:r>
            <a:r>
              <a:rPr lang="en-US" dirty="0" err="1">
                <a:solidFill>
                  <a:schemeClr val="tx1"/>
                </a:solidFill>
                <a:latin typeface="Corbel" panose="020B0503020204020204" pitchFamily="34" charset="0"/>
              </a:rPr>
              <a:t>posee</a:t>
            </a:r>
            <a:r>
              <a:rPr lang="en-US" dirty="0">
                <a:solidFill>
                  <a:schemeClr val="tx1"/>
                </a:solidFill>
                <a:latin typeface="Corbel" panose="020B0503020204020204" pitchFamily="34" charset="0"/>
              </a:rPr>
              <a:t> se </a:t>
            </a:r>
            <a:r>
              <a:rPr lang="en-US" dirty="0" err="1">
                <a:solidFill>
                  <a:schemeClr val="tx1"/>
                </a:solidFill>
                <a:latin typeface="Corbel" panose="020B0503020204020204" pitchFamily="34" charset="0"/>
              </a:rPr>
              <a:t>encuentra</a:t>
            </a:r>
            <a:r>
              <a:rPr lang="en-US" dirty="0">
                <a:solidFill>
                  <a:schemeClr val="tx1"/>
                </a:solidFill>
                <a:latin typeface="Corbel" panose="020B0503020204020204" pitchFamily="34" charset="0"/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Corbel" panose="020B0503020204020204" pitchFamily="34" charset="0"/>
              </a:rPr>
              <a:t>su</a:t>
            </a:r>
            <a:r>
              <a:rPr lang="en-US" dirty="0">
                <a:solidFill>
                  <a:schemeClr val="tx1"/>
                </a:solidFill>
                <a:latin typeface="Corbel" panose="020B0503020204020204" pitchFamily="34" charset="0"/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Corbel" panose="020B0503020204020204" pitchFamily="34" charset="0"/>
              </a:rPr>
              <a:t>esquema</a:t>
            </a:r>
            <a:r>
              <a:rPr lang="en-US" dirty="0">
                <a:solidFill>
                  <a:schemeClr val="tx1"/>
                </a:solidFill>
                <a:latin typeface="Corbel" panose="020B0503020204020204" pitchFamily="34" charset="0"/>
              </a:rPr>
              <a:t> flexible, </a:t>
            </a:r>
            <a:r>
              <a:rPr lang="en-US" dirty="0" err="1">
                <a:solidFill>
                  <a:schemeClr val="tx1"/>
                </a:solidFill>
                <a:latin typeface="Corbel" panose="020B0503020204020204" pitchFamily="34" charset="0"/>
              </a:rPr>
              <a:t>su</a:t>
            </a:r>
            <a:r>
              <a:rPr lang="en-US" dirty="0">
                <a:solidFill>
                  <a:schemeClr val="tx1"/>
                </a:solidFill>
                <a:latin typeface="Corbel" panose="020B0503020204020204" pitchFamily="34" charset="0"/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Corbel" panose="020B0503020204020204" pitchFamily="34" charset="0"/>
              </a:rPr>
              <a:t>escalabilidad</a:t>
            </a:r>
            <a:r>
              <a:rPr lang="en-US" dirty="0">
                <a:solidFill>
                  <a:schemeClr val="tx1"/>
                </a:solidFill>
                <a:latin typeface="Corbel" panose="020B0503020204020204" pitchFamily="34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rbel" panose="020B0503020204020204" pitchFamily="34" charset="0"/>
              </a:rPr>
              <a:t>horizontal que </a:t>
            </a:r>
            <a:r>
              <a:rPr lang="en-US" dirty="0" err="1">
                <a:solidFill>
                  <a:schemeClr val="tx1"/>
                </a:solidFill>
                <a:latin typeface="Corbel" panose="020B0503020204020204" pitchFamily="34" charset="0"/>
              </a:rPr>
              <a:t>permite</a:t>
            </a:r>
            <a:r>
              <a:rPr lang="en-US" dirty="0">
                <a:solidFill>
                  <a:schemeClr val="tx1"/>
                </a:solidFill>
                <a:latin typeface="Corbel" panose="020B0503020204020204" pitchFamily="34" charset="0"/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Corbel" panose="020B0503020204020204" pitchFamily="34" charset="0"/>
              </a:rPr>
              <a:t>distribuir</a:t>
            </a:r>
            <a:r>
              <a:rPr lang="en-US" dirty="0">
                <a:solidFill>
                  <a:schemeClr val="tx1"/>
                </a:solidFill>
                <a:latin typeface="Corbel" panose="020B0503020204020204" pitchFamily="34" charset="0"/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Corbel" panose="020B0503020204020204" pitchFamily="34" charset="0"/>
              </a:rPr>
              <a:t>datos</a:t>
            </a:r>
            <a:r>
              <a:rPr lang="en-US" dirty="0">
                <a:solidFill>
                  <a:schemeClr val="tx1"/>
                </a:solidFill>
                <a:latin typeface="Corbel" panose="020B0503020204020204" pitchFamily="34" charset="0"/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Corbel" panose="020B0503020204020204" pitchFamily="34" charset="0"/>
              </a:rPr>
              <a:t>en</a:t>
            </a:r>
            <a:r>
              <a:rPr lang="en-US" dirty="0">
                <a:solidFill>
                  <a:schemeClr val="tx1"/>
                </a:solidFill>
                <a:latin typeface="Corbel" panose="020B0503020204020204" pitchFamily="34" charset="0"/>
              </a:rPr>
              <a:t> multiples </a:t>
            </a:r>
            <a:r>
              <a:rPr lang="en-US" dirty="0" err="1">
                <a:solidFill>
                  <a:schemeClr val="tx1"/>
                </a:solidFill>
                <a:latin typeface="Corbel" panose="020B0503020204020204" pitchFamily="34" charset="0"/>
              </a:rPr>
              <a:t>servidores</a:t>
            </a:r>
            <a:r>
              <a:rPr lang="en-US" dirty="0">
                <a:solidFill>
                  <a:schemeClr val="tx1"/>
                </a:solidFill>
                <a:latin typeface="Corbel" panose="020B0503020204020204" pitchFamily="34" charset="0"/>
              </a:rPr>
              <a:t>, </a:t>
            </a:r>
            <a:r>
              <a:rPr lang="en-US" dirty="0" err="1">
                <a:solidFill>
                  <a:schemeClr val="tx1"/>
                </a:solidFill>
                <a:latin typeface="Corbel" panose="020B0503020204020204" pitchFamily="34" charset="0"/>
              </a:rPr>
              <a:t>su</a:t>
            </a:r>
            <a:r>
              <a:rPr lang="en-US" dirty="0">
                <a:solidFill>
                  <a:schemeClr val="tx1"/>
                </a:solidFill>
                <a:latin typeface="Corbel" panose="020B0503020204020204" pitchFamily="34" charset="0"/>
              </a:rPr>
              <a:t> alto </a:t>
            </a:r>
            <a:r>
              <a:rPr lang="en-US" dirty="0" err="1">
                <a:solidFill>
                  <a:schemeClr val="tx1"/>
                </a:solidFill>
                <a:latin typeface="Corbel" panose="020B0503020204020204" pitchFamily="34" charset="0"/>
              </a:rPr>
              <a:t>rendimiento</a:t>
            </a:r>
            <a:r>
              <a:rPr lang="en-US" dirty="0">
                <a:solidFill>
                  <a:schemeClr val="tx1"/>
                </a:solidFill>
                <a:latin typeface="Corbel" panose="020B0503020204020204" pitchFamily="34" charset="0"/>
              </a:rPr>
              <a:t> y </a:t>
            </a:r>
            <a:r>
              <a:rPr lang="en-US" dirty="0" err="1">
                <a:solidFill>
                  <a:schemeClr val="tx1"/>
                </a:solidFill>
                <a:latin typeface="Corbel" panose="020B0503020204020204" pitchFamily="34" charset="0"/>
              </a:rPr>
              <a:t>por</a:t>
            </a:r>
            <a:r>
              <a:rPr lang="en-US" dirty="0">
                <a:solidFill>
                  <a:schemeClr val="tx1"/>
                </a:solidFill>
                <a:latin typeface="Corbel" panose="020B0503020204020204" pitchFamily="34" charset="0"/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Corbel" panose="020B0503020204020204" pitchFamily="34" charset="0"/>
              </a:rPr>
              <a:t>último</a:t>
            </a:r>
            <a:r>
              <a:rPr lang="en-US" dirty="0">
                <a:solidFill>
                  <a:schemeClr val="tx1"/>
                </a:solidFill>
                <a:latin typeface="Corbel" panose="020B0503020204020204" pitchFamily="34" charset="0"/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Corbel" panose="020B0503020204020204" pitchFamily="34" charset="0"/>
              </a:rPr>
              <a:t>su</a:t>
            </a:r>
            <a:r>
              <a:rPr lang="en-US" dirty="0">
                <a:solidFill>
                  <a:schemeClr val="tx1"/>
                </a:solidFill>
                <a:latin typeface="Corbel" panose="020B0503020204020204" pitchFamily="34" charset="0"/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Corbel" panose="020B0503020204020204" pitchFamily="34" charset="0"/>
              </a:rPr>
              <a:t>indexación</a:t>
            </a:r>
            <a:r>
              <a:rPr lang="en-US" dirty="0">
                <a:solidFill>
                  <a:schemeClr val="tx1"/>
                </a:solidFill>
                <a:latin typeface="Corbel" panose="020B0503020204020204" pitchFamily="34" charset="0"/>
              </a:rPr>
              <a:t> que </a:t>
            </a:r>
            <a:r>
              <a:rPr lang="en-US" dirty="0" err="1">
                <a:solidFill>
                  <a:schemeClr val="tx1"/>
                </a:solidFill>
                <a:latin typeface="Corbel" panose="020B0503020204020204" pitchFamily="34" charset="0"/>
              </a:rPr>
              <a:t>permite</a:t>
            </a:r>
            <a:r>
              <a:rPr lang="en-US" dirty="0">
                <a:solidFill>
                  <a:schemeClr val="tx1"/>
                </a:solidFill>
                <a:latin typeface="Corbel" panose="020B0503020204020204" pitchFamily="34" charset="0"/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Corbel" panose="020B0503020204020204" pitchFamily="34" charset="0"/>
              </a:rPr>
              <a:t>buscar</a:t>
            </a:r>
            <a:r>
              <a:rPr lang="en-US" dirty="0">
                <a:solidFill>
                  <a:schemeClr val="tx1"/>
                </a:solidFill>
                <a:latin typeface="Corbel" panose="020B0503020204020204" pitchFamily="34" charset="0"/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Corbel" panose="020B0503020204020204" pitchFamily="34" charset="0"/>
              </a:rPr>
              <a:t>datos</a:t>
            </a:r>
            <a:r>
              <a:rPr lang="en-US" dirty="0">
                <a:solidFill>
                  <a:schemeClr val="tx1"/>
                </a:solidFill>
                <a:latin typeface="Corbel" panose="020B0503020204020204" pitchFamily="34" charset="0"/>
              </a:rPr>
              <a:t> de </a:t>
            </a:r>
            <a:r>
              <a:rPr lang="en-US" dirty="0" err="1">
                <a:solidFill>
                  <a:schemeClr val="tx1"/>
                </a:solidFill>
                <a:latin typeface="Corbel" panose="020B0503020204020204" pitchFamily="34" charset="0"/>
              </a:rPr>
              <a:t>manera</a:t>
            </a:r>
            <a:r>
              <a:rPr lang="en-US" dirty="0">
                <a:solidFill>
                  <a:schemeClr val="tx1"/>
                </a:solidFill>
                <a:latin typeface="Corbel" panose="020B0503020204020204" pitchFamily="34" charset="0"/>
              </a:rPr>
              <a:t> mas </a:t>
            </a:r>
            <a:r>
              <a:rPr lang="en-US" dirty="0" err="1">
                <a:solidFill>
                  <a:schemeClr val="tx1"/>
                </a:solidFill>
                <a:latin typeface="Corbel" panose="020B0503020204020204" pitchFamily="34" charset="0"/>
              </a:rPr>
              <a:t>eficiente</a:t>
            </a:r>
            <a:r>
              <a:rPr lang="en-US" dirty="0">
                <a:solidFill>
                  <a:schemeClr val="tx1"/>
                </a:solidFill>
                <a:latin typeface="Corbel" panose="020B05030202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6002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D299D61-2628-8BFD-F7E6-33B61F83B3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react</a:t>
            </a:r>
          </a:p>
        </p:txBody>
      </p:sp>
      <p:pic>
        <p:nvPicPr>
          <p:cNvPr id="3074" name="Picture 2" descr="React (software) - Wikipedia">
            <a:extLst>
              <a:ext uri="{FF2B5EF4-FFF2-40B4-BE49-F238E27FC236}">
                <a16:creationId xmlns:a16="http://schemas.microsoft.com/office/drawing/2014/main" id="{DE7D271F-F798-25D8-280D-45933B21B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611" y="1314450"/>
            <a:ext cx="4520240" cy="392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384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0FF1A-5DC5-DF4B-33D0-EF0D6C502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Google Sans"/>
              </a:rPr>
              <a:t>React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sirve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para  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desarrollar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páginas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web de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una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manera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gratuita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y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sencilla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gracias a sus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componentes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reutilizables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Estos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hacen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posible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usar un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mismo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elemento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en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varias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partes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del sitio o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en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otros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sitios sin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necesidad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volver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a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escribir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todo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el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código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Google Sans"/>
            </a:endParaRPr>
          </a:p>
          <a:p>
            <a:r>
              <a:rPr lang="en-US" dirty="0">
                <a:solidFill>
                  <a:schemeClr val="tx1"/>
                </a:solidFill>
                <a:latin typeface="Google Sans"/>
              </a:rPr>
              <a:t>React propone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una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arquitectura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basada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en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componentes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, que son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piezas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código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en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las que se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utiliza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 HTML, CSS y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Javascript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, de modo que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contienen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tanto la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lógica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como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 la </a:t>
            </a:r>
            <a:r>
              <a:rPr lang="en-US" dirty="0" err="1">
                <a:solidFill>
                  <a:schemeClr val="tx1"/>
                </a:solidFill>
                <a:latin typeface="Google Sans"/>
              </a:rPr>
              <a:t>presentación</a:t>
            </a:r>
            <a:r>
              <a:rPr lang="en-US" b="0" i="0" dirty="0">
                <a:solidFill>
                  <a:srgbClr val="BDC1C6"/>
                </a:solidFill>
                <a:effectLst/>
                <a:latin typeface="Google Sans"/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583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D299D61-2628-8BFD-F7E6-33B61F83B3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Node </a:t>
            </a:r>
            <a:r>
              <a:rPr lang="en-US" sz="4000" dirty="0" err="1"/>
              <a:t>js</a:t>
            </a:r>
            <a:endParaRPr lang="en-US" sz="4000" dirty="0"/>
          </a:p>
        </p:txBody>
      </p:sp>
      <p:sp>
        <p:nvSpPr>
          <p:cNvPr id="5" name="AutoShape 4" descr="Node.js - Wikipedia">
            <a:extLst>
              <a:ext uri="{FF2B5EF4-FFF2-40B4-BE49-F238E27FC236}">
                <a16:creationId xmlns:a16="http://schemas.microsoft.com/office/drawing/2014/main" id="{96441D0D-5B51-526F-D142-A1E4D36BD2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954530"/>
            <a:ext cx="1626870" cy="162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2" name="Picture 6" descr="Node.js] 2. 서버 연습">
            <a:extLst>
              <a:ext uri="{FF2B5EF4-FFF2-40B4-BE49-F238E27FC236}">
                <a16:creationId xmlns:a16="http://schemas.microsoft.com/office/drawing/2014/main" id="{77034BA0-F9FB-577C-9D0D-360DE540EA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2" t="20509" r="8233" b="22407"/>
          <a:stretch/>
        </p:blipFill>
        <p:spPr bwMode="auto">
          <a:xfrm>
            <a:off x="3867246" y="2243138"/>
            <a:ext cx="4695215" cy="181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76718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64</TotalTime>
  <Words>916</Words>
  <Application>Microsoft Macintosh PowerPoint</Application>
  <PresentationFormat>Widescreen</PresentationFormat>
  <Paragraphs>94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Arial</vt:lpstr>
      <vt:lpstr>Calibri</vt:lpstr>
      <vt:lpstr>Corbel</vt:lpstr>
      <vt:lpstr>Gill Sans MT</vt:lpstr>
      <vt:lpstr>Google Sans</vt:lpstr>
      <vt:lpstr>Impact</vt:lpstr>
      <vt:lpstr>Inter</vt:lpstr>
      <vt:lpstr>Segoe UI</vt:lpstr>
      <vt:lpstr>Badge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Pablo Arias Munoz</dc:creator>
  <cp:lastModifiedBy>Jose Pablo Arias Munoz</cp:lastModifiedBy>
  <cp:revision>1</cp:revision>
  <dcterms:created xsi:type="dcterms:W3CDTF">2023-11-06T20:58:00Z</dcterms:created>
  <dcterms:modified xsi:type="dcterms:W3CDTF">2023-11-06T22:02:39Z</dcterms:modified>
</cp:coreProperties>
</file>