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to note where the bodies of water are found - streams, rivers?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what we showed here, the size of each dataset has almost fifty thousand times thirty that huge. We need to pick up useful information for our project.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10.png"/><Relationship Id="rId8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eden.waterboards.ca.gov/" TargetMode="External"/><Relationship Id="rId4" Type="http://schemas.openxmlformats.org/officeDocument/2006/relationships/hyperlink" Target="https://ceden.waterboards.ca.gov/" TargetMode="External"/><Relationship Id="rId10" Type="http://schemas.openxmlformats.org/officeDocument/2006/relationships/hyperlink" Target="https://www.census.gov/" TargetMode="External"/><Relationship Id="rId9" Type="http://schemas.openxmlformats.org/officeDocument/2006/relationships/hyperlink" Target="https://www.census.gov" TargetMode="External"/><Relationship Id="rId5" Type="http://schemas.openxmlformats.org/officeDocument/2006/relationships/hyperlink" Target="http://www.dof.ca.gov/" TargetMode="External"/><Relationship Id="rId6" Type="http://schemas.openxmlformats.org/officeDocument/2006/relationships/hyperlink" Target="http://www.dof.ca.gov" TargetMode="External"/><Relationship Id="rId7" Type="http://schemas.openxmlformats.org/officeDocument/2006/relationships/hyperlink" Target="http://www.dof.ca.gov/" TargetMode="External"/><Relationship Id="rId8" Type="http://schemas.openxmlformats.org/officeDocument/2006/relationships/hyperlink" Target="https://www.census.gov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 Quality in California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11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 Green, Jinbum Park, Xiaotian Wang, Bing Liang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</a:t>
            </a:r>
            <a:r>
              <a:rPr lang="en" sz="1800"/>
              <a:t>combine county and water quality data</a:t>
            </a:r>
            <a:endParaRPr sz="1800"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275" y="3752413"/>
            <a:ext cx="644842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4320300" y="3387300"/>
            <a:ext cx="251700" cy="303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1625" y="1071636"/>
            <a:ext cx="1772300" cy="115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8325" y="1071638"/>
            <a:ext cx="1842890" cy="115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8275" y="1071638"/>
            <a:ext cx="1734675" cy="115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77350" y="1089212"/>
            <a:ext cx="1772300" cy="1133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 rotWithShape="1">
          <a:blip r:embed="rId8">
            <a:alphaModFix/>
          </a:blip>
          <a:srcRect b="49073" l="7270" r="0" t="0"/>
          <a:stretch/>
        </p:blipFill>
        <p:spPr>
          <a:xfrm>
            <a:off x="1341613" y="2380650"/>
            <a:ext cx="4686874" cy="94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181625" y="1305850"/>
            <a:ext cx="9756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Water quality data: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266675" y="2385300"/>
            <a:ext cx="9756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County</a:t>
            </a:r>
            <a:r>
              <a:rPr lang="en">
                <a:solidFill>
                  <a:schemeClr val="dk1"/>
                </a:solidFill>
              </a:rPr>
              <a:t> data: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311700" y="4125775"/>
            <a:ext cx="13803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Combined data: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293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 Quality Data - </a:t>
            </a:r>
            <a:r>
              <a:rPr lang="en" sz="1400"/>
              <a:t>Annual median ( Turbidity, Oxygen ) data of each county</a:t>
            </a:r>
            <a:endParaRPr sz="1400"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25" y="1069125"/>
            <a:ext cx="3542477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700" y="1007475"/>
            <a:ext cx="354247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950" y="1047500"/>
            <a:ext cx="3640551" cy="385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>
            <p:ph type="title"/>
          </p:nvPr>
        </p:nvSpPr>
        <p:spPr>
          <a:xfrm>
            <a:off x="311700" y="293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 Quality Data - </a:t>
            </a:r>
            <a:r>
              <a:rPr lang="en" sz="1400"/>
              <a:t>Annual median ( ph, Temp ) data of each county</a:t>
            </a:r>
            <a:endParaRPr sz="1400"/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4">
            <a:alphaModFix/>
          </a:blip>
          <a:srcRect b="0" l="0" r="0" t="1941"/>
          <a:stretch/>
        </p:blipFill>
        <p:spPr>
          <a:xfrm>
            <a:off x="4661075" y="1009950"/>
            <a:ext cx="3709500" cy="389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 Quality of Top 5 population density county</a:t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388" y="1170125"/>
            <a:ext cx="612608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865938" y="129550"/>
            <a:ext cx="2791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Population Density by County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5379475" y="129550"/>
            <a:ext cx="2791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Turbidity</a:t>
            </a:r>
            <a:r>
              <a:rPr b="1" lang="en">
                <a:solidFill>
                  <a:schemeClr val="dk1"/>
                </a:solidFill>
              </a:rPr>
              <a:t> by County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75" y="981468"/>
            <a:ext cx="3504750" cy="3989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675" y="981475"/>
            <a:ext cx="3492802" cy="39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1100" y="576250"/>
            <a:ext cx="3327950" cy="29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1550" y="576250"/>
            <a:ext cx="3400000" cy="2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865938" y="129550"/>
            <a:ext cx="2791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Population Density by County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5379475" y="129550"/>
            <a:ext cx="2791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Dissolved Oxygen</a:t>
            </a:r>
            <a:r>
              <a:rPr b="1" lang="en">
                <a:solidFill>
                  <a:schemeClr val="dk1"/>
                </a:solidFill>
              </a:rPr>
              <a:t> by County 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75" y="981468"/>
            <a:ext cx="3504750" cy="3989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550" y="576250"/>
            <a:ext cx="3400000" cy="29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2938" y="990912"/>
            <a:ext cx="3564283" cy="39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9337" y="576249"/>
            <a:ext cx="3491506" cy="2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865938" y="129550"/>
            <a:ext cx="2791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Population Density by County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5379475" y="129550"/>
            <a:ext cx="2791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pH</a:t>
            </a:r>
            <a:r>
              <a:rPr b="1" lang="en">
                <a:solidFill>
                  <a:schemeClr val="dk1"/>
                </a:solidFill>
              </a:rPr>
              <a:t> by County 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75" y="981468"/>
            <a:ext cx="3504750" cy="3989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550" y="576250"/>
            <a:ext cx="3400000" cy="29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1038" y="990911"/>
            <a:ext cx="3468077" cy="3970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4950" y="590962"/>
            <a:ext cx="3140255" cy="2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/>
        </p:nvSpPr>
        <p:spPr>
          <a:xfrm>
            <a:off x="865938" y="129550"/>
            <a:ext cx="2791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Population Density by County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5379475" y="129550"/>
            <a:ext cx="2791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Water Temperature</a:t>
            </a:r>
            <a:r>
              <a:rPr b="1" lang="en">
                <a:solidFill>
                  <a:schemeClr val="dk1"/>
                </a:solidFill>
              </a:rPr>
              <a:t> by County 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75" y="981468"/>
            <a:ext cx="3504750" cy="3989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550" y="576250"/>
            <a:ext cx="3400000" cy="29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6875" y="983574"/>
            <a:ext cx="3476394" cy="3985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5075" y="583919"/>
            <a:ext cx="3400000" cy="276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points: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Dissolved oxygen and pH versus population density</a:t>
            </a:r>
            <a:endParaRPr/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50" y="1619650"/>
            <a:ext cx="4573670" cy="320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2150" y="1619650"/>
            <a:ext cx="4573699" cy="320157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2309000" y="2309000"/>
            <a:ext cx="1695900" cy="40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</a:rPr>
              <a:t>Correlation: -0.192</a:t>
            </a:r>
            <a:endParaRPr>
              <a:solidFill>
                <a:srgbClr val="134F5C"/>
              </a:solidFill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6742225" y="3861100"/>
            <a:ext cx="1695900" cy="40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</a:rPr>
              <a:t>Correlation: </a:t>
            </a:r>
            <a:r>
              <a:rPr lang="en">
                <a:solidFill>
                  <a:srgbClr val="134F5C"/>
                </a:solidFill>
              </a:rPr>
              <a:t>0.036</a:t>
            </a:r>
            <a:endParaRPr>
              <a:solidFill>
                <a:srgbClr val="134F5C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75" y="1639700"/>
            <a:ext cx="4592675" cy="32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250" y="1639714"/>
            <a:ext cx="4592675" cy="321483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points: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Turbidity and temperature versus population density</a:t>
            </a: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2132225" y="2367450"/>
            <a:ext cx="1695900" cy="40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</a:rPr>
              <a:t>Correlation: </a:t>
            </a:r>
            <a:r>
              <a:rPr lang="en">
                <a:solidFill>
                  <a:srgbClr val="134F5C"/>
                </a:solidFill>
              </a:rPr>
              <a:t>0.011</a:t>
            </a:r>
            <a:endParaRPr>
              <a:solidFill>
                <a:srgbClr val="134F5C"/>
              </a:solidFill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6123300" y="3782575"/>
            <a:ext cx="1695900" cy="40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</a:rPr>
              <a:t>Correlation: </a:t>
            </a:r>
            <a:r>
              <a:rPr lang="en">
                <a:solidFill>
                  <a:srgbClr val="134F5C"/>
                </a:solidFill>
                <a:highlight>
                  <a:srgbClr val="F5F5F5"/>
                </a:highlight>
              </a:rPr>
              <a:t>0.036</a:t>
            </a:r>
            <a:endParaRPr>
              <a:solidFill>
                <a:srgbClr val="134F5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Statement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Sources and Tools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Graphs and Relationships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endParaRPr/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7450"/>
            <a:ext cx="5630911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6209325" y="705550"/>
            <a:ext cx="27873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</a:rPr>
              <a:t>1. </a:t>
            </a:r>
            <a:r>
              <a:rPr lang="en" sz="1800">
                <a:solidFill>
                  <a:schemeClr val="accent6"/>
                </a:solidFill>
              </a:rPr>
              <a:t>Population density have slight negative correlation with dissolved oxygen.</a:t>
            </a:r>
            <a:endParaRPr sz="1800">
              <a:solidFill>
                <a:schemeClr val="accent6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</a:rPr>
              <a:t>2. Population density has very little correlation with pH, turbidity and temperature.</a:t>
            </a:r>
            <a:endParaRPr sz="1800">
              <a:solidFill>
                <a:schemeClr val="accent6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</a:rPr>
              <a:t>3. pH and oxygen, temperature and turbidity have a relatively strong correlation.</a:t>
            </a:r>
            <a:endParaRPr sz="18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43" name="Shape 243"/>
          <p:cNvSpPr txBox="1"/>
          <p:nvPr>
            <p:ph type="title"/>
          </p:nvPr>
        </p:nvSpPr>
        <p:spPr>
          <a:xfrm>
            <a:off x="341475" y="1017725"/>
            <a:ext cx="8520600" cy="3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Our work:</a:t>
            </a:r>
            <a:endParaRPr sz="1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Group all water quality records by their median in every county.</a:t>
            </a:r>
            <a:endParaRPr sz="16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Map water quality data for every county on the map.</a:t>
            </a:r>
            <a:endParaRPr sz="16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Analyze correlation between population and water quality indicators.</a:t>
            </a:r>
            <a:endParaRPr sz="16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Conclusion:</a:t>
            </a:r>
            <a:endParaRPr sz="1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Population density has a slight negative correlation with dissolved oxygen</a:t>
            </a:r>
            <a:endParaRPr sz="16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 terms of dissolved oxygen, it is likely to have worse water quality in densely populated areas. </a:t>
            </a:r>
            <a:endParaRPr sz="16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Population density has very little correlation with pH, turbidity and temperature.</a:t>
            </a:r>
            <a:endParaRPr sz="16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Problem: </a:t>
            </a:r>
            <a:endParaRPr b="1" sz="4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Is it more likely to have lower-quality water in a more densely populated area?</a:t>
            </a:r>
            <a:br>
              <a:rPr lang="en" sz="4200"/>
            </a:br>
            <a:endParaRPr sz="4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 Quality – How It Was Measured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450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Dissolved Oxygen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Some species of marine life require higher amounts of DO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Temperature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Rate of photosynthesis, sensitivity of organisms, metabolic rates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Turbidity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Amount of suspended particles in the water (cloudiness)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pH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How acidic or basic the water is</a:t>
            </a:r>
            <a:r>
              <a:rPr lang="en"/>
              <a:t> by measuring</a:t>
            </a:r>
            <a:r>
              <a:rPr lang="en" sz="1400"/>
              <a:t> the hydrogen ion concentration</a:t>
            </a:r>
            <a:r>
              <a:rPr lang="en" sz="1400">
                <a:solidFill>
                  <a:schemeClr val="dk1"/>
                </a:solidFill>
              </a:rPr>
              <a:t> </a:t>
            </a:r>
            <a:br>
              <a:rPr b="1" lang="en" sz="1400">
                <a:solidFill>
                  <a:schemeClr val="dk1"/>
                </a:solidFill>
              </a:rPr>
            </a:b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grpSp>
        <p:nvGrpSpPr>
          <p:cNvPr id="83" name="Shape 83"/>
          <p:cNvGrpSpPr/>
          <p:nvPr/>
        </p:nvGrpSpPr>
        <p:grpSpPr>
          <a:xfrm>
            <a:off x="431922" y="1304875"/>
            <a:ext cx="3711516" cy="3416400"/>
            <a:chOff x="431925" y="1304875"/>
            <a:chExt cx="2628925" cy="3416400"/>
          </a:xfrm>
        </p:grpSpPr>
        <p:sp>
          <p:nvSpPr>
            <p:cNvPr id="84" name="Shape 8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94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-317500" lvl="0" marL="457200" rtl="0">
                <a:lnSpc>
                  <a:spcPct val="94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Char char="●"/>
              </a:pPr>
              <a:r>
                <a:rPr i="1" lang="en" u="sng">
                  <a:solidFill>
                    <a:schemeClr val="accent3"/>
                  </a:solidFill>
                  <a:hlinkClick r:id="rId3"/>
                </a:rPr>
                <a:t>https://ceden.waterboards.ca.gov</a:t>
              </a:r>
              <a:endParaRPr>
                <a:solidFill>
                  <a:schemeClr val="accent3"/>
                </a:solidFill>
              </a:endParaRPr>
            </a:p>
            <a:p>
              <a:pPr indent="0" lvl="0" marL="0" rtl="0">
                <a:lnSpc>
                  <a:spcPct val="94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  <a:p>
              <a:pPr indent="-317500" lvl="0" marL="457200" rtl="0">
                <a:lnSpc>
                  <a:spcPct val="94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Char char="●"/>
              </a:pPr>
              <a:r>
                <a:rPr lang="en">
                  <a:solidFill>
                    <a:schemeClr val="accent3"/>
                  </a:solidFill>
                </a:rPr>
                <a:t>Excessive, unimportant data had to be trimmed and filtered out</a:t>
              </a:r>
              <a:endParaRPr>
                <a:solidFill>
                  <a:schemeClr val="accent3"/>
                </a:solidFill>
              </a:endParaRPr>
            </a:p>
            <a:p>
              <a:pPr indent="0" lvl="0" marL="0" rtl="0">
                <a:lnSpc>
                  <a:spcPct val="94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uFill>
                  <a:noFill/>
                </a:uFill>
                <a:hlinkClick r:id="rId4"/>
              </a:endParaRPr>
            </a:p>
            <a:p>
              <a:pPr indent="0" lvl="0" marL="0"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4986972" y="1304875"/>
            <a:ext cx="3711516" cy="3416400"/>
            <a:chOff x="431925" y="1304875"/>
            <a:chExt cx="2628925" cy="3416400"/>
          </a:xfrm>
        </p:grpSpPr>
        <p:sp>
          <p:nvSpPr>
            <p:cNvPr id="87" name="Shape 8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94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  <a:p>
              <a:pPr indent="0" lvl="0" marL="0" rtl="0">
                <a:lnSpc>
                  <a:spcPct val="94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  <a:p>
              <a:pPr indent="-317500" lvl="0" marL="457200" rtl="0">
                <a:lnSpc>
                  <a:spcPct val="94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Char char="●"/>
              </a:pPr>
              <a:r>
                <a:rPr lang="en">
                  <a:solidFill>
                    <a:schemeClr val="accent3"/>
                  </a:solidFill>
                </a:rPr>
                <a:t>Population -</a:t>
              </a:r>
              <a:r>
                <a:rPr lang="en">
                  <a:solidFill>
                    <a:schemeClr val="accent3"/>
                  </a:solidFill>
                  <a:uFill>
                    <a:noFill/>
                  </a:uFill>
                  <a:hlinkClick r:id="rId5"/>
                </a:rPr>
                <a:t> </a:t>
              </a:r>
              <a:r>
                <a:rPr i="1" lang="en" u="sng">
                  <a:solidFill>
                    <a:schemeClr val="accent3"/>
                  </a:solidFill>
                  <a:hlinkClick r:id="rId6"/>
                </a:rPr>
                <a:t>http://www.dof.ca.gov</a:t>
              </a:r>
              <a:endParaRPr>
                <a:solidFill>
                  <a:schemeClr val="accent3"/>
                </a:solidFill>
              </a:endParaRPr>
            </a:p>
            <a:p>
              <a:pPr indent="0" lvl="0" marL="0" rtl="0">
                <a:lnSpc>
                  <a:spcPct val="94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i="1" u="sng">
                <a:solidFill>
                  <a:schemeClr val="accent3"/>
                </a:solidFill>
                <a:hlinkClick r:id="rId7"/>
              </a:endParaRPr>
            </a:p>
            <a:p>
              <a:pPr indent="-317500" lvl="0" marL="457200" rtl="0">
                <a:lnSpc>
                  <a:spcPct val="94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Char char="●"/>
              </a:pPr>
              <a:r>
                <a:rPr lang="en">
                  <a:solidFill>
                    <a:schemeClr val="accent3"/>
                  </a:solidFill>
                </a:rPr>
                <a:t>Land Area-</a:t>
              </a:r>
              <a:r>
                <a:rPr lang="en">
                  <a:solidFill>
                    <a:schemeClr val="accent3"/>
                  </a:solidFill>
                  <a:uFill>
                    <a:noFill/>
                  </a:uFill>
                  <a:hlinkClick r:id="rId8"/>
                </a:rPr>
                <a:t> </a:t>
              </a:r>
              <a:r>
                <a:rPr i="1" lang="en" u="sng">
                  <a:solidFill>
                    <a:schemeClr val="accent3"/>
                  </a:solidFill>
                  <a:hlinkClick r:id="rId9"/>
                </a:rPr>
                <a:t>https://www.census.gov</a:t>
              </a:r>
              <a:endParaRPr>
                <a:solidFill>
                  <a:schemeClr val="accent3"/>
                </a:solidFill>
              </a:endParaRPr>
            </a:p>
            <a:p>
              <a:pPr indent="0" lvl="0" marL="0" rtl="0">
                <a:lnSpc>
                  <a:spcPct val="94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i="1" u="sng">
                <a:solidFill>
                  <a:schemeClr val="accent3"/>
                </a:solidFill>
                <a:hlinkClick r:id="rId10"/>
              </a:endParaRPr>
            </a:p>
            <a:p>
              <a:pPr indent="-317500" lvl="0" marL="457200" rtl="0">
                <a:lnSpc>
                  <a:spcPct val="94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Char char="●"/>
              </a:pPr>
              <a:r>
                <a:rPr lang="en">
                  <a:solidFill>
                    <a:schemeClr val="accent3"/>
                  </a:solidFill>
                </a:rPr>
                <a:t>Merging multiple data sets together</a:t>
              </a:r>
              <a:endParaRPr>
                <a:solidFill>
                  <a:schemeClr val="accent3"/>
                </a:solidFill>
              </a:endParaRPr>
            </a:p>
            <a:p>
              <a:pPr indent="0" lvl="0" marL="0" rtl="0">
                <a:lnSpc>
                  <a:spcPct val="94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  <a:p>
              <a:pPr indent="-317500" lvl="0" marL="457200" rtl="0">
                <a:lnSpc>
                  <a:spcPct val="94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Char char="●"/>
              </a:pPr>
              <a:r>
                <a:rPr lang="en">
                  <a:solidFill>
                    <a:schemeClr val="accent3"/>
                  </a:solidFill>
                </a:rPr>
                <a:t>Data trimming and cleaning</a:t>
              </a:r>
              <a:endParaRPr>
                <a:solidFill>
                  <a:schemeClr val="accent3"/>
                </a:solidFill>
              </a:endParaRPr>
            </a:p>
            <a:p>
              <a:pPr indent="0" lvl="0" marL="0"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/>
        </p:nvSpPr>
        <p:spPr>
          <a:xfrm>
            <a:off x="506425" y="1304875"/>
            <a:ext cx="2494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Water Quality</a:t>
            </a:r>
            <a:endParaRPr b="1" sz="18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5081750" y="1304875"/>
            <a:ext cx="34350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7474F"/>
                </a:solidFill>
                <a:latin typeface="Average"/>
                <a:ea typeface="Average"/>
                <a:cs typeface="Average"/>
                <a:sym typeface="Average"/>
              </a:rPr>
              <a:t>County Population Density</a:t>
            </a:r>
            <a:endParaRPr b="1" sz="18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raw data </a:t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1434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57233"/>
            <a:ext cx="8839198" cy="1479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 </a:t>
            </a:r>
            <a:r>
              <a:rPr lang="en" sz="1800"/>
              <a:t>county data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33333" l="11120" r="52030" t="0"/>
          <a:stretch/>
        </p:blipFill>
        <p:spPr>
          <a:xfrm>
            <a:off x="311700" y="1233050"/>
            <a:ext cx="2895850" cy="91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4">
            <a:alphaModFix/>
          </a:blip>
          <a:srcRect b="30303" l="7" r="20049" t="0"/>
          <a:stretch/>
        </p:blipFill>
        <p:spPr>
          <a:xfrm>
            <a:off x="265075" y="2505125"/>
            <a:ext cx="2895850" cy="10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5">
            <a:alphaModFix/>
          </a:blip>
          <a:srcRect b="50389" l="0" r="0" t="0"/>
          <a:stretch/>
        </p:blipFill>
        <p:spPr>
          <a:xfrm>
            <a:off x="265076" y="3975400"/>
            <a:ext cx="2828950" cy="10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643925" y="3658675"/>
            <a:ext cx="23853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County land area 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677300" y="2151750"/>
            <a:ext cx="23853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County zip code 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625788" y="899913"/>
            <a:ext cx="23853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County population 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3553325" y="2641713"/>
            <a:ext cx="472200" cy="37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5833363" y="1459313"/>
            <a:ext cx="23853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County data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6">
            <a:alphaModFix/>
          </a:blip>
          <a:srcRect b="0" l="7270" r="0" t="0"/>
          <a:stretch/>
        </p:blipFill>
        <p:spPr>
          <a:xfrm>
            <a:off x="4289501" y="1900825"/>
            <a:ext cx="4686874" cy="18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 </a:t>
            </a:r>
            <a:r>
              <a:rPr lang="en" sz="1800"/>
              <a:t>water quality indicator data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1241743" y="1164700"/>
            <a:ext cx="10527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Raw</a:t>
            </a:r>
            <a:r>
              <a:rPr lang="en">
                <a:solidFill>
                  <a:schemeClr val="dk1"/>
                </a:solidFill>
              </a:rPr>
              <a:t> 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724400" y="2323225"/>
            <a:ext cx="20874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Truncate coordinates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 1 decimal: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724400" y="3803450"/>
            <a:ext cx="20874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find county for all record (package: geopy)</a:t>
            </a:r>
            <a:r>
              <a:rPr lang="en">
                <a:solidFill>
                  <a:schemeClr val="dk1"/>
                </a:solidFill>
              </a:rPr>
              <a:t> 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9175" y="2137213"/>
            <a:ext cx="421957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375" y="3646613"/>
            <a:ext cx="5581650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/>
          <p:nvPr/>
        </p:nvSpPr>
        <p:spPr>
          <a:xfrm>
            <a:off x="1574200" y="1675225"/>
            <a:ext cx="311400" cy="462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1574200" y="3184625"/>
            <a:ext cx="311400" cy="462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1574200" y="4532400"/>
            <a:ext cx="311400" cy="462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 </a:t>
            </a:r>
            <a:r>
              <a:rPr lang="en" sz="1800"/>
              <a:t>water quality indicator data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665900" y="3132600"/>
            <a:ext cx="26175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Group all records belong to the same county: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1630925" y="2571750"/>
            <a:ext cx="311400" cy="462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37895" l="0" r="0" t="0"/>
          <a:stretch/>
        </p:blipFill>
        <p:spPr>
          <a:xfrm>
            <a:off x="3308250" y="3039650"/>
            <a:ext cx="1981200" cy="12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800" y="1294663"/>
            <a:ext cx="558165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0925" y="3035313"/>
            <a:ext cx="1981200" cy="128636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3798250" y="2666750"/>
            <a:ext cx="26175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By mean: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6206725" y="2666750"/>
            <a:ext cx="26175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By median: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6167450" y="2643200"/>
            <a:ext cx="1143000" cy="372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