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b22b71c5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b22b71c5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b22b71c5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b22b71c5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ccce40c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ccce40c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ccce40c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ccce40c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b22b71c5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b22b71c5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Budget Tracker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G: </a:t>
            </a:r>
            <a:r>
              <a:rPr lang="en"/>
              <a:t>K Atta-Boakye, J Park, A Shoaib</a:t>
            </a:r>
            <a:endParaRPr sz="1700"/>
          </a:p>
        </p:txBody>
      </p:sp>
      <p:pic>
        <p:nvPicPr>
          <p:cNvPr id="88" name="Google Shape;88;p13"/>
          <p:cNvPicPr preferRelativeResize="0"/>
          <p:nvPr/>
        </p:nvPicPr>
        <p:blipFill>
          <a:blip r:embed="rId3">
            <a:alphaModFix/>
          </a:blip>
          <a:stretch>
            <a:fillRect/>
          </a:stretch>
        </p:blipFill>
        <p:spPr>
          <a:xfrm>
            <a:off x="5660649" y="484350"/>
            <a:ext cx="3483349" cy="417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statement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a:solidFill>
                  <a:srgbClr val="000000"/>
                </a:solidFill>
                <a:latin typeface="Cambria"/>
                <a:ea typeface="Cambria"/>
                <a:cs typeface="Cambria"/>
                <a:sym typeface="Cambria"/>
              </a:rPr>
              <a:t>We are creating an expense tracker where users can keep track of how they are spending their monthly income. The main goal is to have set goals for spending monthly that we can monitor. We will keep track of spending on a month to month basis which will help adjust monthly spending goals. We wanted to do this as a group because as young adults, keeping track of where our money is going is essential. We want to have fun but at the same time make sure we have enough for important expenses. People may use excel to do all these expense tracking, but our software will generate the graphs as data is given and help users adjust their expense plans. </a:t>
            </a:r>
            <a:endParaRPr sz="1400"/>
          </a:p>
        </p:txBody>
      </p:sp>
      <p:pic>
        <p:nvPicPr>
          <p:cNvPr id="95" name="Google Shape;95;p14"/>
          <p:cNvPicPr preferRelativeResize="0"/>
          <p:nvPr/>
        </p:nvPicPr>
        <p:blipFill>
          <a:blip r:embed="rId3">
            <a:alphaModFix/>
          </a:blip>
          <a:stretch>
            <a:fillRect/>
          </a:stretch>
        </p:blipFill>
        <p:spPr>
          <a:xfrm>
            <a:off x="5700400" y="3501750"/>
            <a:ext cx="2283551" cy="152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Design Approach</a:t>
            </a:r>
            <a:endParaRPr/>
          </a:p>
        </p:txBody>
      </p:sp>
      <p:sp>
        <p:nvSpPr>
          <p:cNvPr id="101" name="Google Shape;101;p15"/>
          <p:cNvSpPr txBox="1"/>
          <p:nvPr>
            <p:ph idx="1" type="body"/>
          </p:nvPr>
        </p:nvSpPr>
        <p:spPr>
          <a:xfrm>
            <a:off x="729450" y="2078875"/>
            <a:ext cx="7688700" cy="27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a:t>
            </a:r>
            <a:endParaRPr sz="1500"/>
          </a:p>
          <a:p>
            <a:pPr indent="-311150" lvl="1" marL="914400" rtl="0" algn="l">
              <a:spcBef>
                <a:spcPts val="0"/>
              </a:spcBef>
              <a:spcAft>
                <a:spcPts val="0"/>
              </a:spcAft>
              <a:buSzPts val="1300"/>
              <a:buChar char="○"/>
            </a:pPr>
            <a:r>
              <a:rPr lang="en" sz="1300"/>
              <a:t>Initially, the project was going to be built on the C++ </a:t>
            </a:r>
            <a:r>
              <a:rPr lang="en" sz="1300"/>
              <a:t>language</a:t>
            </a:r>
            <a:r>
              <a:rPr lang="en" sz="1300"/>
              <a:t> and libraries through qt creator, since we knew we wanted the end product to have an interactive GUI</a:t>
            </a:r>
            <a:endParaRPr sz="1300"/>
          </a:p>
          <a:p>
            <a:pPr indent="-323850" lvl="0" marL="457200" rtl="0" algn="l">
              <a:spcBef>
                <a:spcPts val="0"/>
              </a:spcBef>
              <a:spcAft>
                <a:spcPts val="0"/>
              </a:spcAft>
              <a:buSzPts val="1500"/>
              <a:buChar char="●"/>
            </a:pPr>
            <a:r>
              <a:rPr lang="en" sz="1500"/>
              <a:t>WireShark</a:t>
            </a:r>
            <a:endParaRPr sz="1500"/>
          </a:p>
          <a:p>
            <a:pPr indent="-311150" lvl="1" marL="914400" rtl="0" algn="l">
              <a:spcBef>
                <a:spcPts val="0"/>
              </a:spcBef>
              <a:spcAft>
                <a:spcPts val="0"/>
              </a:spcAft>
              <a:buSzPts val="1300"/>
              <a:buChar char="○"/>
            </a:pPr>
            <a:r>
              <a:rPr lang="en" sz="1300"/>
              <a:t>The purpose of this was to keep track of the users’ URL visits</a:t>
            </a:r>
            <a:endParaRPr sz="1300"/>
          </a:p>
          <a:p>
            <a:pPr indent="-323850" lvl="0" marL="457200" rtl="0" algn="l">
              <a:spcBef>
                <a:spcPts val="0"/>
              </a:spcBef>
              <a:spcAft>
                <a:spcPts val="0"/>
              </a:spcAft>
              <a:buSzPts val="1500"/>
              <a:buChar char="●"/>
            </a:pPr>
            <a:r>
              <a:rPr lang="en" sz="1500"/>
              <a:t>MongoDB</a:t>
            </a:r>
            <a:endParaRPr sz="1500"/>
          </a:p>
          <a:p>
            <a:pPr indent="-311150" lvl="1" marL="914400" rtl="0" algn="l">
              <a:spcBef>
                <a:spcPts val="0"/>
              </a:spcBef>
              <a:spcAft>
                <a:spcPts val="0"/>
              </a:spcAft>
              <a:buSzPts val="1300"/>
              <a:buChar char="○"/>
            </a:pPr>
            <a:r>
              <a:rPr lang="en" sz="1300"/>
              <a:t>To as work as the database to store the user and their purchase information</a:t>
            </a:r>
            <a:endParaRPr sz="1300"/>
          </a:p>
        </p:txBody>
      </p:sp>
      <p:pic>
        <p:nvPicPr>
          <p:cNvPr id="102" name="Google Shape;102;p15"/>
          <p:cNvPicPr preferRelativeResize="0"/>
          <p:nvPr/>
        </p:nvPicPr>
        <p:blipFill>
          <a:blip r:embed="rId3">
            <a:alphaModFix/>
          </a:blip>
          <a:stretch>
            <a:fillRect/>
          </a:stretch>
        </p:blipFill>
        <p:spPr>
          <a:xfrm>
            <a:off x="4654000" y="0"/>
            <a:ext cx="4490000" cy="225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Design Approach</a:t>
            </a:r>
            <a:endParaRPr/>
          </a:p>
        </p:txBody>
      </p:sp>
      <p:sp>
        <p:nvSpPr>
          <p:cNvPr id="108" name="Google Shape;108;p16"/>
          <p:cNvSpPr txBox="1"/>
          <p:nvPr>
            <p:ph idx="1" type="body"/>
          </p:nvPr>
        </p:nvSpPr>
        <p:spPr>
          <a:xfrm>
            <a:off x="729450" y="2078875"/>
            <a:ext cx="7688700" cy="26697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Python</a:t>
            </a:r>
            <a:endParaRPr sz="1500"/>
          </a:p>
          <a:p>
            <a:pPr indent="-304800" lvl="1" marL="914400" rtl="0" algn="l">
              <a:spcBef>
                <a:spcPts val="0"/>
              </a:spcBef>
              <a:spcAft>
                <a:spcPts val="0"/>
              </a:spcAft>
              <a:buSzPts val="1200"/>
              <a:buChar char="○"/>
            </a:pPr>
            <a:r>
              <a:rPr lang="en" sz="1200"/>
              <a:t>After finding many difficulties with cpp, we saw that python had many helpful libraries that made connections to the database easier to manage.</a:t>
            </a:r>
            <a:endParaRPr sz="1200"/>
          </a:p>
          <a:p>
            <a:pPr indent="-304800" lvl="1" marL="914400" rtl="0" algn="l">
              <a:spcBef>
                <a:spcPts val="0"/>
              </a:spcBef>
              <a:spcAft>
                <a:spcPts val="0"/>
              </a:spcAft>
              <a:buSzPts val="1200"/>
              <a:buChar char="○"/>
            </a:pPr>
            <a:r>
              <a:rPr lang="en" sz="1200"/>
              <a:t>Qt Widget implementation became a lot more difficult without the drag/drop Ui.</a:t>
            </a:r>
            <a:endParaRPr sz="1200"/>
          </a:p>
          <a:p>
            <a:pPr indent="-304800" lvl="1" marL="914400" rtl="0" algn="l">
              <a:spcBef>
                <a:spcPts val="0"/>
              </a:spcBef>
              <a:spcAft>
                <a:spcPts val="0"/>
              </a:spcAft>
              <a:buSzPts val="1200"/>
              <a:buChar char="○"/>
            </a:pPr>
            <a:r>
              <a:rPr lang="en" sz="1200"/>
              <a:t>The UI was still kept from cpp and imported into the python code</a:t>
            </a:r>
            <a:endParaRPr sz="1200"/>
          </a:p>
          <a:p>
            <a:pPr indent="-323850" lvl="0" marL="457200" rtl="0" algn="l">
              <a:spcBef>
                <a:spcPts val="0"/>
              </a:spcBef>
              <a:spcAft>
                <a:spcPts val="0"/>
              </a:spcAft>
              <a:buSzPts val="1500"/>
              <a:buChar char="●"/>
            </a:pPr>
            <a:r>
              <a:rPr lang="en" sz="1500"/>
              <a:t>AWS database</a:t>
            </a:r>
            <a:endParaRPr sz="1500"/>
          </a:p>
          <a:p>
            <a:pPr indent="-304800" lvl="1" marL="914400" rtl="0" algn="l">
              <a:spcBef>
                <a:spcPts val="0"/>
              </a:spcBef>
              <a:spcAft>
                <a:spcPts val="0"/>
              </a:spcAft>
              <a:buSzPts val="1200"/>
              <a:buChar char="○"/>
            </a:pPr>
            <a:r>
              <a:rPr lang="en" sz="1200"/>
              <a:t>This was switched from MongoDB </a:t>
            </a:r>
            <a:endParaRPr sz="1200"/>
          </a:p>
          <a:p>
            <a:pPr indent="-304800" lvl="1" marL="914400" rtl="0" algn="l">
              <a:spcBef>
                <a:spcPts val="0"/>
              </a:spcBef>
              <a:spcAft>
                <a:spcPts val="0"/>
              </a:spcAft>
              <a:buSzPts val="1200"/>
              <a:buChar char="○"/>
            </a:pPr>
            <a:r>
              <a:rPr lang="en" sz="1200"/>
              <a:t>Preference was to have a </a:t>
            </a:r>
            <a:r>
              <a:rPr lang="en" sz="1200"/>
              <a:t>relational</a:t>
            </a:r>
            <a:r>
              <a:rPr lang="en" sz="1200"/>
              <a:t> database, as the tables are all joined by customer ID and this would make </a:t>
            </a:r>
            <a:r>
              <a:rPr lang="en" sz="1200"/>
              <a:t>querying</a:t>
            </a:r>
            <a:r>
              <a:rPr lang="en" sz="1200"/>
              <a:t> more simple</a:t>
            </a:r>
            <a:endParaRPr sz="1200"/>
          </a:p>
          <a:p>
            <a:pPr indent="-304800" lvl="1" marL="914400" rtl="0" algn="l">
              <a:spcBef>
                <a:spcPts val="0"/>
              </a:spcBef>
              <a:spcAft>
                <a:spcPts val="0"/>
              </a:spcAft>
              <a:buSzPts val="1200"/>
              <a:buChar char="○"/>
            </a:pPr>
            <a:r>
              <a:rPr lang="en" sz="1200"/>
              <a:t>Can utilize SQL</a:t>
            </a:r>
            <a:endParaRPr sz="1200"/>
          </a:p>
          <a:p>
            <a:pPr indent="-323850" lvl="0" marL="457200" rtl="0" algn="l">
              <a:spcBef>
                <a:spcPts val="0"/>
              </a:spcBef>
              <a:spcAft>
                <a:spcPts val="0"/>
              </a:spcAft>
              <a:buSzPts val="1500"/>
              <a:buChar char="●"/>
            </a:pPr>
            <a:r>
              <a:rPr lang="en" sz="1500"/>
              <a:t>SQLite database</a:t>
            </a:r>
            <a:endParaRPr sz="1500"/>
          </a:p>
          <a:p>
            <a:pPr indent="-304800" lvl="1" marL="914400" rtl="0" algn="l">
              <a:spcBef>
                <a:spcPts val="0"/>
              </a:spcBef>
              <a:spcAft>
                <a:spcPts val="0"/>
              </a:spcAft>
              <a:buSzPts val="1200"/>
              <a:buChar char="○"/>
            </a:pPr>
            <a:r>
              <a:rPr lang="en" sz="1200"/>
              <a:t>This database is used to store all the links in the browser. This helps extract the </a:t>
            </a:r>
            <a:r>
              <a:rPr lang="en" sz="1200"/>
              <a:t>domain</a:t>
            </a:r>
            <a:r>
              <a:rPr lang="en" sz="1200"/>
              <a:t> names for the websites.</a:t>
            </a:r>
            <a:endParaRPr sz="1200"/>
          </a:p>
        </p:txBody>
      </p:sp>
      <p:pic>
        <p:nvPicPr>
          <p:cNvPr id="109" name="Google Shape;109;p16"/>
          <p:cNvPicPr preferRelativeResize="0"/>
          <p:nvPr/>
        </p:nvPicPr>
        <p:blipFill>
          <a:blip r:embed="rId3">
            <a:alphaModFix/>
          </a:blip>
          <a:stretch>
            <a:fillRect/>
          </a:stretch>
        </p:blipFill>
        <p:spPr>
          <a:xfrm>
            <a:off x="5167570" y="-5"/>
            <a:ext cx="3976425" cy="230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progress</a:t>
            </a:r>
            <a:endParaRPr/>
          </a:p>
        </p:txBody>
      </p:sp>
      <p:sp>
        <p:nvSpPr>
          <p:cNvPr id="115" name="Google Shape;115;p17"/>
          <p:cNvSpPr txBox="1"/>
          <p:nvPr>
            <p:ph idx="1" type="body"/>
          </p:nvPr>
        </p:nvSpPr>
        <p:spPr>
          <a:xfrm>
            <a:off x="729450" y="2078875"/>
            <a:ext cx="7688700" cy="2248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Sprint 1</a:t>
            </a:r>
            <a:endParaRPr/>
          </a:p>
          <a:p>
            <a:pPr indent="-298450" lvl="1" marL="914400" rtl="0" algn="l">
              <a:spcBef>
                <a:spcPts val="0"/>
              </a:spcBef>
              <a:spcAft>
                <a:spcPts val="0"/>
              </a:spcAft>
              <a:buSzPts val="1100"/>
              <a:buChar char="○"/>
            </a:pPr>
            <a:r>
              <a:rPr lang="en"/>
              <a:t>Obtaining basic user information</a:t>
            </a:r>
            <a:endParaRPr/>
          </a:p>
          <a:p>
            <a:pPr indent="-298450" lvl="1" marL="914400" rtl="0" algn="l">
              <a:spcBef>
                <a:spcPts val="0"/>
              </a:spcBef>
              <a:spcAft>
                <a:spcPts val="0"/>
              </a:spcAft>
              <a:buSzPts val="1100"/>
              <a:buChar char="○"/>
            </a:pPr>
            <a:r>
              <a:rPr lang="en"/>
              <a:t>Storing user data</a:t>
            </a:r>
            <a:endParaRPr/>
          </a:p>
          <a:p>
            <a:pPr indent="-298450" lvl="1" marL="914400" rtl="0" algn="l">
              <a:spcBef>
                <a:spcPts val="0"/>
              </a:spcBef>
              <a:spcAft>
                <a:spcPts val="0"/>
              </a:spcAft>
              <a:buSzPts val="1100"/>
              <a:buChar char="○"/>
            </a:pPr>
            <a:r>
              <a:rPr lang="en"/>
              <a:t>Creating simple graphs</a:t>
            </a:r>
            <a:endParaRPr/>
          </a:p>
          <a:p>
            <a:pPr indent="-311150" lvl="0" marL="457200" rtl="0" algn="l">
              <a:spcBef>
                <a:spcPts val="0"/>
              </a:spcBef>
              <a:spcAft>
                <a:spcPts val="0"/>
              </a:spcAft>
              <a:buSzPts val="1300"/>
              <a:buChar char="●"/>
            </a:pPr>
            <a:r>
              <a:rPr lang="en"/>
              <a:t>Sprint 2 </a:t>
            </a:r>
            <a:endParaRPr/>
          </a:p>
          <a:p>
            <a:pPr indent="-298450" lvl="1" marL="914400" rtl="0" algn="l">
              <a:spcBef>
                <a:spcPts val="0"/>
              </a:spcBef>
              <a:spcAft>
                <a:spcPts val="0"/>
              </a:spcAft>
              <a:buSzPts val="1100"/>
              <a:buChar char="○"/>
            </a:pPr>
            <a:r>
              <a:rPr lang="en"/>
              <a:t>GUI prototype development</a:t>
            </a:r>
            <a:endParaRPr/>
          </a:p>
          <a:p>
            <a:pPr indent="-298450" lvl="1" marL="914400" rtl="0" algn="l">
              <a:spcBef>
                <a:spcPts val="0"/>
              </a:spcBef>
              <a:spcAft>
                <a:spcPts val="0"/>
              </a:spcAft>
              <a:buSzPts val="1100"/>
              <a:buChar char="○"/>
            </a:pPr>
            <a:r>
              <a:rPr lang="en"/>
              <a:t>Track user subscriptions</a:t>
            </a:r>
            <a:endParaRPr/>
          </a:p>
          <a:p>
            <a:pPr indent="-298450" lvl="1" marL="914400" rtl="0" algn="l">
              <a:spcBef>
                <a:spcPts val="0"/>
              </a:spcBef>
              <a:spcAft>
                <a:spcPts val="0"/>
              </a:spcAft>
              <a:buSzPts val="1100"/>
              <a:buChar char="○"/>
            </a:pPr>
            <a:r>
              <a:rPr lang="en"/>
              <a:t>Fluid Graphs</a:t>
            </a:r>
            <a:endParaRPr/>
          </a:p>
          <a:p>
            <a:pPr indent="-311150" lvl="0" marL="457200" rtl="0" algn="l">
              <a:spcBef>
                <a:spcPts val="0"/>
              </a:spcBef>
              <a:spcAft>
                <a:spcPts val="0"/>
              </a:spcAft>
              <a:buSzPts val="1300"/>
              <a:buChar char="●"/>
            </a:pPr>
            <a:r>
              <a:rPr lang="en"/>
              <a:t>Sprint 3 </a:t>
            </a:r>
            <a:endParaRPr/>
          </a:p>
          <a:p>
            <a:pPr indent="-298450" lvl="1" marL="914400" rtl="0" algn="l">
              <a:spcBef>
                <a:spcPts val="0"/>
              </a:spcBef>
              <a:spcAft>
                <a:spcPts val="0"/>
              </a:spcAft>
              <a:buSzPts val="1100"/>
              <a:buChar char="○"/>
            </a:pPr>
            <a:r>
              <a:rPr lang="en"/>
              <a:t>Sending user information to database</a:t>
            </a:r>
            <a:endParaRPr/>
          </a:p>
          <a:p>
            <a:pPr indent="-298450" lvl="1" marL="914400" rtl="0" algn="l">
              <a:spcBef>
                <a:spcPts val="0"/>
              </a:spcBef>
              <a:spcAft>
                <a:spcPts val="0"/>
              </a:spcAft>
              <a:buSzPts val="1100"/>
              <a:buChar char="○"/>
            </a:pPr>
            <a:r>
              <a:rPr lang="en"/>
              <a:t>Database to GUI</a:t>
            </a:r>
            <a:endParaRPr/>
          </a:p>
          <a:p>
            <a:pPr indent="-298450" lvl="1" marL="914400" rtl="0" algn="l">
              <a:spcBef>
                <a:spcPts val="0"/>
              </a:spcBef>
              <a:spcAft>
                <a:spcPts val="0"/>
              </a:spcAft>
              <a:buSzPts val="1100"/>
              <a:buChar char="○"/>
            </a:pPr>
            <a:r>
              <a:rPr lang="en"/>
              <a:t>Language conversion</a:t>
            </a:r>
            <a:endParaRPr/>
          </a:p>
        </p:txBody>
      </p:sp>
      <p:pic>
        <p:nvPicPr>
          <p:cNvPr id="116" name="Google Shape;116;p17"/>
          <p:cNvPicPr preferRelativeResize="0"/>
          <p:nvPr/>
        </p:nvPicPr>
        <p:blipFill rotWithShape="1">
          <a:blip r:embed="rId3">
            <a:alphaModFix/>
          </a:blip>
          <a:srcRect b="0" l="0" r="0" t="0"/>
          <a:stretch/>
        </p:blipFill>
        <p:spPr>
          <a:xfrm>
            <a:off x="5303950" y="1922550"/>
            <a:ext cx="2336375" cy="233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pic>
        <p:nvPicPr>
          <p:cNvPr id="122" name="Google Shape;122;p18"/>
          <p:cNvPicPr preferRelativeResize="0"/>
          <p:nvPr/>
        </p:nvPicPr>
        <p:blipFill>
          <a:blip r:embed="rId3">
            <a:alphaModFix/>
          </a:blip>
          <a:stretch>
            <a:fillRect/>
          </a:stretch>
        </p:blipFill>
        <p:spPr>
          <a:xfrm>
            <a:off x="2800750" y="2144875"/>
            <a:ext cx="3963525" cy="227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