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0FF"/>
    <a:srgbClr val="8B0027"/>
    <a:srgbClr val="7AF2A8"/>
    <a:srgbClr val="2B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1"/>
    <p:restoredTop sz="94635"/>
  </p:normalViewPr>
  <p:slideViewPr>
    <p:cSldViewPr snapToGrid="0">
      <p:cViewPr varScale="1">
        <p:scale>
          <a:sx n="150" d="100"/>
          <a:sy n="150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9035-4454-82A9-9B7E-E909CE893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08FB46-765A-B6A2-4E27-19488AE64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83001-1619-4BFD-4264-FAABCA42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E312-2AD5-4A4E-84F3-50B3CA17D73A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A10AF-757C-632B-C727-00494A56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B89B2-052E-75BD-103C-8904A110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57-76FF-F74C-8724-44260A86D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056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E6FC6-74B6-5AC7-7493-636B9817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05E373-B333-8C78-615D-C58B97BE4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16D67-D2AF-F628-AA8C-01DC9F93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E312-2AD5-4A4E-84F3-50B3CA17D73A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96874-425C-CE24-35B9-EA29002E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17CB4-6BF6-C2DF-875E-7BE9D100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57-76FF-F74C-8724-44260A86D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038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2BA3B4-8807-BD09-A1C7-E4B30527C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BE5491-D292-AFCC-AEEC-2AC0CBFC2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8B38D-D711-6E32-3B12-5D168942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E312-2AD5-4A4E-84F3-50B3CA17D73A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D56E5-189F-1F3E-7356-A1BE6349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F56B3-0B2D-86A9-360D-5218401A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57-76FF-F74C-8724-44260A86D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697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24856-39C6-2628-0A5F-BAD16DED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7954C-A288-6DC1-B48D-5B9CBAC6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EDD89-3232-4075-52DA-63C1A26D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E312-2AD5-4A4E-84F3-50B3CA17D73A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7F98E-4EBB-ECA6-A817-5C4D59AA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9E422-61D0-38B3-36C1-6E92AD0E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57-76FF-F74C-8724-44260A86D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357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12E94-E27B-7975-32EF-E21C47DF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6DC5F-8D07-E0CD-B8ED-95F319ED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E7EC8-C937-3B54-EC40-B5E9C40A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E312-2AD5-4A4E-84F3-50B3CA17D73A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F99AA-84C0-7BF9-5E1F-6365B16A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DAE28-FC53-8CF9-72D9-B8CA35C7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57-76FF-F74C-8724-44260A86D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971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95B51-4FAF-AD44-01ED-58AC92C5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D2BC7-F5EF-C634-B016-491885D43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2DFB02-D497-B90B-2395-0B6449828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FA084-2250-A67D-0A9B-13276E34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E312-2AD5-4A4E-84F3-50B3CA17D73A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ECC1B-EAD7-1D93-E122-3BB18CBC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2AD1C7-B1B5-3976-7A4A-8B2DA490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57-76FF-F74C-8724-44260A86D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253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7ADDE-146E-6EF7-86FE-2766FA77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966CD-8A27-BA73-BBCE-B92E3643D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33AC8A-8F7D-711D-BF4B-176FF235F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2AB205-B61B-053C-48CE-62CC3451E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62E12E-D91F-BFEB-BF26-CAFEB5457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1A6029-04F8-2639-46E6-FB785333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E312-2AD5-4A4E-84F3-50B3CA17D73A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A10D3A-80D4-B375-3A3A-4342A6BB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E8F762-BE6B-A581-153D-F7C53F03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57-76FF-F74C-8724-44260A86D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01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B9F79-30EC-D973-EFE0-0E4749E6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6647E8-9633-EAAC-D9B3-B52DE354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E312-2AD5-4A4E-84F3-50B3CA17D73A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098C0D-8E0F-2052-212D-9CD66BC2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3E8E8-645B-4416-2915-784ABCD4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57-76FF-F74C-8724-44260A86D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07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C1E98D-493B-9ED1-3C3F-6374C556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E312-2AD5-4A4E-84F3-50B3CA17D73A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94FB75-B842-8A5A-BA3C-18D7378F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AE3EF3-212F-58FF-9467-96A48BBC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57-76FF-F74C-8724-44260A86D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049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D276E-3E7E-D46D-EEC5-1B44374A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DBC34-13E8-D9AD-E06B-FBD410D59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10ACD-C5FE-C300-03A0-E09D1FD1E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BD3CC-428E-6E0F-9B85-209BCAD2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E312-2AD5-4A4E-84F3-50B3CA17D73A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713460-8A76-34E6-CB59-246C9514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4D276E-3BFF-C5F3-C904-637D3D64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57-76FF-F74C-8724-44260A86D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015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B5463-9F85-D8BE-EB85-C42A7AB9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6DF018-FB7E-EA72-C27A-DCEB29081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9F66B7-64B1-26FB-AE74-440AA9CB1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AD9E8B-D7EB-B25E-28B2-B1D85F0B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E312-2AD5-4A4E-84F3-50B3CA17D73A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071FCF-6C4E-5836-DEB4-972E4105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5B86B-9A34-558C-4920-7851B48E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057-76FF-F74C-8724-44260A86D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592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2BB99C-B30E-D4EC-B5B4-717B497F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647AE6-57D1-40E4-F038-C572BF63F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219C2-36AB-72E1-7FE8-91C565B6F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DE312-2AD5-4A4E-84F3-50B3CA17D73A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F0AF7-9CC1-8D27-1331-38CAA6240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92031-E8B3-FD83-1852-F71E2873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4F057-76FF-F74C-8724-44260A86D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33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D7B3503-004A-63EE-4A27-E263871BAD24}"/>
              </a:ext>
            </a:extLst>
          </p:cNvPr>
          <p:cNvGrpSpPr/>
          <p:nvPr/>
        </p:nvGrpSpPr>
        <p:grpSpPr>
          <a:xfrm>
            <a:off x="-4251158" y="0"/>
            <a:ext cx="12192000" cy="6858000"/>
            <a:chOff x="-898359" y="5374105"/>
            <a:chExt cx="12192000" cy="6858000"/>
          </a:xfrm>
        </p:grpSpPr>
        <p:pic>
          <p:nvPicPr>
            <p:cNvPr id="10" name="그림 9" descr="의류, 사람, 인간의 얼굴, 실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52C18E2-DABB-AC9F-7131-DE7206636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898359" y="5374105"/>
              <a:ext cx="12192000" cy="6858000"/>
            </a:xfrm>
            <a:prstGeom prst="rect">
              <a:avLst/>
            </a:prstGeom>
          </p:spPr>
        </p:pic>
        <p:pic>
          <p:nvPicPr>
            <p:cNvPr id="11" name="그림 10" descr="의류, 사람, 인간의 얼굴, 실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4183299E-73E2-DF70-0203-7802D951F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7917" l="10000" r="90000">
                          <a14:foregroundMark x1="50234" y1="40833" x2="56172" y2="77639"/>
                          <a14:foregroundMark x1="56172" y1="77639" x2="54688" y2="87083"/>
                          <a14:foregroundMark x1="54688" y1="87083" x2="51406" y2="93750"/>
                          <a14:foregroundMark x1="62266" y1="92917" x2="31641" y2="93472"/>
                          <a14:foregroundMark x1="44297" y1="62361" x2="47266" y2="64167"/>
                          <a14:foregroundMark x1="75859" y1="89722" x2="76016" y2="93194"/>
                          <a14:foregroundMark x1="76797" y1="97917" x2="76797" y2="97917"/>
                          <a14:backgroundMark x1="71250" y1="18889" x2="88438" y2="70694"/>
                          <a14:backgroundMark x1="88438" y1="70694" x2="89375" y2="79167"/>
                          <a14:backgroundMark x1="38359" y1="57917" x2="37578" y2="64028"/>
                          <a14:backgroundMark x1="35313" y1="65556" x2="9375" y2="65556"/>
                          <a14:backgroundMark x1="39766" y1="64861" x2="35781" y2="69306"/>
                          <a14:backgroundMark x1="35781" y1="69306" x2="33359" y2="69167"/>
                          <a14:backgroundMark x1="64531" y1="67083" x2="79766" y2="698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898359" y="5374105"/>
              <a:ext cx="12192000" cy="6858000"/>
            </a:xfrm>
            <a:prstGeom prst="rect">
              <a:avLst/>
            </a:prstGeom>
          </p:spPr>
        </p:pic>
      </p:grpSp>
      <p:pic>
        <p:nvPicPr>
          <p:cNvPr id="3" name="그림 2" descr="텍스트, 포스터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16560F6-8C1B-9E22-5AD2-991F5B521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872" y="-4132808"/>
            <a:ext cx="1005816" cy="171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0BD6D2-30B5-ED29-A00C-567CE897F6D2}"/>
              </a:ext>
            </a:extLst>
          </p:cNvPr>
          <p:cNvSpPr txBox="1"/>
          <p:nvPr/>
        </p:nvSpPr>
        <p:spPr>
          <a:xfrm>
            <a:off x="8537375" y="-327340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rgbClr val="8B0027"/>
                </a:solidFill>
              </a:rPr>
              <a:t>자연어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868E3-5B67-B3F7-BFD7-6186C8C172DC}"/>
              </a:ext>
            </a:extLst>
          </p:cNvPr>
          <p:cNvSpPr txBox="1"/>
          <p:nvPr/>
        </p:nvSpPr>
        <p:spPr>
          <a:xfrm>
            <a:off x="8229599" y="-260045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rgbClr val="8B0027"/>
                </a:solidFill>
              </a:rPr>
              <a:t>처리기술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D2425-7D70-AC98-78BD-B9F81CCFE1F9}"/>
              </a:ext>
            </a:extLst>
          </p:cNvPr>
          <p:cNvSpPr txBox="1"/>
          <p:nvPr/>
        </p:nvSpPr>
        <p:spPr>
          <a:xfrm>
            <a:off x="4026569" y="1508856"/>
            <a:ext cx="3400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면접 </a:t>
            </a:r>
            <a:r>
              <a:rPr kumimoji="1" lang="en-US" altLang="ko-KR" sz="48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Agent</a:t>
            </a:r>
            <a:endParaRPr kumimoji="1" lang="ko-KR" altLang="en-US" sz="48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19B5C8-D88D-D196-7A9D-6AB6C960E193}"/>
              </a:ext>
            </a:extLst>
          </p:cNvPr>
          <p:cNvSpPr txBox="1"/>
          <p:nvPr/>
        </p:nvSpPr>
        <p:spPr>
          <a:xfrm>
            <a:off x="5323398" y="2339853"/>
            <a:ext cx="214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빅데이터 자연어처리</a:t>
            </a: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68B2EE-447E-4816-5D0F-B97318CA770D}"/>
              </a:ext>
            </a:extLst>
          </p:cNvPr>
          <p:cNvCxnSpPr/>
          <p:nvPr/>
        </p:nvCxnSpPr>
        <p:spPr>
          <a:xfrm>
            <a:off x="9344454" y="0"/>
            <a:ext cx="0" cy="7074568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5914BE3-1DD7-AB3B-EFD9-16B4AB1516F5}"/>
              </a:ext>
            </a:extLst>
          </p:cNvPr>
          <p:cNvSpPr/>
          <p:nvPr/>
        </p:nvSpPr>
        <p:spPr>
          <a:xfrm>
            <a:off x="9254454" y="1418856"/>
            <a:ext cx="180000" cy="180000"/>
          </a:xfrm>
          <a:prstGeom prst="ellipse">
            <a:avLst/>
          </a:prstGeom>
          <a:solidFill>
            <a:srgbClr val="027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57966B-A6BB-55B8-3B04-17954BACDE89}"/>
              </a:ext>
            </a:extLst>
          </p:cNvPr>
          <p:cNvSpPr txBox="1"/>
          <p:nvPr/>
        </p:nvSpPr>
        <p:spPr>
          <a:xfrm>
            <a:off x="8011706" y="135496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프로젝트소개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F94C8F-BF34-27BD-79D5-2D0B745A2BA9}"/>
              </a:ext>
            </a:extLst>
          </p:cNvPr>
          <p:cNvSpPr txBox="1"/>
          <p:nvPr/>
        </p:nvSpPr>
        <p:spPr>
          <a:xfrm>
            <a:off x="9538289" y="1318554"/>
            <a:ext cx="1734770" cy="306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면접 에이전트 컨셉 설명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17C859-DB02-1975-4643-3E323E90D36A}"/>
              </a:ext>
            </a:extLst>
          </p:cNvPr>
          <p:cNvSpPr txBox="1"/>
          <p:nvPr/>
        </p:nvSpPr>
        <p:spPr>
          <a:xfrm>
            <a:off x="10157469" y="6109077"/>
            <a:ext cx="2034531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인공지능 융합학과 </a:t>
            </a:r>
            <a:r>
              <a:rPr kumimoji="1" lang="ko-KR" altLang="en-US" sz="1000" dirty="0" err="1">
                <a:latin typeface="Gulim" panose="020B0600000101010101" pitchFamily="34" charset="-127"/>
                <a:ea typeface="Gulim" panose="020B0600000101010101" pitchFamily="34" charset="-127"/>
              </a:rPr>
              <a:t>어호선</a:t>
            </a:r>
            <a:r>
              <a:rPr kumimoji="1" lang="en-US" altLang="ko-KR" sz="1000" dirty="0"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kumimoji="1"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팀장</a:t>
            </a:r>
            <a:r>
              <a:rPr kumimoji="1" lang="en-US" altLang="ko-KR" sz="1000" dirty="0"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</a:p>
          <a:p>
            <a:pPr algn="r">
              <a:lnSpc>
                <a:spcPct val="150000"/>
              </a:lnSpc>
            </a:pPr>
            <a:r>
              <a:rPr kumimoji="1"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소프트웨어 보안학과 </a:t>
            </a:r>
            <a:r>
              <a:rPr kumimoji="1" lang="ko-KR" altLang="en-US" sz="1000" dirty="0" err="1">
                <a:latin typeface="Gulim" panose="020B0600000101010101" pitchFamily="34" charset="-127"/>
                <a:ea typeface="Gulim" panose="020B0600000101010101" pitchFamily="34" charset="-127"/>
              </a:rPr>
              <a:t>은관주</a:t>
            </a:r>
            <a:endParaRPr kumimoji="1" lang="en-US" altLang="ko-KR" sz="10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r">
              <a:lnSpc>
                <a:spcPct val="150000"/>
              </a:lnSpc>
            </a:pPr>
            <a:r>
              <a:rPr kumimoji="1" lang="ko-KR" altLang="en-US" sz="1000" dirty="0">
                <a:latin typeface="Gulim" panose="020B0600000101010101" pitchFamily="34" charset="-127"/>
                <a:ea typeface="Gulim" panose="020B0600000101010101" pitchFamily="34" charset="-127"/>
              </a:rPr>
              <a:t>빅데이터 융합학과 </a:t>
            </a:r>
            <a:r>
              <a:rPr kumimoji="1" lang="ko-KR" altLang="en-US" sz="1000" dirty="0" err="1">
                <a:latin typeface="Gulim" panose="020B0600000101010101" pitchFamily="34" charset="-127"/>
                <a:ea typeface="Gulim" panose="020B0600000101010101" pitchFamily="34" charset="-127"/>
              </a:rPr>
              <a:t>이시원</a:t>
            </a:r>
            <a:endParaRPr kumimoji="1" lang="ko-KR" altLang="en-US" sz="1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5D1460F-D00B-0406-9D1B-8447E825D0CC}"/>
              </a:ext>
            </a:extLst>
          </p:cNvPr>
          <p:cNvSpPr/>
          <p:nvPr/>
        </p:nvSpPr>
        <p:spPr>
          <a:xfrm>
            <a:off x="9254454" y="3066987"/>
            <a:ext cx="180000" cy="180000"/>
          </a:xfrm>
          <a:prstGeom prst="ellipse">
            <a:avLst/>
          </a:prstGeom>
          <a:solidFill>
            <a:srgbClr val="027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DDAD55-0D5A-661A-E185-6207B6F2467B}"/>
              </a:ext>
            </a:extLst>
          </p:cNvPr>
          <p:cNvSpPr txBox="1"/>
          <p:nvPr/>
        </p:nvSpPr>
        <p:spPr>
          <a:xfrm>
            <a:off x="8233039" y="3003098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상세 기획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E21323-B18D-4578-2693-529C21777F0F}"/>
              </a:ext>
            </a:extLst>
          </p:cNvPr>
          <p:cNvSpPr txBox="1"/>
          <p:nvPr/>
        </p:nvSpPr>
        <p:spPr>
          <a:xfrm>
            <a:off x="9553037" y="2966685"/>
            <a:ext cx="1593706" cy="306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면접 에이전트 기획안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1A2B164-0EA3-1CA6-203E-A55A529D247E}"/>
              </a:ext>
            </a:extLst>
          </p:cNvPr>
          <p:cNvSpPr/>
          <p:nvPr/>
        </p:nvSpPr>
        <p:spPr>
          <a:xfrm>
            <a:off x="9254454" y="4751531"/>
            <a:ext cx="180000" cy="180000"/>
          </a:xfrm>
          <a:prstGeom prst="ellipse">
            <a:avLst/>
          </a:prstGeom>
          <a:solidFill>
            <a:srgbClr val="027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E940CC-2B04-F030-AA31-7C77B5BD8914}"/>
              </a:ext>
            </a:extLst>
          </p:cNvPr>
          <p:cNvSpPr txBox="1"/>
          <p:nvPr/>
        </p:nvSpPr>
        <p:spPr>
          <a:xfrm>
            <a:off x="8370778" y="46876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rPr>
              <a:t>시안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8882CB-6A51-D3CD-965B-59A2BD84D3B6}"/>
              </a:ext>
            </a:extLst>
          </p:cNvPr>
          <p:cNvSpPr txBox="1"/>
          <p:nvPr/>
        </p:nvSpPr>
        <p:spPr>
          <a:xfrm>
            <a:off x="9706467" y="4651229"/>
            <a:ext cx="1734770" cy="306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면접 에이전트 시안공개</a:t>
            </a:r>
          </a:p>
        </p:txBody>
      </p:sp>
    </p:spTree>
    <p:extLst>
      <p:ext uri="{BB962C8B-B14F-4D97-AF65-F5344CB8AC3E}">
        <p14:creationId xmlns:p14="http://schemas.microsoft.com/office/powerpoint/2010/main" val="76656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6FF45-2065-245E-55B2-82C332136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포스터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658C94E-D13A-E303-9B6E-47448C2C7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872" y="-4132808"/>
            <a:ext cx="1005816" cy="171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9D73C4-0F19-A6AC-5E92-CC7A898E8F62}"/>
              </a:ext>
            </a:extLst>
          </p:cNvPr>
          <p:cNvSpPr txBox="1"/>
          <p:nvPr/>
        </p:nvSpPr>
        <p:spPr>
          <a:xfrm>
            <a:off x="8537375" y="-327340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rgbClr val="8B0027"/>
                </a:solidFill>
              </a:rPr>
              <a:t>자연어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98EE0F-F4ED-055F-2BD6-8FA76DA42D24}"/>
              </a:ext>
            </a:extLst>
          </p:cNvPr>
          <p:cNvSpPr txBox="1"/>
          <p:nvPr/>
        </p:nvSpPr>
        <p:spPr>
          <a:xfrm>
            <a:off x="8229599" y="-260045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rgbClr val="8B0027"/>
                </a:solidFill>
              </a:rPr>
              <a:t>처리기술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2E40691-F1C7-8729-8330-46C0C00257D7}"/>
              </a:ext>
            </a:extLst>
          </p:cNvPr>
          <p:cNvGrpSpPr/>
          <p:nvPr/>
        </p:nvGrpSpPr>
        <p:grpSpPr>
          <a:xfrm>
            <a:off x="279946" y="359286"/>
            <a:ext cx="3070393" cy="338258"/>
            <a:chOff x="279946" y="359286"/>
            <a:chExt cx="3070393" cy="33825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666EA9-EA09-B130-2BB8-8B9E4CFCFDFE}"/>
                </a:ext>
              </a:extLst>
            </p:cNvPr>
            <p:cNvSpPr txBox="1"/>
            <p:nvPr/>
          </p:nvSpPr>
          <p:spPr>
            <a:xfrm>
              <a:off x="279946" y="389767"/>
              <a:ext cx="824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b="1" dirty="0"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01</a:t>
              </a:r>
              <a:r>
                <a:rPr kumimoji="1" lang="ko-KR" altLang="en-US" sz="1400" b="1" dirty="0">
                  <a:latin typeface="BM DoHyeon OTF" panose="020B0600000101010101" pitchFamily="34" charset="-127"/>
                  <a:ea typeface="BM DoHyeon OTF" panose="020B0600000101010101" pitchFamily="34" charset="-127"/>
                </a:rPr>
                <a:t> 컨셉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262BAD-DAFE-358B-362A-A1BFA33B0E17}"/>
                </a:ext>
              </a:extLst>
            </p:cNvPr>
            <p:cNvSpPr txBox="1"/>
            <p:nvPr/>
          </p:nvSpPr>
          <p:spPr>
            <a:xfrm>
              <a:off x="1104211" y="359286"/>
              <a:ext cx="2246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-</a:t>
              </a:r>
              <a:r>
                <a:rPr kumimoji="1" lang="ko-KR" altLang="en-US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면접 에이전트 초기 </a:t>
              </a:r>
              <a:r>
                <a:rPr kumimoji="1" lang="ko-KR" altLang="en-US" sz="1400" dirty="0" err="1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컨셉설계</a:t>
              </a:r>
              <a:endParaRPr kumimoji="1" lang="ko-KR" altLang="en-US" sz="14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pic>
        <p:nvPicPr>
          <p:cNvPr id="14" name="그림 13" descr="텍스트, 로고, 엠블럼, 포스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A350615-FDB8-4196-6604-1448EA07B5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4804"/>
          <a:stretch>
            <a:fillRect/>
          </a:stretch>
        </p:blipFill>
        <p:spPr>
          <a:xfrm>
            <a:off x="11087789" y="389766"/>
            <a:ext cx="571500" cy="434693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6562E615-40A4-1385-39A8-8B002699B44C}"/>
              </a:ext>
            </a:extLst>
          </p:cNvPr>
          <p:cNvGrpSpPr/>
          <p:nvPr/>
        </p:nvGrpSpPr>
        <p:grpSpPr>
          <a:xfrm>
            <a:off x="279946" y="1322278"/>
            <a:ext cx="3592650" cy="2263996"/>
            <a:chOff x="279946" y="1337877"/>
            <a:chExt cx="3592650" cy="22639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3FFABD-3F6C-A1B0-6E32-6B6C079DB255}"/>
                </a:ext>
              </a:extLst>
            </p:cNvPr>
            <p:cNvSpPr txBox="1"/>
            <p:nvPr/>
          </p:nvSpPr>
          <p:spPr>
            <a:xfrm>
              <a:off x="279946" y="1337877"/>
              <a:ext cx="35926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200" b="1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모두를 위한 에이전트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2C09C0-D56F-35FB-7004-F8E161D788A0}"/>
                </a:ext>
              </a:extLst>
            </p:cNvPr>
            <p:cNvSpPr txBox="1"/>
            <p:nvPr/>
          </p:nvSpPr>
          <p:spPr>
            <a:xfrm>
              <a:off x="279946" y="1922652"/>
              <a:ext cx="23118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200" b="1" dirty="0">
                  <a:solidFill>
                    <a:srgbClr val="0270FF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면접 에이전트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13AC11-C5CB-FF1C-0E18-5BB749DA1DA0}"/>
                </a:ext>
              </a:extLst>
            </p:cNvPr>
            <p:cNvSpPr txBox="1"/>
            <p:nvPr/>
          </p:nvSpPr>
          <p:spPr>
            <a:xfrm>
              <a:off x="279946" y="2893987"/>
              <a:ext cx="2874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사용자 이력서</a:t>
              </a:r>
              <a:r>
                <a:rPr kumimoji="1"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</a:t>
              </a:r>
              <a:r>
                <a:rPr kumimoji="1"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kumimoji="1"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JD, </a:t>
              </a:r>
              <a:r>
                <a:rPr kumimoji="1"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회사정보 입력만으로</a:t>
              </a:r>
              <a:endParaRPr kumimoji="1"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r>
                <a:rPr kumimoji="1"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내가 입사하고 싶은 회사의 </a:t>
              </a:r>
              <a:r>
                <a:rPr kumimoji="1" lang="ko-KR" altLang="en-US" sz="1000" b="1" dirty="0">
                  <a:solidFill>
                    <a:srgbClr val="0270FF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면접을 경험</a:t>
              </a:r>
              <a:r>
                <a:rPr kumimoji="1" lang="ko-KR" altLang="en-US" sz="1000" b="1" dirty="0">
                  <a:solidFill>
                    <a:srgbClr val="8B0027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kumimoji="1"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할 수 있습니다</a:t>
              </a:r>
              <a:r>
                <a:rPr kumimoji="1"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r>
                <a:rPr kumimoji="1"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원하는 회사의 </a:t>
              </a:r>
              <a:r>
                <a:rPr kumimoji="1" lang="ko-KR" altLang="en-US" sz="1000" b="1" dirty="0">
                  <a:solidFill>
                    <a:srgbClr val="0270FF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면접관을 미리 만나보세요</a:t>
              </a:r>
              <a:endParaRPr kumimoji="1" lang="en-US" altLang="ko-KR" sz="1000" b="1" dirty="0">
                <a:solidFill>
                  <a:srgbClr val="0270FF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endParaRPr kumimoji="1"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4FEE919-B147-8424-AC9B-B1331D886D32}"/>
              </a:ext>
            </a:extLst>
          </p:cNvPr>
          <p:cNvGrpSpPr/>
          <p:nvPr/>
        </p:nvGrpSpPr>
        <p:grpSpPr>
          <a:xfrm>
            <a:off x="595340" y="4210323"/>
            <a:ext cx="2311843" cy="882658"/>
            <a:chOff x="4259065" y="2031615"/>
            <a:chExt cx="6963183" cy="3044713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15A2B28-DCCA-9DFB-4600-BFFC999CADFF}"/>
                </a:ext>
              </a:extLst>
            </p:cNvPr>
            <p:cNvGrpSpPr/>
            <p:nvPr/>
          </p:nvGrpSpPr>
          <p:grpSpPr>
            <a:xfrm>
              <a:off x="4259065" y="2031619"/>
              <a:ext cx="2067180" cy="3044709"/>
              <a:chOff x="4240306" y="2712085"/>
              <a:chExt cx="1057835" cy="1460052"/>
            </a:xfrm>
          </p:grpSpPr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23D9C6A5-822B-9F7E-D377-A3C337924C4E}"/>
                  </a:ext>
                </a:extLst>
              </p:cNvPr>
              <p:cNvSpPr/>
              <p:nvPr/>
            </p:nvSpPr>
            <p:spPr>
              <a:xfrm>
                <a:off x="4240306" y="2712085"/>
                <a:ext cx="1057835" cy="144612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400"/>
              </a:p>
            </p:txBody>
          </p:sp>
          <p:pic>
            <p:nvPicPr>
              <p:cNvPr id="31" name="그림 30" descr="블랙, 어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2C5C9DE-5B19-6EF6-303D-D6FA977E08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8727" y="2999359"/>
                <a:ext cx="571386" cy="571386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818F53-CA5E-56E3-7956-781E37D0C44D}"/>
                  </a:ext>
                </a:extLst>
              </p:cNvPr>
              <p:cNvSpPr txBox="1"/>
              <p:nvPr/>
            </p:nvSpPr>
            <p:spPr>
              <a:xfrm>
                <a:off x="4342741" y="3815759"/>
                <a:ext cx="887483" cy="356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질문기능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7F474AD-B24D-04F2-E6F1-64F67EC8BE92}"/>
                </a:ext>
              </a:extLst>
            </p:cNvPr>
            <p:cNvGrpSpPr/>
            <p:nvPr/>
          </p:nvGrpSpPr>
          <p:grpSpPr>
            <a:xfrm>
              <a:off x="6685665" y="2031615"/>
              <a:ext cx="2067179" cy="3044705"/>
              <a:chOff x="5838566" y="2618655"/>
              <a:chExt cx="1057835" cy="1402647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27BEE6F2-68E5-C99A-E638-90CBBA980211}"/>
                  </a:ext>
                </a:extLst>
              </p:cNvPr>
              <p:cNvGrpSpPr/>
              <p:nvPr/>
            </p:nvGrpSpPr>
            <p:grpSpPr>
              <a:xfrm>
                <a:off x="5838566" y="2618655"/>
                <a:ext cx="1057835" cy="1402647"/>
                <a:chOff x="4240306" y="2712085"/>
                <a:chExt cx="1057835" cy="1402647"/>
              </a:xfrm>
            </p:grpSpPr>
            <p:sp>
              <p:nvSpPr>
                <p:cNvPr id="44" name="모서리가 둥근 직사각형 43">
                  <a:extLst>
                    <a:ext uri="{FF2B5EF4-FFF2-40B4-BE49-F238E27FC236}">
                      <a16:creationId xmlns:a16="http://schemas.microsoft.com/office/drawing/2014/main" id="{B8051725-D8C3-B172-CD6C-0651E588B24E}"/>
                    </a:ext>
                  </a:extLst>
                </p:cNvPr>
                <p:cNvSpPr/>
                <p:nvPr/>
              </p:nvSpPr>
              <p:spPr>
                <a:xfrm>
                  <a:off x="4240306" y="2712085"/>
                  <a:ext cx="1057835" cy="138926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40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EEAFA30-BBA9-7D96-258C-A9EAC2A0EE88}"/>
                    </a:ext>
                  </a:extLst>
                </p:cNvPr>
                <p:cNvSpPr txBox="1"/>
                <p:nvPr/>
              </p:nvSpPr>
              <p:spPr>
                <a:xfrm>
                  <a:off x="4309196" y="3772365"/>
                  <a:ext cx="887483" cy="3423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800" dirty="0">
                      <a:latin typeface="BM DoHyeon OTF" panose="020B0600000101010101" pitchFamily="34" charset="-127"/>
                      <a:ea typeface="BM DoHyeon OTF" panose="020B0600000101010101" pitchFamily="34" charset="-127"/>
                    </a:rPr>
                    <a:t>모범답변</a:t>
                  </a:r>
                </a:p>
              </p:txBody>
            </p:sp>
          </p:grpSp>
          <p:pic>
            <p:nvPicPr>
              <p:cNvPr id="48" name="그림 47" descr="블랙, 어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DEB8849D-17D3-AA8C-D873-773A09613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6681" y="2765345"/>
                <a:ext cx="807500" cy="807500"/>
              </a:xfrm>
              <a:prstGeom prst="rect">
                <a:avLst/>
              </a:prstGeom>
            </p:spPr>
          </p:pic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18C398B-D18B-1874-9D72-9253B6E190D7}"/>
                </a:ext>
              </a:extLst>
            </p:cNvPr>
            <p:cNvGrpSpPr/>
            <p:nvPr/>
          </p:nvGrpSpPr>
          <p:grpSpPr>
            <a:xfrm>
              <a:off x="9155069" y="2031615"/>
              <a:ext cx="2067179" cy="3044705"/>
              <a:chOff x="4240306" y="2712085"/>
              <a:chExt cx="1057835" cy="1402647"/>
            </a:xfrm>
          </p:grpSpPr>
          <p:sp>
            <p:nvSpPr>
              <p:cNvPr id="53" name="모서리가 둥근 직사각형 52">
                <a:extLst>
                  <a:ext uri="{FF2B5EF4-FFF2-40B4-BE49-F238E27FC236}">
                    <a16:creationId xmlns:a16="http://schemas.microsoft.com/office/drawing/2014/main" id="{0D8007B2-52C8-DFC4-E160-DC06D92B1B3A}"/>
                  </a:ext>
                </a:extLst>
              </p:cNvPr>
              <p:cNvSpPr/>
              <p:nvPr/>
            </p:nvSpPr>
            <p:spPr>
              <a:xfrm>
                <a:off x="4240306" y="2712085"/>
                <a:ext cx="1057835" cy="138926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40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33CCA6-9044-D2C9-6CFA-E9D26C898BEC}"/>
                  </a:ext>
                </a:extLst>
              </p:cNvPr>
              <p:cNvSpPr txBox="1"/>
              <p:nvPr/>
            </p:nvSpPr>
            <p:spPr>
              <a:xfrm>
                <a:off x="4343947" y="3772365"/>
                <a:ext cx="887483" cy="342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면접평가</a:t>
                </a:r>
                <a:endParaRPr kumimoji="1" lang="ko-KR" altLang="en-US" sz="400" dirty="0">
                  <a:latin typeface="BM DoHyeon OTF" panose="020B0600000101010101" pitchFamily="34" charset="-127"/>
                  <a:ea typeface="BM DoHyeon OTF" panose="020B0600000101010101" pitchFamily="34" charset="-127"/>
                </a:endParaRPr>
              </a:p>
            </p:txBody>
          </p:sp>
        </p:grpSp>
        <p:pic>
          <p:nvPicPr>
            <p:cNvPr id="56" name="그림 55" descr="블랙, 어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ADF149C-82B4-0C0A-A954-D910FF71B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2186" y="2281659"/>
              <a:ext cx="1732964" cy="1732964"/>
            </a:xfrm>
            <a:prstGeom prst="rect">
              <a:avLst/>
            </a:prstGeom>
          </p:spPr>
        </p:pic>
      </p:grp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27E234D9-D22D-CDD6-B613-2440D4D1F774}"/>
              </a:ext>
            </a:extLst>
          </p:cNvPr>
          <p:cNvSpPr/>
          <p:nvPr/>
        </p:nvSpPr>
        <p:spPr>
          <a:xfrm>
            <a:off x="3872596" y="1317819"/>
            <a:ext cx="1670309" cy="473816"/>
          </a:xfrm>
          <a:prstGeom prst="roundRect">
            <a:avLst/>
          </a:prstGeom>
          <a:solidFill>
            <a:srgbClr val="027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분류</a:t>
            </a: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D1FFB2AD-B194-BAEB-BDC0-F183FE07CD3A}"/>
              </a:ext>
            </a:extLst>
          </p:cNvPr>
          <p:cNvSpPr/>
          <p:nvPr/>
        </p:nvSpPr>
        <p:spPr>
          <a:xfrm>
            <a:off x="5542903" y="1331165"/>
            <a:ext cx="6013753" cy="473816"/>
          </a:xfrm>
          <a:prstGeom prst="roundRect">
            <a:avLst/>
          </a:prstGeom>
          <a:solidFill>
            <a:srgbClr val="027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설명</a:t>
            </a:r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5F8E6AA4-0A6E-DD04-3834-C4BFC762FFCA}"/>
              </a:ext>
            </a:extLst>
          </p:cNvPr>
          <p:cNvCxnSpPr>
            <a:cxnSpLocks/>
          </p:cNvCxnSpPr>
          <p:nvPr/>
        </p:nvCxnSpPr>
        <p:spPr>
          <a:xfrm>
            <a:off x="5542904" y="1756897"/>
            <a:ext cx="0" cy="4034876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70EE7E-18FA-8BCA-8A65-AC08EB6B5B23}"/>
              </a:ext>
            </a:extLst>
          </p:cNvPr>
          <p:cNvSpPr txBox="1"/>
          <p:nvPr/>
        </p:nvSpPr>
        <p:spPr>
          <a:xfrm>
            <a:off x="4088401" y="1878958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프로젝트 동기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DBE644-2E83-6669-57E0-C48F197EFE8B}"/>
              </a:ext>
            </a:extLst>
          </p:cNvPr>
          <p:cNvSpPr txBox="1"/>
          <p:nvPr/>
        </p:nvSpPr>
        <p:spPr>
          <a:xfrm>
            <a:off x="5608601" y="1877767"/>
            <a:ext cx="5948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많은 취업 </a:t>
            </a:r>
            <a:r>
              <a:rPr kumimoji="1" lang="ko-KR" altLang="en-US" sz="10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준비생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kumimoji="1" lang="ko-KR" altLang="en-US" sz="10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이직러들이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자소서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JD, 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기업 정보를 기반으로 한 실제 면접 질문에 대비하는데 어려움을 겪음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면접 스터디를 통해 면접 질문과 답변을 준비하는 시간을 줄여 효율적인 면접 준비의 필요성이 있음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실제 현업에서 요구하는 역량 기반 질문이나 기업 맞춤형 질문을 스스로 준비하는 데 한계가 존재</a:t>
            </a:r>
            <a:endParaRPr kumimoji="1" lang="en-US" altLang="ko-KR" sz="1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171450" indent="-171450">
              <a:buFontTx/>
              <a:buChar char="-"/>
            </a:pP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LLM 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기반으로 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Function Calling 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기법을 활용해 대화형 면접 시뮬레이션 에이전트를 구축하고자 함</a:t>
            </a:r>
          </a:p>
        </p:txBody>
      </p: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39409C60-4E1D-53DE-DF93-687ACBAB7524}"/>
              </a:ext>
            </a:extLst>
          </p:cNvPr>
          <p:cNvCxnSpPr>
            <a:cxnSpLocks/>
          </p:cNvCxnSpPr>
          <p:nvPr/>
        </p:nvCxnSpPr>
        <p:spPr>
          <a:xfrm>
            <a:off x="4178650" y="2596826"/>
            <a:ext cx="731353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01922D3-6B33-E2F5-8147-28A85FC78940}"/>
              </a:ext>
            </a:extLst>
          </p:cNvPr>
          <p:cNvSpPr txBox="1"/>
          <p:nvPr/>
        </p:nvSpPr>
        <p:spPr>
          <a:xfrm>
            <a:off x="4353675" y="480553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기획의도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B1A8039-79F6-BD05-E228-FA3FB124AE21}"/>
              </a:ext>
            </a:extLst>
          </p:cNvPr>
          <p:cNvSpPr txBox="1"/>
          <p:nvPr/>
        </p:nvSpPr>
        <p:spPr>
          <a:xfrm>
            <a:off x="5608601" y="4704828"/>
            <a:ext cx="59480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자소서를 잘 작성해도 실제 면접에서 어떤 질문이 나올지 막막한 경우가 많음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특히 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JD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나 기업 핵심가치 기반의 </a:t>
            </a:r>
            <a:b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심층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/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기술적 질문은 외부 자료 없이 준비하기 어려움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ChatGPT 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같은 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LLM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의 추론 능력과 도구 호출 기능을 접목하여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면접관의 사고 흐름을 </a:t>
            </a:r>
            <a:r>
              <a:rPr kumimoji="1" lang="ko-KR" altLang="en-US" sz="10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시뮬레이션할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수 있는 시스템을 직접 설계하고자 함</a:t>
            </a:r>
            <a:endParaRPr kumimoji="1" lang="en-US" altLang="ko-KR" sz="1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171450" indent="-171450">
              <a:buFontTx/>
              <a:buChar char="-"/>
            </a:pP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AI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가 단순 응답을 넘어서 면접관처럼 사고하고 질문하는 경험을 제공</a:t>
            </a: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F3A567B3-4775-B84F-6CE9-2ED3AF0C217A}"/>
              </a:ext>
            </a:extLst>
          </p:cNvPr>
          <p:cNvCxnSpPr>
            <a:cxnSpLocks/>
          </p:cNvCxnSpPr>
          <p:nvPr/>
        </p:nvCxnSpPr>
        <p:spPr>
          <a:xfrm>
            <a:off x="4178650" y="4649138"/>
            <a:ext cx="731353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BB70D67-4A20-0855-A4C6-5A47D10C500F}"/>
              </a:ext>
            </a:extLst>
          </p:cNvPr>
          <p:cNvSpPr txBox="1"/>
          <p:nvPr/>
        </p:nvSpPr>
        <p:spPr>
          <a:xfrm>
            <a:off x="4080386" y="3232998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프로젝트 기획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E61F1A-3C32-9251-EC0B-F86D2F5234B7}"/>
              </a:ext>
            </a:extLst>
          </p:cNvPr>
          <p:cNvSpPr txBox="1"/>
          <p:nvPr/>
        </p:nvSpPr>
        <p:spPr>
          <a:xfrm>
            <a:off x="5608601" y="2634377"/>
            <a:ext cx="59480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문제 정의</a:t>
            </a:r>
            <a:endParaRPr kumimoji="1" lang="en-US" altLang="ko-KR" sz="1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628650" lvl="1" indent="-171450">
              <a:buFontTx/>
              <a:buChar char="-"/>
            </a:pP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정형화된 질문 위주의 기존 면접 대비 도구는 실제성과 개인화 수준이 낮음</a:t>
            </a:r>
          </a:p>
          <a:p>
            <a:endParaRPr kumimoji="1" lang="ko-KR" altLang="en-US" sz="1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프로젝트 목표</a:t>
            </a:r>
            <a:endParaRPr kumimoji="1" lang="en-US" altLang="ko-KR" sz="1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628650" lvl="1" indent="-171450">
              <a:buFontTx/>
              <a:buChar char="-"/>
            </a:pP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자소서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JD, 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기업정보를 기반으로 실제 기업 면접에서 나올 법한 질문을 자동 생성</a:t>
            </a:r>
            <a:endParaRPr kumimoji="1" lang="en-US" altLang="ko-KR" sz="1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628650" lvl="1" indent="-171450">
              <a:buFontTx/>
              <a:buChar char="-"/>
            </a:pP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면접관처럼 질문하고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사용자의 답변에 따라 추가 질문을 던지는 에이전트 구현</a:t>
            </a:r>
            <a:endParaRPr kumimoji="1" lang="en-US" altLang="ko-KR" sz="1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핵심 기술 및 구성요소</a:t>
            </a:r>
            <a:endParaRPr kumimoji="1" lang="en-US" altLang="ko-KR" sz="1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628650" lvl="1" indent="-171450">
              <a:buFontTx/>
              <a:buChar char="-"/>
            </a:pP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10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LangChain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+ </a:t>
            </a:r>
            <a:r>
              <a:rPr kumimoji="1" lang="en-US" altLang="ko-KR" sz="10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FastAPI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기반 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Function Calling + </a:t>
            </a:r>
            <a:r>
              <a:rPr kumimoji="1" lang="en-US" altLang="ko-KR" sz="10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ReAct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구조</a:t>
            </a:r>
            <a:endParaRPr kumimoji="1" lang="en-US" altLang="ko-KR" sz="1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628650" lvl="1" indent="-171450">
              <a:buFontTx/>
              <a:buChar char="-"/>
            </a:pP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자소서 분석 → 질문 생성 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Reasoning → Acting → Final Question 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흐름</a:t>
            </a:r>
            <a:endParaRPr kumimoji="1" lang="en-US" altLang="ko-KR" sz="1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628650" lvl="1" indent="-171450">
              <a:buFontTx/>
              <a:buChar char="-"/>
            </a:pP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기업정보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/JD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는 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Vector DB</a:t>
            </a:r>
            <a:r>
              <a:rPr kumimoji="1" lang="ko-KR" altLang="en-US" sz="10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통해 보완</a:t>
            </a:r>
            <a:endParaRPr kumimoji="1" lang="en-US" altLang="ko-KR" sz="1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628650" lvl="1" indent="-171450">
              <a:buFontTx/>
              <a:buChar char="-"/>
            </a:pP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질문 유형 분류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기업 </a:t>
            </a:r>
            <a:r>
              <a:rPr kumimoji="1" lang="ko-KR" altLang="en-US" sz="10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인재상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기반 질문 설계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사용자의 응답 기록 저장 기능 포함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F8A5D3-91F0-16FC-821D-FDE95060B071}"/>
              </a:ext>
            </a:extLst>
          </p:cNvPr>
          <p:cNvSpPr txBox="1"/>
          <p:nvPr/>
        </p:nvSpPr>
        <p:spPr>
          <a:xfrm>
            <a:off x="3914253" y="2196716"/>
            <a:ext cx="1657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효율적이고 개인화된 면접 대비 서비스의 필요성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C3803E-B943-BBB3-96CD-EBA3D66BC178}"/>
              </a:ext>
            </a:extLst>
          </p:cNvPr>
          <p:cNvSpPr txBox="1"/>
          <p:nvPr/>
        </p:nvSpPr>
        <p:spPr>
          <a:xfrm>
            <a:off x="3879204" y="3501126"/>
            <a:ext cx="1657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LLM </a:t>
            </a:r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기반 면접 질문 생성 및 시뮬레이션 시스템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3208CB-FEA5-94A1-E4FF-70C7C0CEA82B}"/>
              </a:ext>
            </a:extLst>
          </p:cNvPr>
          <p:cNvSpPr txBox="1"/>
          <p:nvPr/>
        </p:nvSpPr>
        <p:spPr>
          <a:xfrm>
            <a:off x="4001044" y="5092981"/>
            <a:ext cx="1392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실제 면접을 연습할 수 있는 </a:t>
            </a:r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AI</a:t>
            </a:r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의 필요성</a:t>
            </a:r>
          </a:p>
        </p:txBody>
      </p:sp>
    </p:spTree>
    <p:extLst>
      <p:ext uri="{BB962C8B-B14F-4D97-AF65-F5344CB8AC3E}">
        <p14:creationId xmlns:p14="http://schemas.microsoft.com/office/powerpoint/2010/main" val="130331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814CCF-ACCD-1A0B-166C-A3B5B17ECD46}"/>
              </a:ext>
            </a:extLst>
          </p:cNvPr>
          <p:cNvSpPr/>
          <p:nvPr/>
        </p:nvSpPr>
        <p:spPr>
          <a:xfrm>
            <a:off x="6096000" y="1044835"/>
            <a:ext cx="4989092" cy="52792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대화 시작 조건</a:t>
            </a:r>
            <a:endParaRPr lang="en-US" altLang="ko-KR" sz="1000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대화는 면접관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en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agent) 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 질문을 제시하면서 시작된다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시스템은 최초 질문을 </a:t>
            </a:r>
            <a:r>
              <a:rPr lang="en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GET /question API</a:t>
            </a:r>
            <a:r>
              <a:rPr lang="ko-KR" altLang="en-US" sz="1000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통해 불러온다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사용자 응답 처리</a:t>
            </a:r>
            <a:endParaRPr lang="en-US" altLang="ko-KR" sz="1000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사용자가 응답을 제출하면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에이전트는 해당 응답에 대해 평가 메시지를 전송한다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평가 메시지 전송 이후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다음 버튼을 하단에 노출한다</a:t>
            </a:r>
            <a:b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꼬리질문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], [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모범답변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], [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다음질문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버튼별 기능 정의</a:t>
            </a:r>
            <a:endParaRPr lang="en-US" altLang="ko-KR" sz="1000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꼬리질문 클릭 시</a:t>
            </a:r>
            <a:b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조건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사용자의 응답이 존재할 것</a:t>
            </a:r>
            <a:b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동작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b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	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이전 질문 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+ 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사용자 응답 기반으로 꼬리질문 생성</a:t>
            </a:r>
            <a:b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	</a:t>
            </a:r>
            <a:r>
              <a:rPr lang="en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GET /</a:t>
            </a:r>
            <a:r>
              <a:rPr lang="en" altLang="ko-KR" sz="1000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followUp</a:t>
            </a:r>
            <a:r>
              <a:rPr lang="en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호출</a:t>
            </a:r>
            <a:b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	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새로운 질문 메시지 전송 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en" altLang="ko-KR" sz="1000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messageType</a:t>
            </a:r>
            <a:r>
              <a:rPr lang="en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=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question, speaker = agent)</a:t>
            </a:r>
          </a:p>
          <a:p>
            <a:pPr marL="628650" lvl="1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모범답변 클릭 시</a:t>
            </a:r>
            <a:b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조건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사용자의 응답이 존재할 것</a:t>
            </a:r>
            <a:b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동작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b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	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이전 질문 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+ 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사용자 응답 기반으로 모범답변 생성</a:t>
            </a:r>
            <a:b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	</a:t>
            </a:r>
            <a:r>
              <a:rPr lang="en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GET /</a:t>
            </a:r>
            <a:r>
              <a:rPr lang="en" altLang="ko-KR" sz="1000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modelAnswer</a:t>
            </a:r>
            <a:r>
              <a:rPr lang="en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호출</a:t>
            </a:r>
            <a:b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	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모범답변 메시지 전송 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en" altLang="ko-KR" sz="1000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messageType</a:t>
            </a:r>
            <a:r>
              <a:rPr lang="en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= </a:t>
            </a:r>
            <a:r>
              <a:rPr lang="en" altLang="ko-KR" sz="1000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modelAnswer</a:t>
            </a:r>
            <a:r>
              <a:rPr lang="en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 speaker = agent)</a:t>
            </a:r>
          </a:p>
          <a:p>
            <a:pPr marL="628650" lvl="1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다음질문 클릭 시</a:t>
            </a:r>
            <a:b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조건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항상 가능</a:t>
            </a:r>
            <a:b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동작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endParaRPr lang="ko-KR" altLang="en-US" sz="1000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lvl="1"/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	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새로운 질문 생성</a:t>
            </a:r>
          </a:p>
          <a:p>
            <a:pPr lvl="1"/>
            <a:r>
              <a:rPr lang="en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	GET /question 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호출</a:t>
            </a:r>
          </a:p>
          <a:p>
            <a:pPr lvl="1"/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	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새로운 질문 메시지 전송 </a:t>
            </a:r>
            <a:r>
              <a:rPr lang="en-US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en" altLang="ko-KR" sz="1000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messageType</a:t>
            </a:r>
            <a:r>
              <a:rPr lang="en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" altLang="ko-KR" sz="10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= question, speaker = agent)</a:t>
            </a:r>
          </a:p>
        </p:txBody>
      </p:sp>
      <p:pic>
        <p:nvPicPr>
          <p:cNvPr id="17" name="그림 16" descr="텍스트, 로고, 엠블럼, 포스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61D336-54EC-42D1-B60F-0A1B7AF6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804"/>
          <a:stretch>
            <a:fillRect/>
          </a:stretch>
        </p:blipFill>
        <p:spPr>
          <a:xfrm>
            <a:off x="11087789" y="389766"/>
            <a:ext cx="571500" cy="434693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F6BAFF42-EEAA-7884-8365-6543F575532B}"/>
              </a:ext>
            </a:extLst>
          </p:cNvPr>
          <p:cNvGrpSpPr/>
          <p:nvPr/>
        </p:nvGrpSpPr>
        <p:grpSpPr>
          <a:xfrm>
            <a:off x="1597840" y="1044835"/>
            <a:ext cx="3437846" cy="5279255"/>
            <a:chOff x="588722" y="137786"/>
            <a:chExt cx="4158642" cy="645692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75272AF-C867-4CE0-2CF1-0A47BDFB0B55}"/>
                </a:ext>
              </a:extLst>
            </p:cNvPr>
            <p:cNvSpPr/>
            <p:nvPr/>
          </p:nvSpPr>
          <p:spPr>
            <a:xfrm>
              <a:off x="588723" y="801666"/>
              <a:ext cx="4158641" cy="47035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BA0A8D-223C-B051-784D-64EDC367CB27}"/>
                </a:ext>
              </a:extLst>
            </p:cNvPr>
            <p:cNvSpPr/>
            <p:nvPr/>
          </p:nvSpPr>
          <p:spPr>
            <a:xfrm>
              <a:off x="588722" y="137786"/>
              <a:ext cx="4158641" cy="663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면접 </a:t>
              </a:r>
              <a:r>
                <a:rPr kumimoji="1" lang="en-US" altLang="ko-KR" sz="1400" dirty="0">
                  <a:solidFill>
                    <a:schemeClr val="tx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Agent</a:t>
              </a:r>
              <a:endParaRPr kumimoji="1" lang="ko-KR" altLang="en-US" sz="14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3862219-1B48-BD78-35A1-C95DD7EBCCF9}"/>
                </a:ext>
              </a:extLst>
            </p:cNvPr>
            <p:cNvGrpSpPr/>
            <p:nvPr/>
          </p:nvGrpSpPr>
          <p:grpSpPr>
            <a:xfrm>
              <a:off x="713984" y="1020872"/>
              <a:ext cx="3522640" cy="540000"/>
              <a:chOff x="6450904" y="1916482"/>
              <a:chExt cx="3522640" cy="5400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F3346D34-6E4B-B7D7-D1EC-EAD4A67E5701}"/>
                  </a:ext>
                </a:extLst>
              </p:cNvPr>
              <p:cNvSpPr/>
              <p:nvPr/>
            </p:nvSpPr>
            <p:spPr>
              <a:xfrm>
                <a:off x="6450904" y="1916482"/>
                <a:ext cx="540000" cy="54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800" dirty="0"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</p:txBody>
          </p:sp>
          <p:sp>
            <p:nvSpPr>
              <p:cNvPr id="38" name="모서리가 둥근 직사각형 37">
                <a:extLst>
                  <a:ext uri="{FF2B5EF4-FFF2-40B4-BE49-F238E27FC236}">
                    <a16:creationId xmlns:a16="http://schemas.microsoft.com/office/drawing/2014/main" id="{623D7E2C-254E-7831-15E8-EBFE13253816}"/>
                  </a:ext>
                </a:extLst>
              </p:cNvPr>
              <p:cNvSpPr/>
              <p:nvPr/>
            </p:nvSpPr>
            <p:spPr>
              <a:xfrm>
                <a:off x="7034104" y="1916482"/>
                <a:ext cx="2939440" cy="444674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지원자님</a:t>
                </a:r>
                <a:r>
                  <a:rPr kumimoji="1"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,</a:t>
                </a:r>
                <a:r>
                  <a:rPr kumimoji="1"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 이전의 이력에서 여러 경력을 </a:t>
                </a:r>
                <a:r>
                  <a:rPr kumimoji="1" lang="ko-KR" altLang="en-US" sz="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넣어주셨는데</a:t>
                </a:r>
                <a:r>
                  <a:rPr kumimoji="1"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,</a:t>
                </a:r>
                <a:r>
                  <a:rPr kumimoji="1"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 저희 회사에 와서 어떤 성과를 보여주실 수 </a:t>
                </a:r>
                <a:r>
                  <a:rPr kumimoji="1" lang="ko-KR" altLang="en-US" sz="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있으신가요</a:t>
                </a:r>
                <a:r>
                  <a:rPr kumimoji="1"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?</a:t>
                </a:r>
                <a:endParaRPr kumimoji="1"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69AD30E-7E8D-420F-805E-89E2A94EC648}"/>
                </a:ext>
              </a:extLst>
            </p:cNvPr>
            <p:cNvSpPr/>
            <p:nvPr/>
          </p:nvSpPr>
          <p:spPr>
            <a:xfrm>
              <a:off x="588722" y="5505192"/>
              <a:ext cx="4158641" cy="10895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E71DE072-F1CB-6337-0E41-C041FEEC239E}"/>
                </a:ext>
              </a:extLst>
            </p:cNvPr>
            <p:cNvSpPr/>
            <p:nvPr/>
          </p:nvSpPr>
          <p:spPr>
            <a:xfrm>
              <a:off x="713984" y="6056334"/>
              <a:ext cx="3081402" cy="40709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B1E3533D-97F5-C10F-B262-B651E7DCBAD5}"/>
                </a:ext>
              </a:extLst>
            </p:cNvPr>
            <p:cNvSpPr/>
            <p:nvPr/>
          </p:nvSpPr>
          <p:spPr>
            <a:xfrm>
              <a:off x="3864279" y="6056334"/>
              <a:ext cx="695195" cy="407095"/>
            </a:xfrm>
            <a:prstGeom prst="roundRect">
              <a:avLst/>
            </a:prstGeom>
            <a:solidFill>
              <a:srgbClr val="2B7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전송</a:t>
              </a: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B3185780-3F13-7F04-486F-81DE1415ABE5}"/>
                </a:ext>
              </a:extLst>
            </p:cNvPr>
            <p:cNvSpPr/>
            <p:nvPr/>
          </p:nvSpPr>
          <p:spPr>
            <a:xfrm>
              <a:off x="738789" y="5577092"/>
              <a:ext cx="695195" cy="407095"/>
            </a:xfrm>
            <a:prstGeom prst="roundRect">
              <a:avLst/>
            </a:prstGeom>
            <a:solidFill>
              <a:srgbClr val="2B7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7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꼬리질문</a:t>
              </a: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E5E05895-F42B-E475-9E60-1188BD30D31C}"/>
                </a:ext>
              </a:extLst>
            </p:cNvPr>
            <p:cNvSpPr/>
            <p:nvPr/>
          </p:nvSpPr>
          <p:spPr>
            <a:xfrm>
              <a:off x="1579048" y="5577092"/>
              <a:ext cx="695195" cy="407095"/>
            </a:xfrm>
            <a:prstGeom prst="roundRect">
              <a:avLst/>
            </a:prstGeom>
            <a:solidFill>
              <a:srgbClr val="2B7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7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모범답변</a:t>
              </a: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8D03CF27-64F3-1634-335C-3C9D0A05BEE8}"/>
                </a:ext>
              </a:extLst>
            </p:cNvPr>
            <p:cNvSpPr/>
            <p:nvPr/>
          </p:nvSpPr>
          <p:spPr>
            <a:xfrm>
              <a:off x="2419307" y="5577092"/>
              <a:ext cx="695195" cy="407095"/>
            </a:xfrm>
            <a:prstGeom prst="roundRect">
              <a:avLst/>
            </a:prstGeom>
            <a:solidFill>
              <a:srgbClr val="2B7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7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다음질문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96679E3-A4D3-655D-0317-06FDBD22C27E}"/>
                </a:ext>
              </a:extLst>
            </p:cNvPr>
            <p:cNvGrpSpPr/>
            <p:nvPr/>
          </p:nvGrpSpPr>
          <p:grpSpPr>
            <a:xfrm>
              <a:off x="1579049" y="1780078"/>
              <a:ext cx="3077546" cy="540000"/>
              <a:chOff x="6943567" y="1916482"/>
              <a:chExt cx="3077546" cy="5400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0292C6A-9E33-FDC2-FD81-21A1CA2763AA}"/>
                  </a:ext>
                </a:extLst>
              </p:cNvPr>
              <p:cNvSpPr/>
              <p:nvPr/>
            </p:nvSpPr>
            <p:spPr>
              <a:xfrm>
                <a:off x="9481113" y="1916482"/>
                <a:ext cx="540000" cy="540000"/>
              </a:xfrm>
              <a:prstGeom prst="ellipse">
                <a:avLst/>
              </a:prstGeom>
              <a:solidFill>
                <a:srgbClr val="7AF2A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800" dirty="0"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</p:txBody>
          </p:sp>
          <p:sp>
            <p:nvSpPr>
              <p:cNvPr id="36" name="모서리가 둥근 직사각형 35">
                <a:extLst>
                  <a:ext uri="{FF2B5EF4-FFF2-40B4-BE49-F238E27FC236}">
                    <a16:creationId xmlns:a16="http://schemas.microsoft.com/office/drawing/2014/main" id="{268A6F24-3895-6767-2BF2-736D3ACB793B}"/>
                  </a:ext>
                </a:extLst>
              </p:cNvPr>
              <p:cNvSpPr/>
              <p:nvPr/>
            </p:nvSpPr>
            <p:spPr>
              <a:xfrm>
                <a:off x="6943567" y="1916482"/>
                <a:ext cx="2446777" cy="444674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가면 잘 할 수 있습니다</a:t>
                </a:r>
                <a:r>
                  <a:rPr kumimoji="1"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.</a:t>
                </a:r>
                <a:r>
                  <a:rPr kumimoji="1"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M HANNA Air OTF" panose="020B0600000101010101" pitchFamily="34" charset="-127"/>
                    <a:ea typeface="BM HANNA Air OTF" panose="020B0600000101010101" pitchFamily="34" charset="-127"/>
                  </a:rPr>
                  <a:t> 뽑아만 주시면 노예처럼 달리겠습니다</a:t>
                </a: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8FC3B70-20C3-645B-3669-AA7A2398116B}"/>
              </a:ext>
            </a:extLst>
          </p:cNvPr>
          <p:cNvGrpSpPr/>
          <p:nvPr/>
        </p:nvGrpSpPr>
        <p:grpSpPr>
          <a:xfrm>
            <a:off x="279946" y="359286"/>
            <a:ext cx="2919710" cy="338258"/>
            <a:chOff x="279946" y="359286"/>
            <a:chExt cx="2919710" cy="33825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F39FB5-6194-2377-3084-F268E21D89B4}"/>
                </a:ext>
              </a:extLst>
            </p:cNvPr>
            <p:cNvSpPr txBox="1"/>
            <p:nvPr/>
          </p:nvSpPr>
          <p:spPr>
            <a:xfrm>
              <a:off x="279946" y="389767"/>
              <a:ext cx="833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b="1" dirty="0"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02</a:t>
              </a:r>
              <a:r>
                <a:rPr kumimoji="1" lang="ko-KR" altLang="en-US" sz="1400" b="1" dirty="0">
                  <a:latin typeface="BM DoHyeon OTF" panose="020B0600000101010101" pitchFamily="34" charset="-127"/>
                  <a:ea typeface="BM DoHyeon OTF" panose="020B0600000101010101" pitchFamily="34" charset="-127"/>
                </a:rPr>
                <a:t> 기획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C29530-B045-2710-1090-816C23C649F6}"/>
                </a:ext>
              </a:extLst>
            </p:cNvPr>
            <p:cNvSpPr txBox="1"/>
            <p:nvPr/>
          </p:nvSpPr>
          <p:spPr>
            <a:xfrm>
              <a:off x="1104211" y="359286"/>
              <a:ext cx="2095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-</a:t>
              </a:r>
              <a:r>
                <a:rPr kumimoji="1" lang="ko-KR" altLang="en-US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면접 에이전트 기획안 상세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2A98736-8F1F-47A4-04E6-4C5820DCB69C}"/>
              </a:ext>
            </a:extLst>
          </p:cNvPr>
          <p:cNvSpPr txBox="1"/>
          <p:nvPr/>
        </p:nvSpPr>
        <p:spPr>
          <a:xfrm>
            <a:off x="1597840" y="184333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Agent</a:t>
            </a:r>
            <a:endParaRPr kumimoji="1" lang="ko-KR" alt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110DE8-52A9-5A6A-B15E-EBE135B996FE}"/>
              </a:ext>
            </a:extLst>
          </p:cNvPr>
          <p:cNvSpPr txBox="1"/>
          <p:nvPr/>
        </p:nvSpPr>
        <p:spPr>
          <a:xfrm>
            <a:off x="4494062" y="246727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>
                <a:latin typeface="BM JUA OTF" panose="02020603020101020101" pitchFamily="18" charset="-127"/>
                <a:ea typeface="BM JUA OTF" panose="02020603020101020101" pitchFamily="18" charset="-127"/>
              </a:rPr>
              <a:t>User</a:t>
            </a:r>
            <a:endParaRPr kumimoji="1" lang="ko-KR" alt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27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10DE9-7FC7-359F-A2B1-349F16CA7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로고, 엠블럼, 포스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6D6750D-1636-C824-AAD7-C817EE3577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804"/>
          <a:stretch>
            <a:fillRect/>
          </a:stretch>
        </p:blipFill>
        <p:spPr>
          <a:xfrm>
            <a:off x="11087789" y="389766"/>
            <a:ext cx="571500" cy="434693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7C33017C-082F-ABDF-262E-4FC81CA7A5E7}"/>
              </a:ext>
            </a:extLst>
          </p:cNvPr>
          <p:cNvGrpSpPr/>
          <p:nvPr/>
        </p:nvGrpSpPr>
        <p:grpSpPr>
          <a:xfrm>
            <a:off x="279946" y="359286"/>
            <a:ext cx="2919710" cy="338258"/>
            <a:chOff x="279946" y="359286"/>
            <a:chExt cx="2919710" cy="33825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630B29-023E-1A02-917A-D52DF29286FB}"/>
                </a:ext>
              </a:extLst>
            </p:cNvPr>
            <p:cNvSpPr txBox="1"/>
            <p:nvPr/>
          </p:nvSpPr>
          <p:spPr>
            <a:xfrm>
              <a:off x="279946" y="389767"/>
              <a:ext cx="833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b="1" dirty="0"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02</a:t>
              </a:r>
              <a:r>
                <a:rPr kumimoji="1" lang="ko-KR" altLang="en-US" sz="1400" b="1" dirty="0">
                  <a:latin typeface="BM DoHyeon OTF" panose="020B0600000101010101" pitchFamily="34" charset="-127"/>
                  <a:ea typeface="BM DoHyeon OTF" panose="020B0600000101010101" pitchFamily="34" charset="-127"/>
                </a:rPr>
                <a:t> 기획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1F58354-B21B-BAB6-94ED-394F0BF9AAE5}"/>
                </a:ext>
              </a:extLst>
            </p:cNvPr>
            <p:cNvSpPr txBox="1"/>
            <p:nvPr/>
          </p:nvSpPr>
          <p:spPr>
            <a:xfrm>
              <a:off x="1104211" y="359286"/>
              <a:ext cx="2095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-</a:t>
              </a:r>
              <a:r>
                <a:rPr kumimoji="1" lang="ko-KR" altLang="en-US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면접 에이전트 기획안 상세</a:t>
              </a:r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BFF5961-C3F7-BCC9-D50D-46242C8BCAC2}"/>
              </a:ext>
            </a:extLst>
          </p:cNvPr>
          <p:cNvCxnSpPr>
            <a:cxnSpLocks/>
          </p:cNvCxnSpPr>
          <p:nvPr/>
        </p:nvCxnSpPr>
        <p:spPr>
          <a:xfrm>
            <a:off x="101600" y="2104248"/>
            <a:ext cx="1693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910F498-AAAF-6407-FE5C-907986EDF354}"/>
              </a:ext>
            </a:extLst>
          </p:cNvPr>
          <p:cNvSpPr/>
          <p:nvPr/>
        </p:nvSpPr>
        <p:spPr>
          <a:xfrm>
            <a:off x="2867823" y="1612666"/>
            <a:ext cx="1390061" cy="42084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9487B-4CE1-965F-3E1B-75ED807932E8}"/>
              </a:ext>
            </a:extLst>
          </p:cNvPr>
          <p:cNvSpPr txBox="1"/>
          <p:nvPr/>
        </p:nvSpPr>
        <p:spPr>
          <a:xfrm>
            <a:off x="-36077" y="1669642"/>
            <a:ext cx="139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API request</a:t>
            </a:r>
            <a:endParaRPr kumimoji="1"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9" name="그림 8" descr="클립아트, 그래픽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89682B3-B474-8941-7B15-3B1DD8D6D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679" y="1233390"/>
            <a:ext cx="371425" cy="3714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274BB58-4C4E-770F-3B0D-C98F6D70FF4C}"/>
              </a:ext>
            </a:extLst>
          </p:cNvPr>
          <p:cNvCxnSpPr>
            <a:cxnSpLocks/>
          </p:cNvCxnSpPr>
          <p:nvPr/>
        </p:nvCxnSpPr>
        <p:spPr>
          <a:xfrm>
            <a:off x="3125650" y="1844351"/>
            <a:ext cx="0" cy="3751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8B177B-1269-2CD0-12DC-2ADF95512E8D}"/>
              </a:ext>
            </a:extLst>
          </p:cNvPr>
          <p:cNvSpPr txBox="1"/>
          <p:nvPr/>
        </p:nvSpPr>
        <p:spPr>
          <a:xfrm>
            <a:off x="5075041" y="778059"/>
            <a:ext cx="128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Server</a:t>
            </a:r>
            <a:endParaRPr kumimoji="1"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2C141D-5996-1EBF-3A37-37E22630E4A6}"/>
              </a:ext>
            </a:extLst>
          </p:cNvPr>
          <p:cNvCxnSpPr>
            <a:cxnSpLocks/>
          </p:cNvCxnSpPr>
          <p:nvPr/>
        </p:nvCxnSpPr>
        <p:spPr>
          <a:xfrm>
            <a:off x="4016249" y="2877512"/>
            <a:ext cx="6600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E6D18E8-B495-5749-962A-E1570C490BE2}"/>
              </a:ext>
            </a:extLst>
          </p:cNvPr>
          <p:cNvCxnSpPr>
            <a:cxnSpLocks/>
          </p:cNvCxnSpPr>
          <p:nvPr/>
        </p:nvCxnSpPr>
        <p:spPr>
          <a:xfrm flipH="1">
            <a:off x="4016249" y="3065010"/>
            <a:ext cx="6616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B5545D8-EE24-325C-2190-024D18DE7A14}"/>
              </a:ext>
            </a:extLst>
          </p:cNvPr>
          <p:cNvCxnSpPr>
            <a:cxnSpLocks/>
          </p:cNvCxnSpPr>
          <p:nvPr/>
        </p:nvCxnSpPr>
        <p:spPr>
          <a:xfrm flipH="1">
            <a:off x="101600" y="5614497"/>
            <a:ext cx="28532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F4CCBBC-2A11-DD33-DCA9-F222E4C42ABB}"/>
              </a:ext>
            </a:extLst>
          </p:cNvPr>
          <p:cNvSpPr txBox="1"/>
          <p:nvPr/>
        </p:nvSpPr>
        <p:spPr>
          <a:xfrm>
            <a:off x="-36077" y="5188358"/>
            <a:ext cx="160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API Response</a:t>
            </a:r>
            <a:endParaRPr kumimoji="1"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45309462-898E-94BF-20E5-CC9DF1E9D4AE}"/>
              </a:ext>
            </a:extLst>
          </p:cNvPr>
          <p:cNvSpPr/>
          <p:nvPr/>
        </p:nvSpPr>
        <p:spPr>
          <a:xfrm>
            <a:off x="2503673" y="1126067"/>
            <a:ext cx="6738444" cy="5198023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A75E92-5822-2FC0-C6F3-7009E19331EE}"/>
              </a:ext>
            </a:extLst>
          </p:cNvPr>
          <p:cNvSpPr txBox="1"/>
          <p:nvPr/>
        </p:nvSpPr>
        <p:spPr>
          <a:xfrm>
            <a:off x="3492641" y="1305295"/>
            <a:ext cx="833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Agent</a:t>
            </a:r>
            <a:endParaRPr kumimoji="1" lang="ko-KR" altLang="en-US" sz="11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5AEEC-B3A0-F9CB-B21D-2B2102617C5D}"/>
              </a:ext>
            </a:extLst>
          </p:cNvPr>
          <p:cNvSpPr txBox="1"/>
          <p:nvPr/>
        </p:nvSpPr>
        <p:spPr>
          <a:xfrm>
            <a:off x="3186245" y="2083726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요청분류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25F94CA-7F99-125C-5C6F-4ECFA5F4C120}"/>
              </a:ext>
            </a:extLst>
          </p:cNvPr>
          <p:cNvCxnSpPr>
            <a:cxnSpLocks/>
          </p:cNvCxnSpPr>
          <p:nvPr/>
        </p:nvCxnSpPr>
        <p:spPr>
          <a:xfrm>
            <a:off x="3991801" y="2133303"/>
            <a:ext cx="6622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DAC9F9B-D060-6975-75E8-76651CED6768}"/>
              </a:ext>
            </a:extLst>
          </p:cNvPr>
          <p:cNvCxnSpPr>
            <a:cxnSpLocks/>
          </p:cNvCxnSpPr>
          <p:nvPr/>
        </p:nvCxnSpPr>
        <p:spPr>
          <a:xfrm flipH="1">
            <a:off x="3991801" y="2320801"/>
            <a:ext cx="6622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CDE75F-CE85-473A-4148-A20B893F291A}"/>
              </a:ext>
            </a:extLst>
          </p:cNvPr>
          <p:cNvSpPr txBox="1"/>
          <p:nvPr/>
        </p:nvSpPr>
        <p:spPr>
          <a:xfrm>
            <a:off x="3205656" y="2876867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DB 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조회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5B629E0-694F-242A-FBCE-59963A5329E7}"/>
              </a:ext>
            </a:extLst>
          </p:cNvPr>
          <p:cNvSpPr/>
          <p:nvPr/>
        </p:nvSpPr>
        <p:spPr>
          <a:xfrm>
            <a:off x="4721300" y="1889830"/>
            <a:ext cx="2728684" cy="6683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Question, Answer, </a:t>
            </a:r>
            <a:r>
              <a:rPr kumimoji="1" lang="en-US" altLang="ko-KR" sz="800" dirty="0" err="1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ModelAnswer</a:t>
            </a:r>
            <a:r>
              <a:rPr kumimoji="1" lang="en-US" altLang="ko-KR" sz="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 other</a:t>
            </a:r>
            <a:r>
              <a:rPr kumimoji="1" lang="ko-KR" altLang="en-US" sz="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분류</a:t>
            </a:r>
            <a:endParaRPr kumimoji="1" lang="en-US" altLang="ko-KR" sz="800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AE84E24-749F-7C37-5045-D0DB7E60CB9B}"/>
              </a:ext>
            </a:extLst>
          </p:cNvPr>
          <p:cNvCxnSpPr>
            <a:cxnSpLocks/>
          </p:cNvCxnSpPr>
          <p:nvPr/>
        </p:nvCxnSpPr>
        <p:spPr>
          <a:xfrm>
            <a:off x="4052966" y="4045622"/>
            <a:ext cx="1607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C488684-2AD7-6FAA-7127-6686C62B48C4}"/>
              </a:ext>
            </a:extLst>
          </p:cNvPr>
          <p:cNvCxnSpPr>
            <a:cxnSpLocks/>
          </p:cNvCxnSpPr>
          <p:nvPr/>
        </p:nvCxnSpPr>
        <p:spPr>
          <a:xfrm flipH="1">
            <a:off x="4052966" y="4233120"/>
            <a:ext cx="1554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C4311E3-7279-A0BF-DC7E-9E85F0C50130}"/>
              </a:ext>
            </a:extLst>
          </p:cNvPr>
          <p:cNvSpPr/>
          <p:nvPr/>
        </p:nvSpPr>
        <p:spPr>
          <a:xfrm>
            <a:off x="5607531" y="3573951"/>
            <a:ext cx="1804609" cy="11030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100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538997-18B1-6E85-10AC-4B348DEAE441}"/>
              </a:ext>
            </a:extLst>
          </p:cNvPr>
          <p:cNvSpPr txBox="1"/>
          <p:nvPr/>
        </p:nvSpPr>
        <p:spPr>
          <a:xfrm>
            <a:off x="3156718" y="4055407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페르소나 선택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192F71-E37E-76BA-F86B-111E8951DA1F}"/>
              </a:ext>
            </a:extLst>
          </p:cNvPr>
          <p:cNvSpPr txBox="1"/>
          <p:nvPr/>
        </p:nvSpPr>
        <p:spPr>
          <a:xfrm>
            <a:off x="6309812" y="2619854"/>
            <a:ext cx="3051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JD, RESUME, Company Info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에서 적합한 데이터 취득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C983F78-65F4-F0F3-B7B4-187358D6054A}"/>
              </a:ext>
            </a:extLst>
          </p:cNvPr>
          <p:cNvSpPr/>
          <p:nvPr/>
        </p:nvSpPr>
        <p:spPr>
          <a:xfrm>
            <a:off x="10169432" y="1507184"/>
            <a:ext cx="1559524" cy="1776924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6F63B4-CF8E-2999-FF6D-AB9F508FD0DF}"/>
              </a:ext>
            </a:extLst>
          </p:cNvPr>
          <p:cNvSpPr txBox="1"/>
          <p:nvPr/>
        </p:nvSpPr>
        <p:spPr>
          <a:xfrm>
            <a:off x="10270275" y="1134024"/>
            <a:ext cx="128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Vector DB</a:t>
            </a:r>
            <a:endParaRPr kumimoji="1"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845EA9F8-EB3D-FF34-C5AF-2C1E2377BEE0}"/>
              </a:ext>
            </a:extLst>
          </p:cNvPr>
          <p:cNvSpPr/>
          <p:nvPr/>
        </p:nvSpPr>
        <p:spPr>
          <a:xfrm>
            <a:off x="10169432" y="3662976"/>
            <a:ext cx="1559524" cy="227621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F48EC8-172E-6C54-EE89-E8B09A33E330}"/>
              </a:ext>
            </a:extLst>
          </p:cNvPr>
          <p:cNvSpPr txBox="1"/>
          <p:nvPr/>
        </p:nvSpPr>
        <p:spPr>
          <a:xfrm>
            <a:off x="10270275" y="3305660"/>
            <a:ext cx="128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LLM</a:t>
            </a:r>
            <a:endParaRPr kumimoji="1"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678AE0-B441-6B8A-EE1A-D4014A1C2758}"/>
              </a:ext>
            </a:extLst>
          </p:cNvPr>
          <p:cNvSpPr txBox="1"/>
          <p:nvPr/>
        </p:nvSpPr>
        <p:spPr>
          <a:xfrm>
            <a:off x="3171049" y="5028516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LLM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요청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762E351-B9D5-C18A-2393-77D47EEFD07B}"/>
              </a:ext>
            </a:extLst>
          </p:cNvPr>
          <p:cNvCxnSpPr>
            <a:cxnSpLocks/>
          </p:cNvCxnSpPr>
          <p:nvPr/>
        </p:nvCxnSpPr>
        <p:spPr>
          <a:xfrm>
            <a:off x="4016249" y="5061623"/>
            <a:ext cx="6727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8F30B4-5BE8-38C0-4B17-938F5CFFEB47}"/>
              </a:ext>
            </a:extLst>
          </p:cNvPr>
          <p:cNvCxnSpPr>
            <a:cxnSpLocks/>
          </p:cNvCxnSpPr>
          <p:nvPr/>
        </p:nvCxnSpPr>
        <p:spPr>
          <a:xfrm flipH="1">
            <a:off x="4016249" y="5249121"/>
            <a:ext cx="6727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1D64F76-ABF7-0EED-DE6A-E64EDC4677E9}"/>
              </a:ext>
            </a:extLst>
          </p:cNvPr>
          <p:cNvSpPr txBox="1"/>
          <p:nvPr/>
        </p:nvSpPr>
        <p:spPr>
          <a:xfrm>
            <a:off x="4908404" y="4769923"/>
            <a:ext cx="2486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페르소나에 따른 프롬프트 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LLM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요청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BD21B4-7644-1446-264C-AFA6BB3D0CB6}"/>
              </a:ext>
            </a:extLst>
          </p:cNvPr>
          <p:cNvSpPr txBox="1"/>
          <p:nvPr/>
        </p:nvSpPr>
        <p:spPr>
          <a:xfrm>
            <a:off x="4963405" y="5249913"/>
            <a:ext cx="2486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JSONParser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로 요청 </a:t>
            </a:r>
            <a:r>
              <a:rPr kumimoji="1" lang="ko-KR" altLang="en-US" sz="10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포맷팅</a:t>
            </a:r>
            <a:endParaRPr kumimoji="1" lang="ko-KR" altLang="en-US" sz="1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9D88EE3-6820-A48A-CA78-509E75C597FD}"/>
              </a:ext>
            </a:extLst>
          </p:cNvPr>
          <p:cNvSpPr txBox="1"/>
          <p:nvPr/>
        </p:nvSpPr>
        <p:spPr>
          <a:xfrm>
            <a:off x="4715188" y="1844351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def classification</a:t>
            </a:r>
            <a:endParaRPr kumimoji="1" lang="ko-KR" altLang="en-US" sz="1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BA8E1C-7E42-70C1-A5E6-435A7E4957E3}"/>
              </a:ext>
            </a:extLst>
          </p:cNvPr>
          <p:cNvSpPr txBox="1"/>
          <p:nvPr/>
        </p:nvSpPr>
        <p:spPr>
          <a:xfrm>
            <a:off x="5660081" y="3554211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Persona List instance</a:t>
            </a:r>
            <a:endParaRPr kumimoji="1" lang="ko-KR" altLang="en-US" sz="1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C210736-7829-36CC-1373-B43CE11461B6}"/>
              </a:ext>
            </a:extLst>
          </p:cNvPr>
          <p:cNvCxnSpPr>
            <a:cxnSpLocks/>
          </p:cNvCxnSpPr>
          <p:nvPr/>
        </p:nvCxnSpPr>
        <p:spPr>
          <a:xfrm>
            <a:off x="7379768" y="4063400"/>
            <a:ext cx="3363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8F6EF52-87CB-FE94-6AEA-F1414A633049}"/>
              </a:ext>
            </a:extLst>
          </p:cNvPr>
          <p:cNvCxnSpPr>
            <a:cxnSpLocks/>
          </p:cNvCxnSpPr>
          <p:nvPr/>
        </p:nvCxnSpPr>
        <p:spPr>
          <a:xfrm flipH="1">
            <a:off x="7379768" y="4250898"/>
            <a:ext cx="3363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350CD51-005F-57A3-A859-EF0A9080CA94}"/>
              </a:ext>
            </a:extLst>
          </p:cNvPr>
          <p:cNvSpPr txBox="1"/>
          <p:nvPr/>
        </p:nvSpPr>
        <p:spPr>
          <a:xfrm>
            <a:off x="7593181" y="3643993"/>
            <a:ext cx="2576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질의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대화</a:t>
            </a:r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context, 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면접관 리스트 </a:t>
            </a:r>
            <a:r>
              <a:rPr kumimoji="1" lang="ko-KR" altLang="en-US" sz="10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종합분석하여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적절한 페르소나 선택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CA805AC-AF0B-742C-45EB-6BF7F4DBCC51}"/>
              </a:ext>
            </a:extLst>
          </p:cNvPr>
          <p:cNvSpPr/>
          <p:nvPr/>
        </p:nvSpPr>
        <p:spPr>
          <a:xfrm>
            <a:off x="1677300" y="1749553"/>
            <a:ext cx="925479" cy="6683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단일 </a:t>
            </a:r>
            <a:r>
              <a:rPr kumimoji="1" lang="en-US" altLang="ko-KR" sz="800" dirty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end point</a:t>
            </a:r>
          </a:p>
        </p:txBody>
      </p:sp>
      <p:pic>
        <p:nvPicPr>
          <p:cNvPr id="22" name="그림 21" descr="클립아트, 그래픽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B3C8CCD-C9E7-0A70-4AAD-66208B874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478" y="3162789"/>
            <a:ext cx="371425" cy="3714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64C5B5A-3B91-51F3-F26D-54B6358701EA}"/>
              </a:ext>
            </a:extLst>
          </p:cNvPr>
          <p:cNvSpPr txBox="1"/>
          <p:nvPr/>
        </p:nvSpPr>
        <p:spPr>
          <a:xfrm>
            <a:off x="6006660" y="3234694"/>
            <a:ext cx="112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페르소나 </a:t>
            </a:r>
            <a:r>
              <a:rPr kumimoji="1" lang="en-US" altLang="ko-KR" sz="11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Agent</a:t>
            </a:r>
            <a:endParaRPr kumimoji="1" lang="ko-KR" altLang="en-US" sz="11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4F44AD-E3D2-652B-E6A0-F59EECA71BF4}"/>
              </a:ext>
            </a:extLst>
          </p:cNvPr>
          <p:cNvSpPr txBox="1"/>
          <p:nvPr/>
        </p:nvSpPr>
        <p:spPr>
          <a:xfrm>
            <a:off x="4264341" y="3571562"/>
            <a:ext cx="128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DB, </a:t>
            </a:r>
            <a:r>
              <a:rPr kumimoji="1" lang="ko-KR" altLang="en-US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요청자료 종합 페르소나 할당 요청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0C0E58-9080-34EC-9599-C6FB452D21E6}"/>
              </a:ext>
            </a:extLst>
          </p:cNvPr>
          <p:cNvSpPr txBox="1"/>
          <p:nvPr/>
        </p:nvSpPr>
        <p:spPr>
          <a:xfrm>
            <a:off x="1696458" y="1489555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Controller</a:t>
            </a:r>
            <a:endParaRPr kumimoji="1" lang="ko-KR" altLang="en-US" sz="1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71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B2D91-9B77-F822-E031-EC5F093B8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76979E0-7E8E-58BC-DED0-07975DD49580}"/>
              </a:ext>
            </a:extLst>
          </p:cNvPr>
          <p:cNvSpPr txBox="1"/>
          <p:nvPr/>
        </p:nvSpPr>
        <p:spPr>
          <a:xfrm>
            <a:off x="5235027" y="3044279"/>
            <a:ext cx="1721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E.O.D</a:t>
            </a:r>
            <a:endParaRPr kumimoji="1" lang="ko-KR" altLang="en-US" sz="44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64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622</Words>
  <Application>Microsoft Macintosh PowerPoint</Application>
  <PresentationFormat>와이드스크린</PresentationFormat>
  <Paragraphs>98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Gulim</vt:lpstr>
      <vt:lpstr>맑은 고딕</vt:lpstr>
      <vt:lpstr>BM DoHyeon OTF</vt:lpstr>
      <vt:lpstr>BM HANNA Air OTF</vt:lpstr>
      <vt:lpstr>BM JUA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어호선[ SW·AI융합대학원석사과정재학 / 인공지능융합학과 ]</dc:creator>
  <cp:lastModifiedBy>어호선[ SW·AI융합대학원석사과정재학 / 인공지능융합학과 ]</cp:lastModifiedBy>
  <cp:revision>22</cp:revision>
  <dcterms:created xsi:type="dcterms:W3CDTF">2025-06-03T01:04:09Z</dcterms:created>
  <dcterms:modified xsi:type="dcterms:W3CDTF">2025-06-09T06:21:20Z</dcterms:modified>
</cp:coreProperties>
</file>