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991BCE-A6BD-7936-AE2A-2F114208A585}" v="60" dt="2020-06-03T02:34:46.747"/>
    <p1510:client id="{E75ECA5B-1D7E-46DF-18CB-B7521E3B7AD4}" v="2354" dt="2020-05-31T21:41:07.896"/>
    <p1510:client id="{F0796534-2C92-468A-A593-1526615FA080}" v="1667" dt="2020-05-31T21:22:46.7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B2F1A9-1A2F-470C-952E-B456E0570CF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05FC85A-61F7-4203-BFB4-74AD85FAC054}">
      <dgm:prSet/>
      <dgm:spPr/>
      <dgm:t>
        <a:bodyPr/>
        <a:lstStyle/>
        <a:p>
          <a:r>
            <a:rPr lang="en-US"/>
            <a:t>Accessibility – Machines are accessed via Internet accessible RDP, and therefore, are widely accessible in comparison to images in labs on campus.</a:t>
          </a:r>
        </a:p>
      </dgm:t>
    </dgm:pt>
    <dgm:pt modelId="{CE11057E-57A9-4059-B1D6-4CE704E67A26}" type="parTrans" cxnId="{2060C9CC-A51D-4042-8AC8-6E36045C6D7D}">
      <dgm:prSet/>
      <dgm:spPr/>
      <dgm:t>
        <a:bodyPr/>
        <a:lstStyle/>
        <a:p>
          <a:endParaRPr lang="en-US"/>
        </a:p>
      </dgm:t>
    </dgm:pt>
    <dgm:pt modelId="{59DCE271-2121-49E8-8D3E-6175B3209F47}" type="sibTrans" cxnId="{2060C9CC-A51D-4042-8AC8-6E36045C6D7D}">
      <dgm:prSet/>
      <dgm:spPr/>
      <dgm:t>
        <a:bodyPr/>
        <a:lstStyle/>
        <a:p>
          <a:endParaRPr lang="en-US"/>
        </a:p>
      </dgm:t>
    </dgm:pt>
    <dgm:pt modelId="{E914ED82-F998-4447-A4CB-F45DE13B4CA3}">
      <dgm:prSet/>
      <dgm:spPr/>
      <dgm:t>
        <a:bodyPr/>
        <a:lstStyle/>
        <a:p>
          <a:r>
            <a:rPr lang="en-US"/>
            <a:t>Hardware - Hardware profiles available on Azure for a complex lab environment are much more robust than an average student's personal computer. </a:t>
          </a:r>
        </a:p>
      </dgm:t>
    </dgm:pt>
    <dgm:pt modelId="{6C85F391-276C-4CA9-B4AA-C0DAAC405F9D}" type="parTrans" cxnId="{417A9082-FF2C-4D1E-9C5F-0AA5D23EBBE4}">
      <dgm:prSet/>
      <dgm:spPr/>
      <dgm:t>
        <a:bodyPr/>
        <a:lstStyle/>
        <a:p>
          <a:endParaRPr lang="en-US"/>
        </a:p>
      </dgm:t>
    </dgm:pt>
    <dgm:pt modelId="{F8D632EE-F3A7-4696-B189-4046DBB4DE4F}" type="sibTrans" cxnId="{417A9082-FF2C-4D1E-9C5F-0AA5D23EBBE4}">
      <dgm:prSet/>
      <dgm:spPr/>
      <dgm:t>
        <a:bodyPr/>
        <a:lstStyle/>
        <a:p>
          <a:endParaRPr lang="en-US"/>
        </a:p>
      </dgm:t>
    </dgm:pt>
    <dgm:pt modelId="{564751CF-D050-49E7-9E57-D3B6B0DB4808}">
      <dgm:prSet/>
      <dgm:spPr/>
      <dgm:t>
        <a:bodyPr/>
        <a:lstStyle/>
        <a:p>
          <a:r>
            <a:rPr lang="en-US"/>
            <a:t>Lower administrative overhead – It is faster, and less prone to error for the instructor to create and deploy their own templates through a single interface.</a:t>
          </a:r>
        </a:p>
      </dgm:t>
    </dgm:pt>
    <dgm:pt modelId="{F0C8BF89-908D-4EEB-8A03-94A0A8D6DF46}" type="parTrans" cxnId="{FB860AB1-42BD-4B45-AA3B-E1AA1B09A2DE}">
      <dgm:prSet/>
      <dgm:spPr/>
      <dgm:t>
        <a:bodyPr/>
        <a:lstStyle/>
        <a:p>
          <a:endParaRPr lang="en-US"/>
        </a:p>
      </dgm:t>
    </dgm:pt>
    <dgm:pt modelId="{AACD756B-3D2F-4CCA-BD6F-CDA669E8A251}" type="sibTrans" cxnId="{FB860AB1-42BD-4B45-AA3B-E1AA1B09A2DE}">
      <dgm:prSet/>
      <dgm:spPr/>
      <dgm:t>
        <a:bodyPr/>
        <a:lstStyle/>
        <a:p>
          <a:endParaRPr lang="en-US"/>
        </a:p>
      </dgm:t>
    </dgm:pt>
    <dgm:pt modelId="{D545D052-CFEE-4F69-B8F8-0FDDDD6EFEB4}">
      <dgm:prSet/>
      <dgm:spPr/>
      <dgm:t>
        <a:bodyPr/>
        <a:lstStyle/>
        <a:p>
          <a:r>
            <a:rPr lang="en-US"/>
            <a:t>Student resets can be done in minutes instead of requiring lab staff to image drives during maintenance periods.</a:t>
          </a:r>
        </a:p>
      </dgm:t>
    </dgm:pt>
    <dgm:pt modelId="{58730E1E-653D-459B-9355-777F5914BE7E}" type="parTrans" cxnId="{45999F52-5923-483B-8B23-3CFABD3D5FBF}">
      <dgm:prSet/>
      <dgm:spPr/>
      <dgm:t>
        <a:bodyPr/>
        <a:lstStyle/>
        <a:p>
          <a:endParaRPr lang="en-US"/>
        </a:p>
      </dgm:t>
    </dgm:pt>
    <dgm:pt modelId="{1DD7525E-78CB-4846-A1C4-C7733834DC85}" type="sibTrans" cxnId="{45999F52-5923-483B-8B23-3CFABD3D5FBF}">
      <dgm:prSet/>
      <dgm:spPr/>
      <dgm:t>
        <a:bodyPr/>
        <a:lstStyle/>
        <a:p>
          <a:endParaRPr lang="en-US"/>
        </a:p>
      </dgm:t>
    </dgm:pt>
    <dgm:pt modelId="{668FF54E-3AE2-40EC-B4AB-A698AE18A757}">
      <dgm:prSet/>
      <dgm:spPr/>
      <dgm:t>
        <a:bodyPr/>
        <a:lstStyle/>
        <a:p>
          <a:r>
            <a:rPr lang="en-US"/>
            <a:t>Reliability - Azure maintains the hardware, which should significantly reduce the number of physical layer failures that could cause student downtime.</a:t>
          </a:r>
        </a:p>
      </dgm:t>
    </dgm:pt>
    <dgm:pt modelId="{B5636866-2A53-475F-87A4-5A309264A6D5}" type="parTrans" cxnId="{146215A4-6ED6-44E9-85C4-B322BF5BBC9F}">
      <dgm:prSet/>
      <dgm:spPr/>
      <dgm:t>
        <a:bodyPr/>
        <a:lstStyle/>
        <a:p>
          <a:endParaRPr lang="en-US"/>
        </a:p>
      </dgm:t>
    </dgm:pt>
    <dgm:pt modelId="{9CE2F88F-A66D-486A-8126-FB3E6B531C6B}" type="sibTrans" cxnId="{146215A4-6ED6-44E9-85C4-B322BF5BBC9F}">
      <dgm:prSet/>
      <dgm:spPr/>
      <dgm:t>
        <a:bodyPr/>
        <a:lstStyle/>
        <a:p>
          <a:endParaRPr lang="en-US"/>
        </a:p>
      </dgm:t>
    </dgm:pt>
    <dgm:pt modelId="{84F33086-3677-4255-A5A9-E592823C04FB}" type="pres">
      <dgm:prSet presAssocID="{79B2F1A9-1A2F-470C-952E-B456E0570CF3}" presName="root" presStyleCnt="0">
        <dgm:presLayoutVars>
          <dgm:dir/>
          <dgm:resizeHandles val="exact"/>
        </dgm:presLayoutVars>
      </dgm:prSet>
      <dgm:spPr/>
    </dgm:pt>
    <dgm:pt modelId="{B60B1254-FF28-47B8-A300-F0487A27DCDD}" type="pres">
      <dgm:prSet presAssocID="{D05FC85A-61F7-4203-BFB4-74AD85FAC054}" presName="compNode" presStyleCnt="0"/>
      <dgm:spPr/>
    </dgm:pt>
    <dgm:pt modelId="{1B281D5D-1422-4AED-918D-96A49C58DDEA}" type="pres">
      <dgm:prSet presAssocID="{D05FC85A-61F7-4203-BFB4-74AD85FAC054}" presName="bgRect" presStyleLbl="bgShp" presStyleIdx="0" presStyleCnt="4"/>
      <dgm:spPr/>
    </dgm:pt>
    <dgm:pt modelId="{364F52E5-9E5E-470E-9E3A-F5590FAE15B9}" type="pres">
      <dgm:prSet presAssocID="{D05FC85A-61F7-4203-BFB4-74AD85FAC05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A6D03F52-55AA-4683-A39F-8C3CF1715F30}" type="pres">
      <dgm:prSet presAssocID="{D05FC85A-61F7-4203-BFB4-74AD85FAC054}" presName="spaceRect" presStyleCnt="0"/>
      <dgm:spPr/>
    </dgm:pt>
    <dgm:pt modelId="{7E2AA54E-139C-4247-9431-223AA1C43A49}" type="pres">
      <dgm:prSet presAssocID="{D05FC85A-61F7-4203-BFB4-74AD85FAC054}" presName="parTx" presStyleLbl="revTx" presStyleIdx="0" presStyleCnt="5">
        <dgm:presLayoutVars>
          <dgm:chMax val="0"/>
          <dgm:chPref val="0"/>
        </dgm:presLayoutVars>
      </dgm:prSet>
      <dgm:spPr/>
    </dgm:pt>
    <dgm:pt modelId="{0BBC64DB-7A13-47A7-8931-7299ABF4CCE9}" type="pres">
      <dgm:prSet presAssocID="{59DCE271-2121-49E8-8D3E-6175B3209F47}" presName="sibTrans" presStyleCnt="0"/>
      <dgm:spPr/>
    </dgm:pt>
    <dgm:pt modelId="{E9E2E426-EB27-40D8-B7CC-940D941C3545}" type="pres">
      <dgm:prSet presAssocID="{E914ED82-F998-4447-A4CB-F45DE13B4CA3}" presName="compNode" presStyleCnt="0"/>
      <dgm:spPr/>
    </dgm:pt>
    <dgm:pt modelId="{59707622-9589-41FC-8567-8CEE9EDADA96}" type="pres">
      <dgm:prSet presAssocID="{E914ED82-F998-4447-A4CB-F45DE13B4CA3}" presName="bgRect" presStyleLbl="bgShp" presStyleIdx="1" presStyleCnt="4"/>
      <dgm:spPr/>
    </dgm:pt>
    <dgm:pt modelId="{CF525952-9C26-41D4-AE56-503C50537442}" type="pres">
      <dgm:prSet presAssocID="{E914ED82-F998-4447-A4CB-F45DE13B4CA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F15F060B-5D1F-4540-8A55-A0C9095A48F6}" type="pres">
      <dgm:prSet presAssocID="{E914ED82-F998-4447-A4CB-F45DE13B4CA3}" presName="spaceRect" presStyleCnt="0"/>
      <dgm:spPr/>
    </dgm:pt>
    <dgm:pt modelId="{09FDA886-4DA0-48FC-97E3-BF520CBB6AA5}" type="pres">
      <dgm:prSet presAssocID="{E914ED82-F998-4447-A4CB-F45DE13B4CA3}" presName="parTx" presStyleLbl="revTx" presStyleIdx="1" presStyleCnt="5">
        <dgm:presLayoutVars>
          <dgm:chMax val="0"/>
          <dgm:chPref val="0"/>
        </dgm:presLayoutVars>
      </dgm:prSet>
      <dgm:spPr/>
    </dgm:pt>
    <dgm:pt modelId="{605CE09B-7467-4802-9D66-C421A09C7FF4}" type="pres">
      <dgm:prSet presAssocID="{F8D632EE-F3A7-4696-B189-4046DBB4DE4F}" presName="sibTrans" presStyleCnt="0"/>
      <dgm:spPr/>
    </dgm:pt>
    <dgm:pt modelId="{DCACB051-3B92-4B89-976C-7D3957CC153B}" type="pres">
      <dgm:prSet presAssocID="{564751CF-D050-49E7-9E57-D3B6B0DB4808}" presName="compNode" presStyleCnt="0"/>
      <dgm:spPr/>
    </dgm:pt>
    <dgm:pt modelId="{ECFBB6D1-2BEF-46E5-89A5-38402947EB4E}" type="pres">
      <dgm:prSet presAssocID="{564751CF-D050-49E7-9E57-D3B6B0DB4808}" presName="bgRect" presStyleLbl="bgShp" presStyleIdx="2" presStyleCnt="4"/>
      <dgm:spPr/>
    </dgm:pt>
    <dgm:pt modelId="{AC743630-384E-4982-A698-3D481359A429}" type="pres">
      <dgm:prSet presAssocID="{564751CF-D050-49E7-9E57-D3B6B0DB480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7017A6C2-CA34-4D90-9529-267262E8F71E}" type="pres">
      <dgm:prSet presAssocID="{564751CF-D050-49E7-9E57-D3B6B0DB4808}" presName="spaceRect" presStyleCnt="0"/>
      <dgm:spPr/>
    </dgm:pt>
    <dgm:pt modelId="{E8E39696-438E-4DA4-A531-E95598C81859}" type="pres">
      <dgm:prSet presAssocID="{564751CF-D050-49E7-9E57-D3B6B0DB4808}" presName="parTx" presStyleLbl="revTx" presStyleIdx="2" presStyleCnt="5">
        <dgm:presLayoutVars>
          <dgm:chMax val="0"/>
          <dgm:chPref val="0"/>
        </dgm:presLayoutVars>
      </dgm:prSet>
      <dgm:spPr/>
    </dgm:pt>
    <dgm:pt modelId="{1E4E61BE-0499-47C9-B6DE-83B43E3549B4}" type="pres">
      <dgm:prSet presAssocID="{564751CF-D050-49E7-9E57-D3B6B0DB4808}" presName="desTx" presStyleLbl="revTx" presStyleIdx="3" presStyleCnt="5">
        <dgm:presLayoutVars/>
      </dgm:prSet>
      <dgm:spPr/>
    </dgm:pt>
    <dgm:pt modelId="{7F57060D-E390-4EFB-BDFD-8C99C27C5E08}" type="pres">
      <dgm:prSet presAssocID="{AACD756B-3D2F-4CCA-BD6F-CDA669E8A251}" presName="sibTrans" presStyleCnt="0"/>
      <dgm:spPr/>
    </dgm:pt>
    <dgm:pt modelId="{536E441A-4845-43EA-A764-25CA66DF6018}" type="pres">
      <dgm:prSet presAssocID="{668FF54E-3AE2-40EC-B4AB-A698AE18A757}" presName="compNode" presStyleCnt="0"/>
      <dgm:spPr/>
    </dgm:pt>
    <dgm:pt modelId="{A9F05CE5-93FE-4CD3-A7D4-FAE5BF420779}" type="pres">
      <dgm:prSet presAssocID="{668FF54E-3AE2-40EC-B4AB-A698AE18A757}" presName="bgRect" presStyleLbl="bgShp" presStyleIdx="3" presStyleCnt="4"/>
      <dgm:spPr/>
    </dgm:pt>
    <dgm:pt modelId="{3C2AFE0E-9ED7-4EF9-B259-6116D1C9DF1E}" type="pres">
      <dgm:prSet presAssocID="{668FF54E-3AE2-40EC-B4AB-A698AE18A75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B38267B9-44F3-44B6-BAAF-7EC194D3BF2C}" type="pres">
      <dgm:prSet presAssocID="{668FF54E-3AE2-40EC-B4AB-A698AE18A757}" presName="spaceRect" presStyleCnt="0"/>
      <dgm:spPr/>
    </dgm:pt>
    <dgm:pt modelId="{9C9FA30C-1C9B-4807-92DB-8529D8ED2C81}" type="pres">
      <dgm:prSet presAssocID="{668FF54E-3AE2-40EC-B4AB-A698AE18A757}" presName="parTx" presStyleLbl="revTx" presStyleIdx="4" presStyleCnt="5">
        <dgm:presLayoutVars>
          <dgm:chMax val="0"/>
          <dgm:chPref val="0"/>
        </dgm:presLayoutVars>
      </dgm:prSet>
      <dgm:spPr/>
    </dgm:pt>
  </dgm:ptLst>
  <dgm:cxnLst>
    <dgm:cxn modelId="{35AF9004-9DF5-4E55-BC59-FF38C3136E17}" type="presOf" srcId="{D05FC85A-61F7-4203-BFB4-74AD85FAC054}" destId="{7E2AA54E-139C-4247-9431-223AA1C43A49}" srcOrd="0" destOrd="0" presId="urn:microsoft.com/office/officeart/2018/2/layout/IconVerticalSolidList"/>
    <dgm:cxn modelId="{272BB61A-EC10-4634-8F61-C81E9FC3BB2C}" type="presOf" srcId="{79B2F1A9-1A2F-470C-952E-B456E0570CF3}" destId="{84F33086-3677-4255-A5A9-E592823C04FB}" srcOrd="0" destOrd="0" presId="urn:microsoft.com/office/officeart/2018/2/layout/IconVerticalSolidList"/>
    <dgm:cxn modelId="{0D4FCF1B-80A9-429C-8DEF-05CBC0E2CDEC}" type="presOf" srcId="{564751CF-D050-49E7-9E57-D3B6B0DB4808}" destId="{E8E39696-438E-4DA4-A531-E95598C81859}" srcOrd="0" destOrd="0" presId="urn:microsoft.com/office/officeart/2018/2/layout/IconVerticalSolidList"/>
    <dgm:cxn modelId="{3F954322-4BFF-4873-977C-986C6A1291B4}" type="presOf" srcId="{D545D052-CFEE-4F69-B8F8-0FDDDD6EFEB4}" destId="{1E4E61BE-0499-47C9-B6DE-83B43E3549B4}" srcOrd="0" destOrd="0" presId="urn:microsoft.com/office/officeart/2018/2/layout/IconVerticalSolidList"/>
    <dgm:cxn modelId="{45999F52-5923-483B-8B23-3CFABD3D5FBF}" srcId="{564751CF-D050-49E7-9E57-D3B6B0DB4808}" destId="{D545D052-CFEE-4F69-B8F8-0FDDDD6EFEB4}" srcOrd="0" destOrd="0" parTransId="{58730E1E-653D-459B-9355-777F5914BE7E}" sibTransId="{1DD7525E-78CB-4846-A1C4-C7733834DC85}"/>
    <dgm:cxn modelId="{417A9082-FF2C-4D1E-9C5F-0AA5D23EBBE4}" srcId="{79B2F1A9-1A2F-470C-952E-B456E0570CF3}" destId="{E914ED82-F998-4447-A4CB-F45DE13B4CA3}" srcOrd="1" destOrd="0" parTransId="{6C85F391-276C-4CA9-B4AA-C0DAAC405F9D}" sibTransId="{F8D632EE-F3A7-4696-B189-4046DBB4DE4F}"/>
    <dgm:cxn modelId="{146215A4-6ED6-44E9-85C4-B322BF5BBC9F}" srcId="{79B2F1A9-1A2F-470C-952E-B456E0570CF3}" destId="{668FF54E-3AE2-40EC-B4AB-A698AE18A757}" srcOrd="3" destOrd="0" parTransId="{B5636866-2A53-475F-87A4-5A309264A6D5}" sibTransId="{9CE2F88F-A66D-486A-8126-FB3E6B531C6B}"/>
    <dgm:cxn modelId="{5A8128AC-3E45-4203-81FA-B23F1C56F834}" type="presOf" srcId="{668FF54E-3AE2-40EC-B4AB-A698AE18A757}" destId="{9C9FA30C-1C9B-4807-92DB-8529D8ED2C81}" srcOrd="0" destOrd="0" presId="urn:microsoft.com/office/officeart/2018/2/layout/IconVerticalSolidList"/>
    <dgm:cxn modelId="{FB860AB1-42BD-4B45-AA3B-E1AA1B09A2DE}" srcId="{79B2F1A9-1A2F-470C-952E-B456E0570CF3}" destId="{564751CF-D050-49E7-9E57-D3B6B0DB4808}" srcOrd="2" destOrd="0" parTransId="{F0C8BF89-908D-4EEB-8A03-94A0A8D6DF46}" sibTransId="{AACD756B-3D2F-4CCA-BD6F-CDA669E8A251}"/>
    <dgm:cxn modelId="{2060C9CC-A51D-4042-8AC8-6E36045C6D7D}" srcId="{79B2F1A9-1A2F-470C-952E-B456E0570CF3}" destId="{D05FC85A-61F7-4203-BFB4-74AD85FAC054}" srcOrd="0" destOrd="0" parTransId="{CE11057E-57A9-4059-B1D6-4CE704E67A26}" sibTransId="{59DCE271-2121-49E8-8D3E-6175B3209F47}"/>
    <dgm:cxn modelId="{85AAF4CF-4769-49EB-80E8-C22E558B062C}" type="presOf" srcId="{E914ED82-F998-4447-A4CB-F45DE13B4CA3}" destId="{09FDA886-4DA0-48FC-97E3-BF520CBB6AA5}" srcOrd="0" destOrd="0" presId="urn:microsoft.com/office/officeart/2018/2/layout/IconVerticalSolidList"/>
    <dgm:cxn modelId="{FC7705F2-F81E-4FF7-BE1C-2D36F6D5DAC0}" type="presParOf" srcId="{84F33086-3677-4255-A5A9-E592823C04FB}" destId="{B60B1254-FF28-47B8-A300-F0487A27DCDD}" srcOrd="0" destOrd="0" presId="urn:microsoft.com/office/officeart/2018/2/layout/IconVerticalSolidList"/>
    <dgm:cxn modelId="{007EBFDB-54D5-4847-ABD9-C8BD21C475DB}" type="presParOf" srcId="{B60B1254-FF28-47B8-A300-F0487A27DCDD}" destId="{1B281D5D-1422-4AED-918D-96A49C58DDEA}" srcOrd="0" destOrd="0" presId="urn:microsoft.com/office/officeart/2018/2/layout/IconVerticalSolidList"/>
    <dgm:cxn modelId="{D905CF18-0CEB-4D65-A364-032E169DECC3}" type="presParOf" srcId="{B60B1254-FF28-47B8-A300-F0487A27DCDD}" destId="{364F52E5-9E5E-470E-9E3A-F5590FAE15B9}" srcOrd="1" destOrd="0" presId="urn:microsoft.com/office/officeart/2018/2/layout/IconVerticalSolidList"/>
    <dgm:cxn modelId="{0B0B85AD-5625-463E-945C-6C40D4F9AD54}" type="presParOf" srcId="{B60B1254-FF28-47B8-A300-F0487A27DCDD}" destId="{A6D03F52-55AA-4683-A39F-8C3CF1715F30}" srcOrd="2" destOrd="0" presId="urn:microsoft.com/office/officeart/2018/2/layout/IconVerticalSolidList"/>
    <dgm:cxn modelId="{B78B90A9-D1E3-490B-B7C2-42488E000F57}" type="presParOf" srcId="{B60B1254-FF28-47B8-A300-F0487A27DCDD}" destId="{7E2AA54E-139C-4247-9431-223AA1C43A49}" srcOrd="3" destOrd="0" presId="urn:microsoft.com/office/officeart/2018/2/layout/IconVerticalSolidList"/>
    <dgm:cxn modelId="{5F11EFB3-F462-4821-A9CA-27FFF260555C}" type="presParOf" srcId="{84F33086-3677-4255-A5A9-E592823C04FB}" destId="{0BBC64DB-7A13-47A7-8931-7299ABF4CCE9}" srcOrd="1" destOrd="0" presId="urn:microsoft.com/office/officeart/2018/2/layout/IconVerticalSolidList"/>
    <dgm:cxn modelId="{EC1CAC8A-68D4-4E73-8246-09C3DAE32E3C}" type="presParOf" srcId="{84F33086-3677-4255-A5A9-E592823C04FB}" destId="{E9E2E426-EB27-40D8-B7CC-940D941C3545}" srcOrd="2" destOrd="0" presId="urn:microsoft.com/office/officeart/2018/2/layout/IconVerticalSolidList"/>
    <dgm:cxn modelId="{8008D748-0658-4FCF-814F-E44986744DAF}" type="presParOf" srcId="{E9E2E426-EB27-40D8-B7CC-940D941C3545}" destId="{59707622-9589-41FC-8567-8CEE9EDADA96}" srcOrd="0" destOrd="0" presId="urn:microsoft.com/office/officeart/2018/2/layout/IconVerticalSolidList"/>
    <dgm:cxn modelId="{28FB6916-0380-4677-807D-D285D0022FF4}" type="presParOf" srcId="{E9E2E426-EB27-40D8-B7CC-940D941C3545}" destId="{CF525952-9C26-41D4-AE56-503C50537442}" srcOrd="1" destOrd="0" presId="urn:microsoft.com/office/officeart/2018/2/layout/IconVerticalSolidList"/>
    <dgm:cxn modelId="{9B76C63C-F483-4AED-9216-7E9645C8FD61}" type="presParOf" srcId="{E9E2E426-EB27-40D8-B7CC-940D941C3545}" destId="{F15F060B-5D1F-4540-8A55-A0C9095A48F6}" srcOrd="2" destOrd="0" presId="urn:microsoft.com/office/officeart/2018/2/layout/IconVerticalSolidList"/>
    <dgm:cxn modelId="{414B1A5D-7A0B-4EE1-9305-68DC960BBF68}" type="presParOf" srcId="{E9E2E426-EB27-40D8-B7CC-940D941C3545}" destId="{09FDA886-4DA0-48FC-97E3-BF520CBB6AA5}" srcOrd="3" destOrd="0" presId="urn:microsoft.com/office/officeart/2018/2/layout/IconVerticalSolidList"/>
    <dgm:cxn modelId="{5EEB0F6C-4C99-4413-BC03-71B2CEEF7B08}" type="presParOf" srcId="{84F33086-3677-4255-A5A9-E592823C04FB}" destId="{605CE09B-7467-4802-9D66-C421A09C7FF4}" srcOrd="3" destOrd="0" presId="urn:microsoft.com/office/officeart/2018/2/layout/IconVerticalSolidList"/>
    <dgm:cxn modelId="{8D5DA174-8BD1-4AA5-AD8F-68465CBDA609}" type="presParOf" srcId="{84F33086-3677-4255-A5A9-E592823C04FB}" destId="{DCACB051-3B92-4B89-976C-7D3957CC153B}" srcOrd="4" destOrd="0" presId="urn:microsoft.com/office/officeart/2018/2/layout/IconVerticalSolidList"/>
    <dgm:cxn modelId="{DF4EB855-798E-48E9-9934-53D75347B206}" type="presParOf" srcId="{DCACB051-3B92-4B89-976C-7D3957CC153B}" destId="{ECFBB6D1-2BEF-46E5-89A5-38402947EB4E}" srcOrd="0" destOrd="0" presId="urn:microsoft.com/office/officeart/2018/2/layout/IconVerticalSolidList"/>
    <dgm:cxn modelId="{5EA8E7E5-97E4-423E-B3A6-D0E3E51A4DD5}" type="presParOf" srcId="{DCACB051-3B92-4B89-976C-7D3957CC153B}" destId="{AC743630-384E-4982-A698-3D481359A429}" srcOrd="1" destOrd="0" presId="urn:microsoft.com/office/officeart/2018/2/layout/IconVerticalSolidList"/>
    <dgm:cxn modelId="{A3605AB6-CE8B-46D7-A313-0A18E1A1300A}" type="presParOf" srcId="{DCACB051-3B92-4B89-976C-7D3957CC153B}" destId="{7017A6C2-CA34-4D90-9529-267262E8F71E}" srcOrd="2" destOrd="0" presId="urn:microsoft.com/office/officeart/2018/2/layout/IconVerticalSolidList"/>
    <dgm:cxn modelId="{B1242BBD-98C9-4650-8051-92FE9B1937B9}" type="presParOf" srcId="{DCACB051-3B92-4B89-976C-7D3957CC153B}" destId="{E8E39696-438E-4DA4-A531-E95598C81859}" srcOrd="3" destOrd="0" presId="urn:microsoft.com/office/officeart/2018/2/layout/IconVerticalSolidList"/>
    <dgm:cxn modelId="{E56CD096-B922-411D-ABC9-48588368433F}" type="presParOf" srcId="{DCACB051-3B92-4B89-976C-7D3957CC153B}" destId="{1E4E61BE-0499-47C9-B6DE-83B43E3549B4}" srcOrd="4" destOrd="0" presId="urn:microsoft.com/office/officeart/2018/2/layout/IconVerticalSolidList"/>
    <dgm:cxn modelId="{18550D5B-6773-4139-BEF0-8302DBCB851E}" type="presParOf" srcId="{84F33086-3677-4255-A5A9-E592823C04FB}" destId="{7F57060D-E390-4EFB-BDFD-8C99C27C5E08}" srcOrd="5" destOrd="0" presId="urn:microsoft.com/office/officeart/2018/2/layout/IconVerticalSolidList"/>
    <dgm:cxn modelId="{E27E637C-9EB5-4B18-A292-84D9C54A3B55}" type="presParOf" srcId="{84F33086-3677-4255-A5A9-E592823C04FB}" destId="{536E441A-4845-43EA-A764-25CA66DF6018}" srcOrd="6" destOrd="0" presId="urn:microsoft.com/office/officeart/2018/2/layout/IconVerticalSolidList"/>
    <dgm:cxn modelId="{5E0BEF15-91F2-4CD3-B931-8AAF9B34E699}" type="presParOf" srcId="{536E441A-4845-43EA-A764-25CA66DF6018}" destId="{A9F05CE5-93FE-4CD3-A7D4-FAE5BF420779}" srcOrd="0" destOrd="0" presId="urn:microsoft.com/office/officeart/2018/2/layout/IconVerticalSolidList"/>
    <dgm:cxn modelId="{ACD5C18B-AE58-4617-B491-A0B53308E091}" type="presParOf" srcId="{536E441A-4845-43EA-A764-25CA66DF6018}" destId="{3C2AFE0E-9ED7-4EF9-B259-6116D1C9DF1E}" srcOrd="1" destOrd="0" presId="urn:microsoft.com/office/officeart/2018/2/layout/IconVerticalSolidList"/>
    <dgm:cxn modelId="{D2D93EA2-042B-45FB-A0A0-25D931327858}" type="presParOf" srcId="{536E441A-4845-43EA-A764-25CA66DF6018}" destId="{B38267B9-44F3-44B6-BAAF-7EC194D3BF2C}" srcOrd="2" destOrd="0" presId="urn:microsoft.com/office/officeart/2018/2/layout/IconVerticalSolidList"/>
    <dgm:cxn modelId="{6D773F35-7A97-4FF3-8E5A-1E3476E9E315}" type="presParOf" srcId="{536E441A-4845-43EA-A764-25CA66DF6018}" destId="{9C9FA30C-1C9B-4807-92DB-8529D8ED2C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359F36-051F-48C4-B1B3-9F7469DAF15F}"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9F33EE4-11F5-4783-AF0C-8E3563EB65F3}">
      <dgm:prSet/>
      <dgm:spPr/>
      <dgm:t>
        <a:bodyPr/>
        <a:lstStyle/>
        <a:p>
          <a:pPr rtl="0"/>
          <a:r>
            <a:rPr lang="en-US">
              <a:latin typeface="Gill Sans MT" panose="020B0502020104020203"/>
            </a:rPr>
            <a:t>Online only, with no</a:t>
          </a:r>
          <a:r>
            <a:rPr lang="en-US"/>
            <a:t> </a:t>
          </a:r>
          <a:r>
            <a:rPr lang="en-US">
              <a:latin typeface="Gill Sans MT" panose="020B0502020104020203"/>
            </a:rPr>
            <a:t>PCoIP</a:t>
          </a:r>
          <a:r>
            <a:rPr lang="en-US"/>
            <a:t> or web client (RDP only).</a:t>
          </a:r>
        </a:p>
      </dgm:t>
    </dgm:pt>
    <dgm:pt modelId="{0726C8FF-E730-47CD-9BB4-8D47F3086602}" type="parTrans" cxnId="{BD62A258-A437-4CA8-92F2-B11411DC3B3F}">
      <dgm:prSet/>
      <dgm:spPr/>
      <dgm:t>
        <a:bodyPr/>
        <a:lstStyle/>
        <a:p>
          <a:endParaRPr lang="en-US"/>
        </a:p>
      </dgm:t>
    </dgm:pt>
    <dgm:pt modelId="{F1E250EF-2D3A-408E-8C3A-C3E3071E0D03}" type="sibTrans" cxnId="{BD62A258-A437-4CA8-92F2-B11411DC3B3F}">
      <dgm:prSet/>
      <dgm:spPr/>
      <dgm:t>
        <a:bodyPr/>
        <a:lstStyle/>
        <a:p>
          <a:endParaRPr lang="en-US"/>
        </a:p>
      </dgm:t>
    </dgm:pt>
    <dgm:pt modelId="{74A4C1B3-42C3-40F2-840A-68301A99E486}">
      <dgm:prSet/>
      <dgm:spPr/>
      <dgm:t>
        <a:bodyPr/>
        <a:lstStyle/>
        <a:p>
          <a:pPr rtl="0"/>
          <a:r>
            <a:rPr lang="en-US">
              <a:latin typeface="Gill Sans MT" panose="020B0502020104020203"/>
            </a:rPr>
            <a:t>Can't export images, only configurations, which doesn't fit our use case.</a:t>
          </a:r>
          <a:endParaRPr lang="en-US"/>
        </a:p>
      </dgm:t>
    </dgm:pt>
    <dgm:pt modelId="{726594F3-75EE-4EB7-AE55-E2B218C0A046}" type="parTrans" cxnId="{AC898E47-E9FE-43A2-AD0A-63D35104D848}">
      <dgm:prSet/>
      <dgm:spPr/>
      <dgm:t>
        <a:bodyPr/>
        <a:lstStyle/>
        <a:p>
          <a:endParaRPr lang="en-US"/>
        </a:p>
      </dgm:t>
    </dgm:pt>
    <dgm:pt modelId="{42EC1A46-997D-4F22-996B-6C15CDCA9413}" type="sibTrans" cxnId="{AC898E47-E9FE-43A2-AD0A-63D35104D848}">
      <dgm:prSet/>
      <dgm:spPr/>
      <dgm:t>
        <a:bodyPr/>
        <a:lstStyle/>
        <a:p>
          <a:endParaRPr lang="en-US"/>
        </a:p>
      </dgm:t>
    </dgm:pt>
    <dgm:pt modelId="{DE3194BA-2873-40B1-BEDB-EC96E19DF07E}">
      <dgm:prSet/>
      <dgm:spPr/>
      <dgm:t>
        <a:bodyPr/>
        <a:lstStyle/>
        <a:p>
          <a:r>
            <a:rPr lang="en-US"/>
            <a:t>Licensing and installation of Windows – Evaluation license per install, student educational library, or University licensing. </a:t>
          </a:r>
        </a:p>
      </dgm:t>
    </dgm:pt>
    <dgm:pt modelId="{9C47A94A-79AA-4753-BE7E-A5502B2506D3}" type="parTrans" cxnId="{6E5AD544-6E1A-49A2-A4C5-0DE629C91DEF}">
      <dgm:prSet/>
      <dgm:spPr/>
      <dgm:t>
        <a:bodyPr/>
        <a:lstStyle/>
        <a:p>
          <a:endParaRPr lang="en-US"/>
        </a:p>
      </dgm:t>
    </dgm:pt>
    <dgm:pt modelId="{2029B9AB-D10F-464E-9429-16A26BE4F6FA}" type="sibTrans" cxnId="{6E5AD544-6E1A-49A2-A4C5-0DE629C91DEF}">
      <dgm:prSet/>
      <dgm:spPr/>
      <dgm:t>
        <a:bodyPr/>
        <a:lstStyle/>
        <a:p>
          <a:endParaRPr lang="en-US"/>
        </a:p>
      </dgm:t>
    </dgm:pt>
    <dgm:pt modelId="{F665ACB4-7C0D-48F1-8443-94BBE73EFBBF}">
      <dgm:prSet/>
      <dgm:spPr/>
      <dgm:t>
        <a:bodyPr/>
        <a:lstStyle/>
        <a:p>
          <a:r>
            <a:rPr lang="en-US"/>
            <a:t>COST - 12/</a:t>
          </a:r>
          <a:r>
            <a:rPr lang="en-US" err="1"/>
            <a:t>mo</a:t>
          </a:r>
          <a:r>
            <a:rPr lang="en-US"/>
            <a:t> or $100 cap for student accounts. See cost analysis.</a:t>
          </a:r>
        </a:p>
      </dgm:t>
    </dgm:pt>
    <dgm:pt modelId="{CEFA4B2E-9446-4B0E-A91B-2010FE939500}" type="parTrans" cxnId="{A5CD4B92-843F-4B1D-AF6E-C69BE58B25F4}">
      <dgm:prSet/>
      <dgm:spPr/>
      <dgm:t>
        <a:bodyPr/>
        <a:lstStyle/>
        <a:p>
          <a:endParaRPr lang="en-US"/>
        </a:p>
      </dgm:t>
    </dgm:pt>
    <dgm:pt modelId="{1011EFFE-752E-4356-8D67-8EB21ABD723A}" type="sibTrans" cxnId="{A5CD4B92-843F-4B1D-AF6E-C69BE58B25F4}">
      <dgm:prSet/>
      <dgm:spPr/>
      <dgm:t>
        <a:bodyPr/>
        <a:lstStyle/>
        <a:p>
          <a:endParaRPr lang="en-US"/>
        </a:p>
      </dgm:t>
    </dgm:pt>
    <dgm:pt modelId="{EC16CFAA-1296-4437-8EB3-D5904E4B10CC}" type="pres">
      <dgm:prSet presAssocID="{D6359F36-051F-48C4-B1B3-9F7469DAF15F}" presName="root" presStyleCnt="0">
        <dgm:presLayoutVars>
          <dgm:dir/>
          <dgm:resizeHandles val="exact"/>
        </dgm:presLayoutVars>
      </dgm:prSet>
      <dgm:spPr/>
    </dgm:pt>
    <dgm:pt modelId="{070526EB-B690-4BB3-B129-3DC3E094A410}" type="pres">
      <dgm:prSet presAssocID="{D6359F36-051F-48C4-B1B3-9F7469DAF15F}" presName="container" presStyleCnt="0">
        <dgm:presLayoutVars>
          <dgm:dir/>
          <dgm:resizeHandles val="exact"/>
        </dgm:presLayoutVars>
      </dgm:prSet>
      <dgm:spPr/>
    </dgm:pt>
    <dgm:pt modelId="{F2C3DBA3-1007-40A2-8E1E-310DE9DF2E36}" type="pres">
      <dgm:prSet presAssocID="{69F33EE4-11F5-4783-AF0C-8E3563EB65F3}" presName="compNode" presStyleCnt="0"/>
      <dgm:spPr/>
    </dgm:pt>
    <dgm:pt modelId="{F2F19323-1102-4D8F-A133-B32475BFFD98}" type="pres">
      <dgm:prSet presAssocID="{69F33EE4-11F5-4783-AF0C-8E3563EB65F3}" presName="iconBgRect" presStyleLbl="bgShp" presStyleIdx="0" presStyleCnt="4"/>
      <dgm:spPr/>
    </dgm:pt>
    <dgm:pt modelId="{6ABF2BE8-FB76-4609-A66D-A570C43660F6}" type="pres">
      <dgm:prSet presAssocID="{69F33EE4-11F5-4783-AF0C-8E3563EB65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7F900950-106D-4B24-91C9-BB7FAE37DEB0}" type="pres">
      <dgm:prSet presAssocID="{69F33EE4-11F5-4783-AF0C-8E3563EB65F3}" presName="spaceRect" presStyleCnt="0"/>
      <dgm:spPr/>
    </dgm:pt>
    <dgm:pt modelId="{8947C7D0-D696-4C51-A0F7-E0328550FE2D}" type="pres">
      <dgm:prSet presAssocID="{69F33EE4-11F5-4783-AF0C-8E3563EB65F3}" presName="textRect" presStyleLbl="revTx" presStyleIdx="0" presStyleCnt="4">
        <dgm:presLayoutVars>
          <dgm:chMax val="1"/>
          <dgm:chPref val="1"/>
        </dgm:presLayoutVars>
      </dgm:prSet>
      <dgm:spPr/>
    </dgm:pt>
    <dgm:pt modelId="{DC78DC1C-45EC-4AEE-881A-843F65B7287B}" type="pres">
      <dgm:prSet presAssocID="{F1E250EF-2D3A-408E-8C3A-C3E3071E0D03}" presName="sibTrans" presStyleLbl="sibTrans2D1" presStyleIdx="0" presStyleCnt="0"/>
      <dgm:spPr/>
    </dgm:pt>
    <dgm:pt modelId="{C18605A3-2FAF-4FD7-87C9-0EA1DE24E052}" type="pres">
      <dgm:prSet presAssocID="{74A4C1B3-42C3-40F2-840A-68301A99E486}" presName="compNode" presStyleCnt="0"/>
      <dgm:spPr/>
    </dgm:pt>
    <dgm:pt modelId="{1F367DFE-4CD3-4A99-8ABC-849281CD5102}" type="pres">
      <dgm:prSet presAssocID="{74A4C1B3-42C3-40F2-840A-68301A99E486}" presName="iconBgRect" presStyleLbl="bgShp" presStyleIdx="1" presStyleCnt="4"/>
      <dgm:spPr/>
    </dgm:pt>
    <dgm:pt modelId="{77C2DC47-4A8B-4ED6-A650-237559A1980B}" type="pres">
      <dgm:prSet presAssocID="{74A4C1B3-42C3-40F2-840A-68301A99E48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021E5A6-AF81-4B19-B847-B0C9403F4332}" type="pres">
      <dgm:prSet presAssocID="{74A4C1B3-42C3-40F2-840A-68301A99E486}" presName="spaceRect" presStyleCnt="0"/>
      <dgm:spPr/>
    </dgm:pt>
    <dgm:pt modelId="{349E786F-89F5-4239-A489-F24F6DC8D49F}" type="pres">
      <dgm:prSet presAssocID="{74A4C1B3-42C3-40F2-840A-68301A99E486}" presName="textRect" presStyleLbl="revTx" presStyleIdx="1" presStyleCnt="4">
        <dgm:presLayoutVars>
          <dgm:chMax val="1"/>
          <dgm:chPref val="1"/>
        </dgm:presLayoutVars>
      </dgm:prSet>
      <dgm:spPr/>
    </dgm:pt>
    <dgm:pt modelId="{24FA300A-21F2-4440-AEDB-56F1F3EAA81E}" type="pres">
      <dgm:prSet presAssocID="{42EC1A46-997D-4F22-996B-6C15CDCA9413}" presName="sibTrans" presStyleLbl="sibTrans2D1" presStyleIdx="0" presStyleCnt="0"/>
      <dgm:spPr/>
    </dgm:pt>
    <dgm:pt modelId="{BA12D8B3-2E0F-45AA-BA90-E9FE36DF914B}" type="pres">
      <dgm:prSet presAssocID="{DE3194BA-2873-40B1-BEDB-EC96E19DF07E}" presName="compNode" presStyleCnt="0"/>
      <dgm:spPr/>
    </dgm:pt>
    <dgm:pt modelId="{F884D50B-EFBA-4313-8F0D-6CFC01A75683}" type="pres">
      <dgm:prSet presAssocID="{DE3194BA-2873-40B1-BEDB-EC96E19DF07E}" presName="iconBgRect" presStyleLbl="bgShp" presStyleIdx="2" presStyleCnt="4"/>
      <dgm:spPr/>
    </dgm:pt>
    <dgm:pt modelId="{3BB924E2-FBEB-4D2A-98FF-289C7D0839F4}" type="pres">
      <dgm:prSet presAssocID="{DE3194BA-2873-40B1-BEDB-EC96E19DF07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Roll"/>
        </a:ext>
      </dgm:extLst>
    </dgm:pt>
    <dgm:pt modelId="{277F8631-8A42-4787-B92A-9B2AD83FACFA}" type="pres">
      <dgm:prSet presAssocID="{DE3194BA-2873-40B1-BEDB-EC96E19DF07E}" presName="spaceRect" presStyleCnt="0"/>
      <dgm:spPr/>
    </dgm:pt>
    <dgm:pt modelId="{23D65441-C5D6-4980-A602-2C93B3B48D11}" type="pres">
      <dgm:prSet presAssocID="{DE3194BA-2873-40B1-BEDB-EC96E19DF07E}" presName="textRect" presStyleLbl="revTx" presStyleIdx="2" presStyleCnt="4">
        <dgm:presLayoutVars>
          <dgm:chMax val="1"/>
          <dgm:chPref val="1"/>
        </dgm:presLayoutVars>
      </dgm:prSet>
      <dgm:spPr/>
    </dgm:pt>
    <dgm:pt modelId="{D7013FC7-E2E3-4427-8788-6C84161DF28A}" type="pres">
      <dgm:prSet presAssocID="{2029B9AB-D10F-464E-9429-16A26BE4F6FA}" presName="sibTrans" presStyleLbl="sibTrans2D1" presStyleIdx="0" presStyleCnt="0"/>
      <dgm:spPr/>
    </dgm:pt>
    <dgm:pt modelId="{C6283B41-7208-449A-8E1C-76125242B945}" type="pres">
      <dgm:prSet presAssocID="{F665ACB4-7C0D-48F1-8443-94BBE73EFBBF}" presName="compNode" presStyleCnt="0"/>
      <dgm:spPr/>
    </dgm:pt>
    <dgm:pt modelId="{6C6466C4-3556-4E84-861E-06448397AA90}" type="pres">
      <dgm:prSet presAssocID="{F665ACB4-7C0D-48F1-8443-94BBE73EFBBF}" presName="iconBgRect" presStyleLbl="bgShp" presStyleIdx="3" presStyleCnt="4"/>
      <dgm:spPr/>
    </dgm:pt>
    <dgm:pt modelId="{956912FB-2FAD-40FB-9EA6-544A780B3713}" type="pres">
      <dgm:prSet presAssocID="{F665ACB4-7C0D-48F1-8443-94BBE73EFBB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88861ED5-C3CF-4260-9BAD-649CB276ADFB}" type="pres">
      <dgm:prSet presAssocID="{F665ACB4-7C0D-48F1-8443-94BBE73EFBBF}" presName="spaceRect" presStyleCnt="0"/>
      <dgm:spPr/>
    </dgm:pt>
    <dgm:pt modelId="{F4E597E9-B1AD-4EEE-A0AF-63ED50C116A7}" type="pres">
      <dgm:prSet presAssocID="{F665ACB4-7C0D-48F1-8443-94BBE73EFBBF}" presName="textRect" presStyleLbl="revTx" presStyleIdx="3" presStyleCnt="4">
        <dgm:presLayoutVars>
          <dgm:chMax val="1"/>
          <dgm:chPref val="1"/>
        </dgm:presLayoutVars>
      </dgm:prSet>
      <dgm:spPr/>
    </dgm:pt>
  </dgm:ptLst>
  <dgm:cxnLst>
    <dgm:cxn modelId="{3725A60C-A671-4FA1-BE29-10C64C52EA62}" type="presOf" srcId="{D6359F36-051F-48C4-B1B3-9F7469DAF15F}" destId="{EC16CFAA-1296-4437-8EB3-D5904E4B10CC}" srcOrd="0" destOrd="0" presId="urn:microsoft.com/office/officeart/2018/2/layout/IconCircleList"/>
    <dgm:cxn modelId="{0B13D30D-4904-4D6C-BC4B-3E0679897CBD}" type="presOf" srcId="{F1E250EF-2D3A-408E-8C3A-C3E3071E0D03}" destId="{DC78DC1C-45EC-4AEE-881A-843F65B7287B}" srcOrd="0" destOrd="0" presId="urn:microsoft.com/office/officeart/2018/2/layout/IconCircleList"/>
    <dgm:cxn modelId="{DFE3453D-9A7B-472F-B306-6A1A97227CD8}" type="presOf" srcId="{74A4C1B3-42C3-40F2-840A-68301A99E486}" destId="{349E786F-89F5-4239-A489-F24F6DC8D49F}" srcOrd="0" destOrd="0" presId="urn:microsoft.com/office/officeart/2018/2/layout/IconCircleList"/>
    <dgm:cxn modelId="{4020A941-36FE-4821-B6FF-A3CEC51DD5D0}" type="presOf" srcId="{69F33EE4-11F5-4783-AF0C-8E3563EB65F3}" destId="{8947C7D0-D696-4C51-A0F7-E0328550FE2D}" srcOrd="0" destOrd="0" presId="urn:microsoft.com/office/officeart/2018/2/layout/IconCircleList"/>
    <dgm:cxn modelId="{6E5AD544-6E1A-49A2-A4C5-0DE629C91DEF}" srcId="{D6359F36-051F-48C4-B1B3-9F7469DAF15F}" destId="{DE3194BA-2873-40B1-BEDB-EC96E19DF07E}" srcOrd="2" destOrd="0" parTransId="{9C47A94A-79AA-4753-BE7E-A5502B2506D3}" sibTransId="{2029B9AB-D10F-464E-9429-16A26BE4F6FA}"/>
    <dgm:cxn modelId="{AC898E47-E9FE-43A2-AD0A-63D35104D848}" srcId="{D6359F36-051F-48C4-B1B3-9F7469DAF15F}" destId="{74A4C1B3-42C3-40F2-840A-68301A99E486}" srcOrd="1" destOrd="0" parTransId="{726594F3-75EE-4EB7-AE55-E2B218C0A046}" sibTransId="{42EC1A46-997D-4F22-996B-6C15CDCA9413}"/>
    <dgm:cxn modelId="{5A0B3474-B290-4E01-B2A7-CA1F4192C84E}" type="presOf" srcId="{F665ACB4-7C0D-48F1-8443-94BBE73EFBBF}" destId="{F4E597E9-B1AD-4EEE-A0AF-63ED50C116A7}" srcOrd="0" destOrd="0" presId="urn:microsoft.com/office/officeart/2018/2/layout/IconCircleList"/>
    <dgm:cxn modelId="{BD62A258-A437-4CA8-92F2-B11411DC3B3F}" srcId="{D6359F36-051F-48C4-B1B3-9F7469DAF15F}" destId="{69F33EE4-11F5-4783-AF0C-8E3563EB65F3}" srcOrd="0" destOrd="0" parTransId="{0726C8FF-E730-47CD-9BB4-8D47F3086602}" sibTransId="{F1E250EF-2D3A-408E-8C3A-C3E3071E0D03}"/>
    <dgm:cxn modelId="{A5CD4B92-843F-4B1D-AF6E-C69BE58B25F4}" srcId="{D6359F36-051F-48C4-B1B3-9F7469DAF15F}" destId="{F665ACB4-7C0D-48F1-8443-94BBE73EFBBF}" srcOrd="3" destOrd="0" parTransId="{CEFA4B2E-9446-4B0E-A91B-2010FE939500}" sibTransId="{1011EFFE-752E-4356-8D67-8EB21ABD723A}"/>
    <dgm:cxn modelId="{32F0B0AC-9E43-43EB-A417-0BA4A4CBB576}" type="presOf" srcId="{42EC1A46-997D-4F22-996B-6C15CDCA9413}" destId="{24FA300A-21F2-4440-AEDB-56F1F3EAA81E}" srcOrd="0" destOrd="0" presId="urn:microsoft.com/office/officeart/2018/2/layout/IconCircleList"/>
    <dgm:cxn modelId="{FA49E5D9-993F-496E-B7AD-1BA89C086303}" type="presOf" srcId="{2029B9AB-D10F-464E-9429-16A26BE4F6FA}" destId="{D7013FC7-E2E3-4427-8788-6C84161DF28A}" srcOrd="0" destOrd="0" presId="urn:microsoft.com/office/officeart/2018/2/layout/IconCircleList"/>
    <dgm:cxn modelId="{2056B4E6-D70E-407E-AECC-3DA9EBDA82C5}" type="presOf" srcId="{DE3194BA-2873-40B1-BEDB-EC96E19DF07E}" destId="{23D65441-C5D6-4980-A602-2C93B3B48D11}" srcOrd="0" destOrd="0" presId="urn:microsoft.com/office/officeart/2018/2/layout/IconCircleList"/>
    <dgm:cxn modelId="{CCD735CB-926C-4A67-B8C5-B16A0EFF53FB}" type="presParOf" srcId="{EC16CFAA-1296-4437-8EB3-D5904E4B10CC}" destId="{070526EB-B690-4BB3-B129-3DC3E094A410}" srcOrd="0" destOrd="0" presId="urn:microsoft.com/office/officeart/2018/2/layout/IconCircleList"/>
    <dgm:cxn modelId="{3CFA1968-0388-4A92-8398-0C1EC9166D25}" type="presParOf" srcId="{070526EB-B690-4BB3-B129-3DC3E094A410}" destId="{F2C3DBA3-1007-40A2-8E1E-310DE9DF2E36}" srcOrd="0" destOrd="0" presId="urn:microsoft.com/office/officeart/2018/2/layout/IconCircleList"/>
    <dgm:cxn modelId="{F43853DB-8829-4D90-896F-19A97B610E7C}" type="presParOf" srcId="{F2C3DBA3-1007-40A2-8E1E-310DE9DF2E36}" destId="{F2F19323-1102-4D8F-A133-B32475BFFD98}" srcOrd="0" destOrd="0" presId="urn:microsoft.com/office/officeart/2018/2/layout/IconCircleList"/>
    <dgm:cxn modelId="{57F18E71-B003-4588-A811-9835698732FD}" type="presParOf" srcId="{F2C3DBA3-1007-40A2-8E1E-310DE9DF2E36}" destId="{6ABF2BE8-FB76-4609-A66D-A570C43660F6}" srcOrd="1" destOrd="0" presId="urn:microsoft.com/office/officeart/2018/2/layout/IconCircleList"/>
    <dgm:cxn modelId="{C4821123-DA79-4C99-B2BA-002D5A4CDD21}" type="presParOf" srcId="{F2C3DBA3-1007-40A2-8E1E-310DE9DF2E36}" destId="{7F900950-106D-4B24-91C9-BB7FAE37DEB0}" srcOrd="2" destOrd="0" presId="urn:microsoft.com/office/officeart/2018/2/layout/IconCircleList"/>
    <dgm:cxn modelId="{A73803E9-D52B-4DE7-BDCA-0EE151A2368E}" type="presParOf" srcId="{F2C3DBA3-1007-40A2-8E1E-310DE9DF2E36}" destId="{8947C7D0-D696-4C51-A0F7-E0328550FE2D}" srcOrd="3" destOrd="0" presId="urn:microsoft.com/office/officeart/2018/2/layout/IconCircleList"/>
    <dgm:cxn modelId="{55058EEC-A008-49C0-B46F-6E6404F81B1B}" type="presParOf" srcId="{070526EB-B690-4BB3-B129-3DC3E094A410}" destId="{DC78DC1C-45EC-4AEE-881A-843F65B7287B}" srcOrd="1" destOrd="0" presId="urn:microsoft.com/office/officeart/2018/2/layout/IconCircleList"/>
    <dgm:cxn modelId="{0CE1DE1F-AC3F-4622-B4D1-9385E740209A}" type="presParOf" srcId="{070526EB-B690-4BB3-B129-3DC3E094A410}" destId="{C18605A3-2FAF-4FD7-87C9-0EA1DE24E052}" srcOrd="2" destOrd="0" presId="urn:microsoft.com/office/officeart/2018/2/layout/IconCircleList"/>
    <dgm:cxn modelId="{AF583DA8-733F-4FB7-9DEC-034C2B2C3566}" type="presParOf" srcId="{C18605A3-2FAF-4FD7-87C9-0EA1DE24E052}" destId="{1F367DFE-4CD3-4A99-8ABC-849281CD5102}" srcOrd="0" destOrd="0" presId="urn:microsoft.com/office/officeart/2018/2/layout/IconCircleList"/>
    <dgm:cxn modelId="{4D08576D-0776-4B1D-9382-4F876D6DE37C}" type="presParOf" srcId="{C18605A3-2FAF-4FD7-87C9-0EA1DE24E052}" destId="{77C2DC47-4A8B-4ED6-A650-237559A1980B}" srcOrd="1" destOrd="0" presId="urn:microsoft.com/office/officeart/2018/2/layout/IconCircleList"/>
    <dgm:cxn modelId="{09E0DC7B-107E-4736-99F1-224775720AAD}" type="presParOf" srcId="{C18605A3-2FAF-4FD7-87C9-0EA1DE24E052}" destId="{3021E5A6-AF81-4B19-B847-B0C9403F4332}" srcOrd="2" destOrd="0" presId="urn:microsoft.com/office/officeart/2018/2/layout/IconCircleList"/>
    <dgm:cxn modelId="{37266A60-7628-4B4C-A94E-BF40C8856C3A}" type="presParOf" srcId="{C18605A3-2FAF-4FD7-87C9-0EA1DE24E052}" destId="{349E786F-89F5-4239-A489-F24F6DC8D49F}" srcOrd="3" destOrd="0" presId="urn:microsoft.com/office/officeart/2018/2/layout/IconCircleList"/>
    <dgm:cxn modelId="{3B74F644-F793-47F3-A9C7-D9307BE3E8AA}" type="presParOf" srcId="{070526EB-B690-4BB3-B129-3DC3E094A410}" destId="{24FA300A-21F2-4440-AEDB-56F1F3EAA81E}" srcOrd="3" destOrd="0" presId="urn:microsoft.com/office/officeart/2018/2/layout/IconCircleList"/>
    <dgm:cxn modelId="{C371BD3B-B821-4435-9166-BCCF448FAEA2}" type="presParOf" srcId="{070526EB-B690-4BB3-B129-3DC3E094A410}" destId="{BA12D8B3-2E0F-45AA-BA90-E9FE36DF914B}" srcOrd="4" destOrd="0" presId="urn:microsoft.com/office/officeart/2018/2/layout/IconCircleList"/>
    <dgm:cxn modelId="{86A940E8-B689-4CA4-9BC0-88B4139C9F6C}" type="presParOf" srcId="{BA12D8B3-2E0F-45AA-BA90-E9FE36DF914B}" destId="{F884D50B-EFBA-4313-8F0D-6CFC01A75683}" srcOrd="0" destOrd="0" presId="urn:microsoft.com/office/officeart/2018/2/layout/IconCircleList"/>
    <dgm:cxn modelId="{3A8FF3A5-8168-406B-911B-0F76060034C4}" type="presParOf" srcId="{BA12D8B3-2E0F-45AA-BA90-E9FE36DF914B}" destId="{3BB924E2-FBEB-4D2A-98FF-289C7D0839F4}" srcOrd="1" destOrd="0" presId="urn:microsoft.com/office/officeart/2018/2/layout/IconCircleList"/>
    <dgm:cxn modelId="{7FF2ADDF-7A62-45C1-9D42-2DD0238000FC}" type="presParOf" srcId="{BA12D8B3-2E0F-45AA-BA90-E9FE36DF914B}" destId="{277F8631-8A42-4787-B92A-9B2AD83FACFA}" srcOrd="2" destOrd="0" presId="urn:microsoft.com/office/officeart/2018/2/layout/IconCircleList"/>
    <dgm:cxn modelId="{17EF920A-ACC9-4089-8489-0FC0F3ECBF10}" type="presParOf" srcId="{BA12D8B3-2E0F-45AA-BA90-E9FE36DF914B}" destId="{23D65441-C5D6-4980-A602-2C93B3B48D11}" srcOrd="3" destOrd="0" presId="urn:microsoft.com/office/officeart/2018/2/layout/IconCircleList"/>
    <dgm:cxn modelId="{C5D8DF18-8A8C-43E9-A457-8BBBD495BB03}" type="presParOf" srcId="{070526EB-B690-4BB3-B129-3DC3E094A410}" destId="{D7013FC7-E2E3-4427-8788-6C84161DF28A}" srcOrd="5" destOrd="0" presId="urn:microsoft.com/office/officeart/2018/2/layout/IconCircleList"/>
    <dgm:cxn modelId="{F1B7CD5A-B615-43DE-BCDC-0F7C194D3FF6}" type="presParOf" srcId="{070526EB-B690-4BB3-B129-3DC3E094A410}" destId="{C6283B41-7208-449A-8E1C-76125242B945}" srcOrd="6" destOrd="0" presId="urn:microsoft.com/office/officeart/2018/2/layout/IconCircleList"/>
    <dgm:cxn modelId="{0DEF98FC-8F6D-43FF-B0C9-F5E37729F09A}" type="presParOf" srcId="{C6283B41-7208-449A-8E1C-76125242B945}" destId="{6C6466C4-3556-4E84-861E-06448397AA90}" srcOrd="0" destOrd="0" presId="urn:microsoft.com/office/officeart/2018/2/layout/IconCircleList"/>
    <dgm:cxn modelId="{584BD63A-1EBB-4163-B809-BBF86DE4415F}" type="presParOf" srcId="{C6283B41-7208-449A-8E1C-76125242B945}" destId="{956912FB-2FAD-40FB-9EA6-544A780B3713}" srcOrd="1" destOrd="0" presId="urn:microsoft.com/office/officeart/2018/2/layout/IconCircleList"/>
    <dgm:cxn modelId="{6091C734-A5EF-410C-BD71-F50B82FB1C81}" type="presParOf" srcId="{C6283B41-7208-449A-8E1C-76125242B945}" destId="{88861ED5-C3CF-4260-9BAD-649CB276ADFB}" srcOrd="2" destOrd="0" presId="urn:microsoft.com/office/officeart/2018/2/layout/IconCircleList"/>
    <dgm:cxn modelId="{A94DCCE0-B048-42F6-98EB-8C2A47504F6D}" type="presParOf" srcId="{C6283B41-7208-449A-8E1C-76125242B945}" destId="{F4E597E9-B1AD-4EEE-A0AF-63ED50C116A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281D5D-1422-4AED-918D-96A49C58DDEA}">
      <dsp:nvSpPr>
        <dsp:cNvPr id="0" name=""/>
        <dsp:cNvSpPr/>
      </dsp:nvSpPr>
      <dsp:spPr>
        <a:xfrm>
          <a:off x="0" y="1583"/>
          <a:ext cx="11029950" cy="8023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4F52E5-9E5E-470E-9E3A-F5590FAE15B9}">
      <dsp:nvSpPr>
        <dsp:cNvPr id="0" name=""/>
        <dsp:cNvSpPr/>
      </dsp:nvSpPr>
      <dsp:spPr>
        <a:xfrm>
          <a:off x="242707" y="182109"/>
          <a:ext cx="441286" cy="4412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2AA54E-139C-4247-9431-223AA1C43A49}">
      <dsp:nvSpPr>
        <dsp:cNvPr id="0" name=""/>
        <dsp:cNvSpPr/>
      </dsp:nvSpPr>
      <dsp:spPr>
        <a:xfrm>
          <a:off x="926702" y="1583"/>
          <a:ext cx="10103247" cy="802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14" tIns="84914" rIns="84914" bIns="84914" numCol="1" spcCol="1270" anchor="ctr" anchorCtr="0">
          <a:noAutofit/>
        </a:bodyPr>
        <a:lstStyle/>
        <a:p>
          <a:pPr marL="0" lvl="0" indent="0" algn="l" defTabSz="666750">
            <a:lnSpc>
              <a:spcPct val="90000"/>
            </a:lnSpc>
            <a:spcBef>
              <a:spcPct val="0"/>
            </a:spcBef>
            <a:spcAft>
              <a:spcPct val="35000"/>
            </a:spcAft>
            <a:buNone/>
          </a:pPr>
          <a:r>
            <a:rPr lang="en-US" sz="1500" kern="1200"/>
            <a:t>Accessibility – Machines are accessed via Internet accessible RDP, and therefore, are widely accessible in comparison to images in labs on campus.</a:t>
          </a:r>
        </a:p>
      </dsp:txBody>
      <dsp:txXfrm>
        <a:off x="926702" y="1583"/>
        <a:ext cx="10103247" cy="802339"/>
      </dsp:txXfrm>
    </dsp:sp>
    <dsp:sp modelId="{59707622-9589-41FC-8567-8CEE9EDADA96}">
      <dsp:nvSpPr>
        <dsp:cNvPr id="0" name=""/>
        <dsp:cNvSpPr/>
      </dsp:nvSpPr>
      <dsp:spPr>
        <a:xfrm>
          <a:off x="0" y="1004508"/>
          <a:ext cx="11029950" cy="8023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525952-9C26-41D4-AE56-503C50537442}">
      <dsp:nvSpPr>
        <dsp:cNvPr id="0" name=""/>
        <dsp:cNvSpPr/>
      </dsp:nvSpPr>
      <dsp:spPr>
        <a:xfrm>
          <a:off x="242707" y="1185034"/>
          <a:ext cx="441286" cy="4412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FDA886-4DA0-48FC-97E3-BF520CBB6AA5}">
      <dsp:nvSpPr>
        <dsp:cNvPr id="0" name=""/>
        <dsp:cNvSpPr/>
      </dsp:nvSpPr>
      <dsp:spPr>
        <a:xfrm>
          <a:off x="926702" y="1004508"/>
          <a:ext cx="10103247" cy="802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14" tIns="84914" rIns="84914" bIns="84914" numCol="1" spcCol="1270" anchor="ctr" anchorCtr="0">
          <a:noAutofit/>
        </a:bodyPr>
        <a:lstStyle/>
        <a:p>
          <a:pPr marL="0" lvl="0" indent="0" algn="l" defTabSz="666750">
            <a:lnSpc>
              <a:spcPct val="90000"/>
            </a:lnSpc>
            <a:spcBef>
              <a:spcPct val="0"/>
            </a:spcBef>
            <a:spcAft>
              <a:spcPct val="35000"/>
            </a:spcAft>
            <a:buNone/>
          </a:pPr>
          <a:r>
            <a:rPr lang="en-US" sz="1500" kern="1200"/>
            <a:t>Hardware - Hardware profiles available on Azure for a complex lab environment are much more robust than an average student's personal computer. </a:t>
          </a:r>
        </a:p>
      </dsp:txBody>
      <dsp:txXfrm>
        <a:off x="926702" y="1004508"/>
        <a:ext cx="10103247" cy="802339"/>
      </dsp:txXfrm>
    </dsp:sp>
    <dsp:sp modelId="{ECFBB6D1-2BEF-46E5-89A5-38402947EB4E}">
      <dsp:nvSpPr>
        <dsp:cNvPr id="0" name=""/>
        <dsp:cNvSpPr/>
      </dsp:nvSpPr>
      <dsp:spPr>
        <a:xfrm>
          <a:off x="0" y="2007432"/>
          <a:ext cx="11029950" cy="8023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743630-384E-4982-A698-3D481359A429}">
      <dsp:nvSpPr>
        <dsp:cNvPr id="0" name=""/>
        <dsp:cNvSpPr/>
      </dsp:nvSpPr>
      <dsp:spPr>
        <a:xfrm>
          <a:off x="242707" y="2187959"/>
          <a:ext cx="441286" cy="4412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E39696-438E-4DA4-A531-E95598C81859}">
      <dsp:nvSpPr>
        <dsp:cNvPr id="0" name=""/>
        <dsp:cNvSpPr/>
      </dsp:nvSpPr>
      <dsp:spPr>
        <a:xfrm>
          <a:off x="926702" y="2007432"/>
          <a:ext cx="4963477" cy="802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14" tIns="84914" rIns="84914" bIns="84914" numCol="1" spcCol="1270" anchor="ctr" anchorCtr="0">
          <a:noAutofit/>
        </a:bodyPr>
        <a:lstStyle/>
        <a:p>
          <a:pPr marL="0" lvl="0" indent="0" algn="l" defTabSz="666750">
            <a:lnSpc>
              <a:spcPct val="90000"/>
            </a:lnSpc>
            <a:spcBef>
              <a:spcPct val="0"/>
            </a:spcBef>
            <a:spcAft>
              <a:spcPct val="35000"/>
            </a:spcAft>
            <a:buNone/>
          </a:pPr>
          <a:r>
            <a:rPr lang="en-US" sz="1500" kern="1200"/>
            <a:t>Lower administrative overhead – It is faster, and less prone to error for the instructor to create and deploy their own templates through a single interface.</a:t>
          </a:r>
        </a:p>
      </dsp:txBody>
      <dsp:txXfrm>
        <a:off x="926702" y="2007432"/>
        <a:ext cx="4963477" cy="802339"/>
      </dsp:txXfrm>
    </dsp:sp>
    <dsp:sp modelId="{1E4E61BE-0499-47C9-B6DE-83B43E3549B4}">
      <dsp:nvSpPr>
        <dsp:cNvPr id="0" name=""/>
        <dsp:cNvSpPr/>
      </dsp:nvSpPr>
      <dsp:spPr>
        <a:xfrm>
          <a:off x="5890180" y="2007432"/>
          <a:ext cx="5139769" cy="802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14" tIns="84914" rIns="84914" bIns="84914" numCol="1" spcCol="1270" anchor="ctr" anchorCtr="0">
          <a:noAutofit/>
        </a:bodyPr>
        <a:lstStyle/>
        <a:p>
          <a:pPr marL="0" lvl="0" indent="0" algn="l" defTabSz="488950">
            <a:lnSpc>
              <a:spcPct val="90000"/>
            </a:lnSpc>
            <a:spcBef>
              <a:spcPct val="0"/>
            </a:spcBef>
            <a:spcAft>
              <a:spcPct val="35000"/>
            </a:spcAft>
            <a:buNone/>
          </a:pPr>
          <a:r>
            <a:rPr lang="en-US" sz="1100" kern="1200"/>
            <a:t>Student resets can be done in minutes instead of requiring lab staff to image drives during maintenance periods.</a:t>
          </a:r>
        </a:p>
      </dsp:txBody>
      <dsp:txXfrm>
        <a:off x="5890180" y="2007432"/>
        <a:ext cx="5139769" cy="802339"/>
      </dsp:txXfrm>
    </dsp:sp>
    <dsp:sp modelId="{A9F05CE5-93FE-4CD3-A7D4-FAE5BF420779}">
      <dsp:nvSpPr>
        <dsp:cNvPr id="0" name=""/>
        <dsp:cNvSpPr/>
      </dsp:nvSpPr>
      <dsp:spPr>
        <a:xfrm>
          <a:off x="0" y="3010357"/>
          <a:ext cx="11029950" cy="80233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2AFE0E-9ED7-4EF9-B259-6116D1C9DF1E}">
      <dsp:nvSpPr>
        <dsp:cNvPr id="0" name=""/>
        <dsp:cNvSpPr/>
      </dsp:nvSpPr>
      <dsp:spPr>
        <a:xfrm>
          <a:off x="242707" y="3190884"/>
          <a:ext cx="441286" cy="4412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9FA30C-1C9B-4807-92DB-8529D8ED2C81}">
      <dsp:nvSpPr>
        <dsp:cNvPr id="0" name=""/>
        <dsp:cNvSpPr/>
      </dsp:nvSpPr>
      <dsp:spPr>
        <a:xfrm>
          <a:off x="926702" y="3010357"/>
          <a:ext cx="10103247" cy="802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14" tIns="84914" rIns="84914" bIns="84914" numCol="1" spcCol="1270" anchor="ctr" anchorCtr="0">
          <a:noAutofit/>
        </a:bodyPr>
        <a:lstStyle/>
        <a:p>
          <a:pPr marL="0" lvl="0" indent="0" algn="l" defTabSz="666750">
            <a:lnSpc>
              <a:spcPct val="90000"/>
            </a:lnSpc>
            <a:spcBef>
              <a:spcPct val="0"/>
            </a:spcBef>
            <a:spcAft>
              <a:spcPct val="35000"/>
            </a:spcAft>
            <a:buNone/>
          </a:pPr>
          <a:r>
            <a:rPr lang="en-US" sz="1500" kern="1200"/>
            <a:t>Reliability - Azure maintains the hardware, which should significantly reduce the number of physical layer failures that could cause student downtime.</a:t>
          </a:r>
        </a:p>
      </dsp:txBody>
      <dsp:txXfrm>
        <a:off x="926702" y="3010357"/>
        <a:ext cx="10103247" cy="8023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19323-1102-4D8F-A133-B32475BFFD98}">
      <dsp:nvSpPr>
        <dsp:cNvPr id="0" name=""/>
        <dsp:cNvSpPr/>
      </dsp:nvSpPr>
      <dsp:spPr>
        <a:xfrm>
          <a:off x="6409" y="124393"/>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BF2BE8-FB76-4609-A66D-A570C43660F6}">
      <dsp:nvSpPr>
        <dsp:cNvPr id="0" name=""/>
        <dsp:cNvSpPr/>
      </dsp:nvSpPr>
      <dsp:spPr>
        <a:xfrm>
          <a:off x="312701" y="430685"/>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47C7D0-D696-4C51-A0F7-E0328550FE2D}">
      <dsp:nvSpPr>
        <dsp:cNvPr id="0" name=""/>
        <dsp:cNvSpPr/>
      </dsp:nvSpPr>
      <dsp:spPr>
        <a:xfrm>
          <a:off x="1777484" y="124393"/>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rtl="0">
            <a:lnSpc>
              <a:spcPct val="90000"/>
            </a:lnSpc>
            <a:spcBef>
              <a:spcPct val="0"/>
            </a:spcBef>
            <a:spcAft>
              <a:spcPct val="35000"/>
            </a:spcAft>
            <a:buNone/>
          </a:pPr>
          <a:r>
            <a:rPr lang="en-US" sz="2200" kern="1200">
              <a:latin typeface="Gill Sans MT" panose="020B0502020104020203"/>
            </a:rPr>
            <a:t>Online only, with no</a:t>
          </a:r>
          <a:r>
            <a:rPr lang="en-US" sz="2200" kern="1200"/>
            <a:t> </a:t>
          </a:r>
          <a:r>
            <a:rPr lang="en-US" sz="2200" kern="1200">
              <a:latin typeface="Gill Sans MT" panose="020B0502020104020203"/>
            </a:rPr>
            <a:t>PCoIP</a:t>
          </a:r>
          <a:r>
            <a:rPr lang="en-US" sz="2200" kern="1200"/>
            <a:t> or web client (RDP only).</a:t>
          </a:r>
        </a:p>
      </dsp:txBody>
      <dsp:txXfrm>
        <a:off x="1777484" y="124393"/>
        <a:ext cx="3437969" cy="1458532"/>
      </dsp:txXfrm>
    </dsp:sp>
    <dsp:sp modelId="{1F367DFE-4CD3-4A99-8ABC-849281CD5102}">
      <dsp:nvSpPr>
        <dsp:cNvPr id="0" name=""/>
        <dsp:cNvSpPr/>
      </dsp:nvSpPr>
      <dsp:spPr>
        <a:xfrm>
          <a:off x="5814495" y="124393"/>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C2DC47-4A8B-4ED6-A650-237559A1980B}">
      <dsp:nvSpPr>
        <dsp:cNvPr id="0" name=""/>
        <dsp:cNvSpPr/>
      </dsp:nvSpPr>
      <dsp:spPr>
        <a:xfrm>
          <a:off x="6120786" y="430685"/>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9E786F-89F5-4239-A489-F24F6DC8D49F}">
      <dsp:nvSpPr>
        <dsp:cNvPr id="0" name=""/>
        <dsp:cNvSpPr/>
      </dsp:nvSpPr>
      <dsp:spPr>
        <a:xfrm>
          <a:off x="7585570" y="124393"/>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rtl="0">
            <a:lnSpc>
              <a:spcPct val="90000"/>
            </a:lnSpc>
            <a:spcBef>
              <a:spcPct val="0"/>
            </a:spcBef>
            <a:spcAft>
              <a:spcPct val="35000"/>
            </a:spcAft>
            <a:buNone/>
          </a:pPr>
          <a:r>
            <a:rPr lang="en-US" sz="2200" kern="1200">
              <a:latin typeface="Gill Sans MT" panose="020B0502020104020203"/>
            </a:rPr>
            <a:t>Can't export images, only configurations, which doesn't fit our use case.</a:t>
          </a:r>
          <a:endParaRPr lang="en-US" sz="2200" kern="1200"/>
        </a:p>
      </dsp:txBody>
      <dsp:txXfrm>
        <a:off x="7585570" y="124393"/>
        <a:ext cx="3437969" cy="1458532"/>
      </dsp:txXfrm>
    </dsp:sp>
    <dsp:sp modelId="{F884D50B-EFBA-4313-8F0D-6CFC01A75683}">
      <dsp:nvSpPr>
        <dsp:cNvPr id="0" name=""/>
        <dsp:cNvSpPr/>
      </dsp:nvSpPr>
      <dsp:spPr>
        <a:xfrm>
          <a:off x="6409" y="2231354"/>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B924E2-FBEB-4D2A-98FF-289C7D0839F4}">
      <dsp:nvSpPr>
        <dsp:cNvPr id="0" name=""/>
        <dsp:cNvSpPr/>
      </dsp:nvSpPr>
      <dsp:spPr>
        <a:xfrm>
          <a:off x="312701" y="2537646"/>
          <a:ext cx="845948" cy="8459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D65441-C5D6-4980-A602-2C93B3B48D11}">
      <dsp:nvSpPr>
        <dsp:cNvPr id="0" name=""/>
        <dsp:cNvSpPr/>
      </dsp:nvSpPr>
      <dsp:spPr>
        <a:xfrm>
          <a:off x="1777484" y="223135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a:t>Licensing and installation of Windows – Evaluation license per install, student educational library, or University licensing. </a:t>
          </a:r>
        </a:p>
      </dsp:txBody>
      <dsp:txXfrm>
        <a:off x="1777484" y="2231354"/>
        <a:ext cx="3437969" cy="1458532"/>
      </dsp:txXfrm>
    </dsp:sp>
    <dsp:sp modelId="{6C6466C4-3556-4E84-861E-06448397AA90}">
      <dsp:nvSpPr>
        <dsp:cNvPr id="0" name=""/>
        <dsp:cNvSpPr/>
      </dsp:nvSpPr>
      <dsp:spPr>
        <a:xfrm>
          <a:off x="5814495" y="2231354"/>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6912FB-2FAD-40FB-9EA6-544A780B3713}">
      <dsp:nvSpPr>
        <dsp:cNvPr id="0" name=""/>
        <dsp:cNvSpPr/>
      </dsp:nvSpPr>
      <dsp:spPr>
        <a:xfrm>
          <a:off x="6120786" y="2537646"/>
          <a:ext cx="845948" cy="8459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E597E9-B1AD-4EEE-A0AF-63ED50C116A7}">
      <dsp:nvSpPr>
        <dsp:cNvPr id="0" name=""/>
        <dsp:cNvSpPr/>
      </dsp:nvSpPr>
      <dsp:spPr>
        <a:xfrm>
          <a:off x="7585570" y="223135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a:t>COST - 12/</a:t>
          </a:r>
          <a:r>
            <a:rPr lang="en-US" sz="2200" kern="1200" err="1"/>
            <a:t>mo</a:t>
          </a:r>
          <a:r>
            <a:rPr lang="en-US" sz="2200" kern="1200"/>
            <a:t> or $100 cap for student accounts. See cost analysis.</a:t>
          </a:r>
        </a:p>
      </dsp:txBody>
      <dsp:txXfrm>
        <a:off x="7585570" y="2231354"/>
        <a:ext cx="3437969" cy="145853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6/2/2020</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486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0040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6/2/2020</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5452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6/2/2020</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4107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6/2/2020</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92767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50574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27219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44864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90527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6/2/2020</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14312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6/2/2020</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35419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6/2/2020</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2024782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9235" y="863695"/>
            <a:ext cx="3511233" cy="3779995"/>
          </a:xfrm>
        </p:spPr>
        <p:txBody>
          <a:bodyPr anchor="ctr">
            <a:normAutofit/>
          </a:bodyPr>
          <a:lstStyle/>
          <a:p>
            <a:r>
              <a:rPr lang="en-US">
                <a:solidFill>
                  <a:schemeClr val="tx1"/>
                </a:solidFill>
              </a:rPr>
              <a:t>Azure Labs for NSCOM</a:t>
            </a:r>
          </a:p>
        </p:txBody>
      </p:sp>
      <p:sp>
        <p:nvSpPr>
          <p:cNvPr id="3" name="Subtitle 2"/>
          <p:cNvSpPr>
            <a:spLocks noGrp="1"/>
          </p:cNvSpPr>
          <p:nvPr>
            <p:ph type="subTitle" idx="1"/>
          </p:nvPr>
        </p:nvSpPr>
        <p:spPr>
          <a:xfrm>
            <a:off x="8109236" y="4739780"/>
            <a:ext cx="3511233" cy="1147054"/>
          </a:xfrm>
        </p:spPr>
        <p:txBody>
          <a:bodyPr vert="horz" lIns="91440" tIns="45720" rIns="91440" bIns="45720" rtlCol="0" anchor="t">
            <a:normAutofit/>
          </a:bodyPr>
          <a:lstStyle/>
          <a:p>
            <a:r>
              <a:rPr lang="en-US" sz="2000"/>
              <a:t>By Josh Parmely</a:t>
            </a:r>
          </a:p>
        </p:txBody>
      </p:sp>
      <p:sp>
        <p:nvSpPr>
          <p:cNvPr id="20" name="Rectangle 19">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96D4B2DA-E08E-4B67-AE39-6C2FB1AA1CBC}"/>
              </a:ext>
            </a:extLst>
          </p:cNvPr>
          <p:cNvPicPr>
            <a:picLocks noChangeAspect="1"/>
          </p:cNvPicPr>
          <p:nvPr/>
        </p:nvPicPr>
        <p:blipFill rotWithShape="1">
          <a:blip r:embed="rId2"/>
          <a:srcRect l="9092" t="18928" r="-7" b="12975"/>
          <a:stretch/>
        </p:blipFill>
        <p:spPr>
          <a:xfrm>
            <a:off x="643465" y="1682297"/>
            <a:ext cx="6253164" cy="3512801"/>
          </a:xfrm>
          <a:prstGeom prst="rect">
            <a:avLst/>
          </a:prstGeom>
        </p:spPr>
      </p:pic>
    </p:spTree>
    <p:extLst>
      <p:ext uri="{BB962C8B-B14F-4D97-AF65-F5344CB8AC3E}">
        <p14:creationId xmlns:p14="http://schemas.microsoft.com/office/powerpoint/2010/main" val="385614434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A3138B-20AA-4EA4-9CED-52C0B77CE7C2}"/>
              </a:ext>
            </a:extLst>
          </p:cNvPr>
          <p:cNvSpPr>
            <a:spLocks noGrp="1"/>
          </p:cNvSpPr>
          <p:nvPr>
            <p:ph type="title"/>
          </p:nvPr>
        </p:nvSpPr>
        <p:spPr>
          <a:xfrm>
            <a:off x="581192" y="1124999"/>
            <a:ext cx="4076149" cy="4608003"/>
          </a:xfrm>
        </p:spPr>
        <p:txBody>
          <a:bodyPr anchor="ctr">
            <a:normAutofit/>
          </a:bodyPr>
          <a:lstStyle/>
          <a:p>
            <a:r>
              <a:rPr lang="en-US" sz="4000">
                <a:solidFill>
                  <a:schemeClr val="accent1"/>
                </a:solidFill>
              </a:rPr>
              <a:t>Project goals</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6371364-3729-4604-BFF4-77282E8E6892}"/>
              </a:ext>
            </a:extLst>
          </p:cNvPr>
          <p:cNvSpPr>
            <a:spLocks noGrp="1"/>
          </p:cNvSpPr>
          <p:nvPr>
            <p:ph idx="1"/>
          </p:nvPr>
        </p:nvSpPr>
        <p:spPr>
          <a:xfrm>
            <a:off x="5117586" y="1124998"/>
            <a:ext cx="6143248" cy="4608003"/>
          </a:xfrm>
        </p:spPr>
        <p:txBody>
          <a:bodyPr>
            <a:normAutofit/>
          </a:bodyPr>
          <a:lstStyle/>
          <a:p>
            <a:pPr marL="305435" indent="-305435"/>
            <a:r>
              <a:rPr lang="en-US" sz="2000"/>
              <a:t>Evaluate whether Azure Labs is a usable platform to help students practice the skills learned throughout their coursework.</a:t>
            </a:r>
          </a:p>
          <a:p>
            <a:pPr marL="629920" lvl="1" indent="-305435"/>
            <a:r>
              <a:rPr lang="en-US" sz="2000"/>
              <a:t>If so, provide a cost-benefit analysis, considering existing modalities, and potential expenses that may be incurred. </a:t>
            </a:r>
          </a:p>
          <a:p>
            <a:pPr marL="629920" lvl="1" indent="-305435"/>
            <a:r>
              <a:rPr lang="en-US" sz="2000"/>
              <a:t>Provide a tutorial for setting up a test environment in Azure Labs.</a:t>
            </a:r>
          </a:p>
        </p:txBody>
      </p:sp>
    </p:spTree>
    <p:extLst>
      <p:ext uri="{BB962C8B-B14F-4D97-AF65-F5344CB8AC3E}">
        <p14:creationId xmlns:p14="http://schemas.microsoft.com/office/powerpoint/2010/main" val="296501850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86A10-9092-406F-B9D2-87120AE3A80C}"/>
              </a:ext>
            </a:extLst>
          </p:cNvPr>
          <p:cNvSpPr>
            <a:spLocks noGrp="1"/>
          </p:cNvSpPr>
          <p:nvPr>
            <p:ph type="title"/>
          </p:nvPr>
        </p:nvSpPr>
        <p:spPr>
          <a:xfrm>
            <a:off x="4241830" y="702156"/>
            <a:ext cx="7368978" cy="1188720"/>
          </a:xfrm>
        </p:spPr>
        <p:txBody>
          <a:bodyPr>
            <a:normAutofit/>
          </a:bodyPr>
          <a:lstStyle/>
          <a:p>
            <a:r>
              <a:rPr lang="en-US"/>
              <a:t>Background – what is azure labs</a:t>
            </a:r>
          </a:p>
        </p:txBody>
      </p:sp>
      <p:sp>
        <p:nvSpPr>
          <p:cNvPr id="12" name="Rectangle 11">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Cloud">
            <a:extLst>
              <a:ext uri="{FF2B5EF4-FFF2-40B4-BE49-F238E27FC236}">
                <a16:creationId xmlns:a16="http://schemas.microsoft.com/office/drawing/2014/main" id="{728DB547-0213-455B-8B0A-6ACB88393F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192" y="1862594"/>
            <a:ext cx="3194595" cy="3194595"/>
          </a:xfrm>
          <a:prstGeom prst="rect">
            <a:avLst/>
          </a:prstGeom>
        </p:spPr>
      </p:pic>
      <p:sp>
        <p:nvSpPr>
          <p:cNvPr id="3" name="Content Placeholder 2">
            <a:extLst>
              <a:ext uri="{FF2B5EF4-FFF2-40B4-BE49-F238E27FC236}">
                <a16:creationId xmlns:a16="http://schemas.microsoft.com/office/drawing/2014/main" id="{E6A3FBEA-6523-460B-9C97-9A50D664FBD5}"/>
              </a:ext>
            </a:extLst>
          </p:cNvPr>
          <p:cNvSpPr>
            <a:spLocks noGrp="1"/>
          </p:cNvSpPr>
          <p:nvPr>
            <p:ph idx="1"/>
          </p:nvPr>
        </p:nvSpPr>
        <p:spPr>
          <a:xfrm>
            <a:off x="4241829" y="2340864"/>
            <a:ext cx="7019005" cy="3634486"/>
          </a:xfrm>
        </p:spPr>
        <p:txBody>
          <a:bodyPr>
            <a:normAutofit/>
          </a:bodyPr>
          <a:lstStyle/>
          <a:p>
            <a:pPr marL="305435" indent="-305435"/>
            <a:r>
              <a:rPr lang="en-US"/>
              <a:t>Azure Labs is a platform targeted at the education sector, which uses the Azure backend to deliver templated instances of virtual machines to an audience. </a:t>
            </a:r>
          </a:p>
          <a:p>
            <a:pPr marL="305435" indent="-305435"/>
            <a:r>
              <a:rPr lang="en-US"/>
              <a:t>An image can be selected, customized, and then deployed for use by students, who can then make changes to their personal copies of that machine.</a:t>
            </a:r>
          </a:p>
          <a:p>
            <a:pPr marL="305435" indent="-305435"/>
            <a:r>
              <a:rPr lang="en-US"/>
              <a:t>A wide variety of image templates are available, but customizability is not as robust as their IaaS "bare metal" type product.</a:t>
            </a:r>
          </a:p>
        </p:txBody>
      </p:sp>
    </p:spTree>
    <p:extLst>
      <p:ext uri="{BB962C8B-B14F-4D97-AF65-F5344CB8AC3E}">
        <p14:creationId xmlns:p14="http://schemas.microsoft.com/office/powerpoint/2010/main" val="2218798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20DE256-2A8E-48CA-8105-0B2B84AD1AF9}"/>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Benefits (pros)</a:t>
            </a:r>
          </a:p>
        </p:txBody>
      </p:sp>
      <p:sp>
        <p:nvSpPr>
          <p:cNvPr id="7"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2" name="Content Placeholder 2">
            <a:extLst>
              <a:ext uri="{FF2B5EF4-FFF2-40B4-BE49-F238E27FC236}">
                <a16:creationId xmlns:a16="http://schemas.microsoft.com/office/drawing/2014/main" id="{B4B6D81C-46F8-4D42-9EA1-0B7C678E0E54}"/>
              </a:ext>
            </a:extLst>
          </p:cNvPr>
          <p:cNvGraphicFramePr>
            <a:graphicFrameLocks noGrp="1"/>
          </p:cNvGraphicFramePr>
          <p:nvPr>
            <p:ph idx="1"/>
            <p:extLst>
              <p:ext uri="{D42A27DB-BD31-4B8C-83A1-F6EECF244321}">
                <p14:modId xmlns:p14="http://schemas.microsoft.com/office/powerpoint/2010/main" val="4038954206"/>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182677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086F0D9-0F63-452E-880B-1D7DE15E72B8}"/>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Negative considerations (cons)</a:t>
            </a:r>
          </a:p>
        </p:txBody>
      </p:sp>
      <p:sp>
        <p:nvSpPr>
          <p:cNvPr id="11"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94126E4-A9FD-4D2E-8620-9A0A828A5CA0}"/>
              </a:ext>
            </a:extLst>
          </p:cNvPr>
          <p:cNvGraphicFramePr>
            <a:graphicFrameLocks noGrp="1"/>
          </p:cNvGraphicFramePr>
          <p:nvPr>
            <p:ph idx="1"/>
            <p:extLst>
              <p:ext uri="{D42A27DB-BD31-4B8C-83A1-F6EECF244321}">
                <p14:modId xmlns:p14="http://schemas.microsoft.com/office/powerpoint/2010/main" val="685308907"/>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46497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36121-5A71-48E6-BA16-09EDB29B8DBA}"/>
              </a:ext>
            </a:extLst>
          </p:cNvPr>
          <p:cNvSpPr>
            <a:spLocks noGrp="1"/>
          </p:cNvSpPr>
          <p:nvPr>
            <p:ph type="title"/>
          </p:nvPr>
        </p:nvSpPr>
        <p:spPr/>
        <p:txBody>
          <a:bodyPr/>
          <a:lstStyle/>
          <a:p>
            <a:r>
              <a:rPr lang="en-US"/>
              <a:t>Cost analysis</a:t>
            </a:r>
          </a:p>
        </p:txBody>
      </p:sp>
      <p:sp>
        <p:nvSpPr>
          <p:cNvPr id="3" name="Content Placeholder 2">
            <a:extLst>
              <a:ext uri="{FF2B5EF4-FFF2-40B4-BE49-F238E27FC236}">
                <a16:creationId xmlns:a16="http://schemas.microsoft.com/office/drawing/2014/main" id="{442AD8B2-C4F9-4F2B-85CC-21BAEA1C9A84}"/>
              </a:ext>
            </a:extLst>
          </p:cNvPr>
          <p:cNvSpPr>
            <a:spLocks noGrp="1"/>
          </p:cNvSpPr>
          <p:nvPr>
            <p:ph idx="1"/>
          </p:nvPr>
        </p:nvSpPr>
        <p:spPr/>
        <p:txBody>
          <a:bodyPr/>
          <a:lstStyle/>
          <a:p>
            <a:pPr marL="305435" indent="-305435"/>
            <a:r>
              <a:rPr lang="en-US"/>
              <a:t>Azure Education users get $100 in credit to use within 12 months of registration, whichever comes first.</a:t>
            </a:r>
          </a:p>
          <a:p>
            <a:pPr marL="305435" indent="-305435"/>
            <a:r>
              <a:rPr lang="en-US"/>
              <a:t>The hardware used to facilitate this project is a machine with </a:t>
            </a:r>
            <a:r>
              <a:rPr lang="en-US">
                <a:ea typeface="+mn-lt"/>
                <a:cs typeface="+mn-lt"/>
              </a:rPr>
              <a:t>4 cores, 16 GB of RAM, and a 120 GB hard drive.</a:t>
            </a:r>
            <a:endParaRPr lang="en-US"/>
          </a:p>
          <a:p>
            <a:pPr marL="629920" lvl="1" indent="-305435"/>
            <a:r>
              <a:rPr lang="en-US"/>
              <a:t>The compute cost per hour for this machine is $.55 (fifty-five cents) per hour.</a:t>
            </a:r>
          </a:p>
          <a:p>
            <a:pPr marL="305435" indent="-305435"/>
            <a:r>
              <a:rPr lang="en-US"/>
              <a:t>Assuming a 4 quarter credit-hour class, independent study ranging between 2 and 4 hours a week during this period. Between one and two classes can be taken on a student's Education account. Calculations follow</a:t>
            </a:r>
          </a:p>
          <a:p>
            <a:pPr marL="305435" indent="-305435"/>
            <a:endParaRPr lang="en-US"/>
          </a:p>
        </p:txBody>
      </p:sp>
    </p:spTree>
    <p:extLst>
      <p:ext uri="{BB962C8B-B14F-4D97-AF65-F5344CB8AC3E}">
        <p14:creationId xmlns:p14="http://schemas.microsoft.com/office/powerpoint/2010/main" val="2388427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7574-D283-4EE4-9C6B-E0A8BBB77C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F88A3F-F9D3-4644-BD85-5F7147692AF1}"/>
              </a:ext>
            </a:extLst>
          </p:cNvPr>
          <p:cNvSpPr>
            <a:spLocks noGrp="1"/>
          </p:cNvSpPr>
          <p:nvPr>
            <p:ph idx="1"/>
          </p:nvPr>
        </p:nvSpPr>
        <p:spPr/>
        <p:txBody>
          <a:bodyPr/>
          <a:lstStyle/>
          <a:p>
            <a:pPr marL="305435" indent="-305435" algn="ctr"/>
            <a:r>
              <a:rPr lang="en-US">
                <a:ea typeface="+mn-lt"/>
                <a:cs typeface="+mn-lt"/>
              </a:rPr>
              <a:t>Assuming 4 hour classes and 2 hours of independent study:</a:t>
            </a:r>
            <a:endParaRPr lang="en-US"/>
          </a:p>
          <a:p>
            <a:pPr marL="305435" indent="-305435" algn="ctr"/>
            <a:r>
              <a:rPr lang="en-US" b="1">
                <a:ea typeface="+mn-lt"/>
                <a:cs typeface="+mn-lt"/>
              </a:rPr>
              <a:t>$39.60 = (4*12*.55) + (2*12*.55)</a:t>
            </a:r>
            <a:endParaRPr lang="en-US"/>
          </a:p>
          <a:p>
            <a:pPr marL="305435" indent="-305435" algn="ctr"/>
            <a:r>
              <a:rPr lang="en-US">
                <a:ea typeface="+mn-lt"/>
                <a:cs typeface="+mn-lt"/>
              </a:rPr>
              <a:t>Assuming 4 hour classes and 4 hours of independent study:</a:t>
            </a:r>
            <a:endParaRPr lang="en-US"/>
          </a:p>
          <a:p>
            <a:pPr marL="305435" indent="-305435" algn="ctr"/>
            <a:r>
              <a:rPr lang="en-US" b="1">
                <a:ea typeface="+mn-lt"/>
                <a:cs typeface="+mn-lt"/>
              </a:rPr>
              <a:t>$52.80 = (4*12*.55) + (4*12*.55)</a:t>
            </a:r>
            <a:endParaRPr lang="en-US"/>
          </a:p>
          <a:p>
            <a:pPr marL="305435" indent="-305435"/>
            <a:endParaRPr lang="en-US"/>
          </a:p>
        </p:txBody>
      </p:sp>
    </p:spTree>
    <p:extLst>
      <p:ext uri="{BB962C8B-B14F-4D97-AF65-F5344CB8AC3E}">
        <p14:creationId xmlns:p14="http://schemas.microsoft.com/office/powerpoint/2010/main" val="238608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D54F7-F870-4633-9501-CE9FF589500C}"/>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05FBE8D9-95DE-4D08-9FF7-0BDC916181C3}"/>
              </a:ext>
            </a:extLst>
          </p:cNvPr>
          <p:cNvSpPr>
            <a:spLocks noGrp="1"/>
          </p:cNvSpPr>
          <p:nvPr>
            <p:ph idx="1"/>
          </p:nvPr>
        </p:nvSpPr>
        <p:spPr/>
        <p:txBody>
          <a:bodyPr/>
          <a:lstStyle/>
          <a:p>
            <a:pPr marL="305435" indent="-305435"/>
            <a:r>
              <a:rPr lang="en-US"/>
              <a:t>Yes, Azure Labs provides benefits, and can be added to the teaching toolkit, especially for distance education.</a:t>
            </a:r>
          </a:p>
          <a:p>
            <a:pPr marL="305435" indent="-305435"/>
            <a:r>
              <a:rPr lang="en-US"/>
              <a:t>A major consideration that would need to be addressed is funding, as the cost covered, and expiration of the Azure Education account can result in students paying for Lab usage out of pocket, which could be a significant burden if added to the cost of books, exam codes, etc.</a:t>
            </a:r>
          </a:p>
        </p:txBody>
      </p:sp>
    </p:spTree>
    <p:extLst>
      <p:ext uri="{BB962C8B-B14F-4D97-AF65-F5344CB8AC3E}">
        <p14:creationId xmlns:p14="http://schemas.microsoft.com/office/powerpoint/2010/main" val="2335740174"/>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Circuit</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DividendVTI</vt:lpstr>
      <vt:lpstr>Azure Labs for NSCOM</vt:lpstr>
      <vt:lpstr>Project goals</vt:lpstr>
      <vt:lpstr>Background – what is azure labs</vt:lpstr>
      <vt:lpstr>Benefits (pros)</vt:lpstr>
      <vt:lpstr>Negative considerations (cons)</vt:lpstr>
      <vt:lpstr>Cost analysis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2020-05-31T20:43:57Z</dcterms:created>
  <dcterms:modified xsi:type="dcterms:W3CDTF">2020-06-03T04:32:50Z</dcterms:modified>
</cp:coreProperties>
</file>