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f2dd2de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f2dd2de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f2dd2de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f2dd2de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2dd2de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f2dd2de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f2dd2de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f2dd2de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2dd2de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2dd2de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f2dd2de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f2dd2de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f2dd2de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f2dd2de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c62c8b3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c62c8b3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c62c8b33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c62c8b33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c62c8b33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c62c8b33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62c8b3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62c8b3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62c8b3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62c8b3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c62c8b3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c62c8b3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c62c8b33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c62c8b33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62c8b33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62c8b33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62c8b3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c62c8b3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62c8b3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62c8b3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62c8b33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c62c8b33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62c8b3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62c8b3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1408a22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1408a22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408a22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408a22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f2dd2de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f2dd2de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ulrikthygepedersen/video-games-sales?resource=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Video Game Genre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Jerry Parng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Year</a:t>
            </a:r>
            <a:endParaRPr/>
          </a:p>
          <a:p>
            <a:pPr indent="0" lvl="0" marL="0" rtl="0" algn="ctr">
              <a:spcBef>
                <a:spcPts val="0"/>
              </a:spcBef>
              <a:spcAft>
                <a:spcPts val="0"/>
              </a:spcAft>
              <a:buNone/>
            </a:pPr>
            <a:r>
              <a:t/>
            </a:r>
            <a:endParaRPr/>
          </a:p>
        </p:txBody>
      </p:sp>
      <p:pic>
        <p:nvPicPr>
          <p:cNvPr id="113" name="Google Shape;113;p22"/>
          <p:cNvPicPr preferRelativeResize="0"/>
          <p:nvPr/>
        </p:nvPicPr>
        <p:blipFill>
          <a:blip r:embed="rId3">
            <a:alphaModFix/>
          </a:blip>
          <a:stretch>
            <a:fillRect/>
          </a:stretch>
        </p:blipFill>
        <p:spPr>
          <a:xfrm>
            <a:off x="1947863" y="1202425"/>
            <a:ext cx="5248275" cy="2905125"/>
          </a:xfrm>
          <a:prstGeom prst="rect">
            <a:avLst/>
          </a:prstGeom>
          <a:noFill/>
          <a:ln>
            <a:noFill/>
          </a:ln>
        </p:spPr>
      </p:pic>
      <p:pic>
        <p:nvPicPr>
          <p:cNvPr id="114" name="Google Shape;114;p22"/>
          <p:cNvPicPr preferRelativeResize="0"/>
          <p:nvPr/>
        </p:nvPicPr>
        <p:blipFill>
          <a:blip r:embed="rId4">
            <a:alphaModFix/>
          </a:blip>
          <a:stretch>
            <a:fillRect/>
          </a:stretch>
        </p:blipFill>
        <p:spPr>
          <a:xfrm>
            <a:off x="2251025" y="4244725"/>
            <a:ext cx="4641953" cy="73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Na_sales(millions)</a:t>
            </a:r>
            <a:endParaRPr/>
          </a:p>
        </p:txBody>
      </p:sp>
      <p:pic>
        <p:nvPicPr>
          <p:cNvPr id="120" name="Google Shape;120;p23"/>
          <p:cNvPicPr preferRelativeResize="0"/>
          <p:nvPr/>
        </p:nvPicPr>
        <p:blipFill>
          <a:blip r:embed="rId3">
            <a:alphaModFix/>
          </a:blip>
          <a:stretch>
            <a:fillRect/>
          </a:stretch>
        </p:blipFill>
        <p:spPr>
          <a:xfrm>
            <a:off x="1766888" y="1152475"/>
            <a:ext cx="5610225" cy="2886075"/>
          </a:xfrm>
          <a:prstGeom prst="rect">
            <a:avLst/>
          </a:prstGeom>
          <a:noFill/>
          <a:ln>
            <a:noFill/>
          </a:ln>
        </p:spPr>
      </p:pic>
      <p:pic>
        <p:nvPicPr>
          <p:cNvPr id="121" name="Google Shape;121;p23"/>
          <p:cNvPicPr preferRelativeResize="0"/>
          <p:nvPr/>
        </p:nvPicPr>
        <p:blipFill>
          <a:blip r:embed="rId4">
            <a:alphaModFix/>
          </a:blip>
          <a:stretch>
            <a:fillRect/>
          </a:stretch>
        </p:blipFill>
        <p:spPr>
          <a:xfrm>
            <a:off x="1985963" y="4124463"/>
            <a:ext cx="517207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Eu_sales(millions)</a:t>
            </a:r>
            <a:endParaRPr/>
          </a:p>
        </p:txBody>
      </p:sp>
      <p:pic>
        <p:nvPicPr>
          <p:cNvPr id="127" name="Google Shape;127;p24"/>
          <p:cNvPicPr preferRelativeResize="0"/>
          <p:nvPr/>
        </p:nvPicPr>
        <p:blipFill>
          <a:blip r:embed="rId3">
            <a:alphaModFix/>
          </a:blip>
          <a:stretch>
            <a:fillRect/>
          </a:stretch>
        </p:blipFill>
        <p:spPr>
          <a:xfrm>
            <a:off x="1766875" y="1166800"/>
            <a:ext cx="5610225" cy="2809875"/>
          </a:xfrm>
          <a:prstGeom prst="rect">
            <a:avLst/>
          </a:prstGeom>
          <a:noFill/>
          <a:ln>
            <a:noFill/>
          </a:ln>
        </p:spPr>
      </p:pic>
      <p:pic>
        <p:nvPicPr>
          <p:cNvPr id="128" name="Google Shape;128;p24"/>
          <p:cNvPicPr preferRelativeResize="0"/>
          <p:nvPr/>
        </p:nvPicPr>
        <p:blipFill>
          <a:blip r:embed="rId4">
            <a:alphaModFix/>
          </a:blip>
          <a:stretch>
            <a:fillRect/>
          </a:stretch>
        </p:blipFill>
        <p:spPr>
          <a:xfrm>
            <a:off x="2024050" y="4060163"/>
            <a:ext cx="5095875" cy="90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Jp_sales(millions)</a:t>
            </a:r>
            <a:endParaRPr/>
          </a:p>
        </p:txBody>
      </p:sp>
      <p:pic>
        <p:nvPicPr>
          <p:cNvPr id="134" name="Google Shape;134;p25"/>
          <p:cNvPicPr preferRelativeResize="0"/>
          <p:nvPr/>
        </p:nvPicPr>
        <p:blipFill>
          <a:blip r:embed="rId3">
            <a:alphaModFix/>
          </a:blip>
          <a:stretch>
            <a:fillRect/>
          </a:stretch>
        </p:blipFill>
        <p:spPr>
          <a:xfrm>
            <a:off x="1819275" y="1111100"/>
            <a:ext cx="5505450" cy="2809875"/>
          </a:xfrm>
          <a:prstGeom prst="rect">
            <a:avLst/>
          </a:prstGeom>
          <a:noFill/>
          <a:ln>
            <a:noFill/>
          </a:ln>
        </p:spPr>
      </p:pic>
      <p:pic>
        <p:nvPicPr>
          <p:cNvPr id="135" name="Google Shape;135;p25"/>
          <p:cNvPicPr preferRelativeResize="0"/>
          <p:nvPr/>
        </p:nvPicPr>
        <p:blipFill>
          <a:blip r:embed="rId4">
            <a:alphaModFix/>
          </a:blip>
          <a:stretch>
            <a:fillRect/>
          </a:stretch>
        </p:blipFill>
        <p:spPr>
          <a:xfrm>
            <a:off x="1752600" y="4014338"/>
            <a:ext cx="5638800" cy="847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Other_sales(millions)</a:t>
            </a:r>
            <a:endParaRPr/>
          </a:p>
        </p:txBody>
      </p:sp>
      <p:pic>
        <p:nvPicPr>
          <p:cNvPr id="141" name="Google Shape;141;p26"/>
          <p:cNvPicPr preferRelativeResize="0"/>
          <p:nvPr/>
        </p:nvPicPr>
        <p:blipFill>
          <a:blip r:embed="rId3">
            <a:alphaModFix/>
          </a:blip>
          <a:stretch>
            <a:fillRect/>
          </a:stretch>
        </p:blipFill>
        <p:spPr>
          <a:xfrm>
            <a:off x="1852588" y="1176325"/>
            <a:ext cx="5438775" cy="2790825"/>
          </a:xfrm>
          <a:prstGeom prst="rect">
            <a:avLst/>
          </a:prstGeom>
          <a:noFill/>
          <a:ln>
            <a:noFill/>
          </a:ln>
        </p:spPr>
      </p:pic>
      <p:pic>
        <p:nvPicPr>
          <p:cNvPr id="142" name="Google Shape;142;p26"/>
          <p:cNvPicPr preferRelativeResize="0"/>
          <p:nvPr/>
        </p:nvPicPr>
        <p:blipFill>
          <a:blip r:embed="rId4">
            <a:alphaModFix/>
          </a:blip>
          <a:stretch>
            <a:fillRect/>
          </a:stretch>
        </p:blipFill>
        <p:spPr>
          <a:xfrm>
            <a:off x="2043100" y="4186350"/>
            <a:ext cx="5057775" cy="74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Global_sales(millions)</a:t>
            </a:r>
            <a:endParaRPr/>
          </a:p>
        </p:txBody>
      </p:sp>
      <p:pic>
        <p:nvPicPr>
          <p:cNvPr id="148" name="Google Shape;148;p27"/>
          <p:cNvPicPr preferRelativeResize="0"/>
          <p:nvPr/>
        </p:nvPicPr>
        <p:blipFill>
          <a:blip r:embed="rId3">
            <a:alphaModFix/>
          </a:blip>
          <a:stretch>
            <a:fillRect/>
          </a:stretch>
        </p:blipFill>
        <p:spPr>
          <a:xfrm>
            <a:off x="1914525" y="1392625"/>
            <a:ext cx="5314950" cy="2466975"/>
          </a:xfrm>
          <a:prstGeom prst="rect">
            <a:avLst/>
          </a:prstGeom>
          <a:noFill/>
          <a:ln>
            <a:noFill/>
          </a:ln>
        </p:spPr>
      </p:pic>
      <p:pic>
        <p:nvPicPr>
          <p:cNvPr id="149" name="Google Shape;149;p27"/>
          <p:cNvPicPr preferRelativeResize="0"/>
          <p:nvPr/>
        </p:nvPicPr>
        <p:blipFill>
          <a:blip r:embed="rId4">
            <a:alphaModFix/>
          </a:blip>
          <a:stretch>
            <a:fillRect/>
          </a:stretch>
        </p:blipFill>
        <p:spPr>
          <a:xfrm>
            <a:off x="2000250" y="4019600"/>
            <a:ext cx="5143500" cy="82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was randomized and split into testing and </a:t>
            </a:r>
            <a:r>
              <a:rPr lang="en"/>
              <a:t>training data.</a:t>
            </a:r>
            <a:endParaRPr/>
          </a:p>
          <a:p>
            <a:pPr indent="-342900" lvl="0" marL="457200" rtl="0" algn="l">
              <a:spcBef>
                <a:spcPts val="0"/>
              </a:spcBef>
              <a:spcAft>
                <a:spcPts val="0"/>
              </a:spcAft>
              <a:buSzPts val="1800"/>
              <a:buChar char="●"/>
            </a:pPr>
            <a:r>
              <a:rPr lang="en"/>
              <a:t>Testing and training data were duplicated to be used for later models.</a:t>
            </a:r>
            <a:endParaRPr/>
          </a:p>
          <a:p>
            <a:pPr indent="-342900" lvl="0" marL="457200" rtl="0" algn="l">
              <a:spcBef>
                <a:spcPts val="0"/>
              </a:spcBef>
              <a:spcAft>
                <a:spcPts val="0"/>
              </a:spcAft>
              <a:buSzPts val="1800"/>
              <a:buChar char="●"/>
            </a:pPr>
            <a:r>
              <a:rPr lang="en"/>
              <a:t>For SVM and neural network, the dataset would have to be converted to numeric variables.</a:t>
            </a:r>
            <a:endParaRPr/>
          </a:p>
          <a:p>
            <a:pPr indent="-342900" lvl="0" marL="457200" rtl="0" algn="l">
              <a:spcBef>
                <a:spcPts val="0"/>
              </a:spcBef>
              <a:spcAft>
                <a:spcPts val="0"/>
              </a:spcAft>
              <a:buSzPts val="1800"/>
              <a:buChar char="●"/>
            </a:pPr>
            <a:r>
              <a:rPr lang="en"/>
              <a:t>For the neural network model, categorical variables would need to be encoded with embedding vectors.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10-fold cross-validation and the caret package were used to train and tune SVM Linear, SVM Radial, GBM, and random forest models.</a:t>
            </a:r>
            <a:endParaRPr/>
          </a:p>
          <a:p>
            <a:pPr indent="-342900" lvl="0" marL="457200" rtl="0" algn="l">
              <a:spcBef>
                <a:spcPts val="0"/>
              </a:spcBef>
              <a:spcAft>
                <a:spcPts val="0"/>
              </a:spcAft>
              <a:buSzPts val="1800"/>
              <a:buChar char="●"/>
            </a:pPr>
            <a:r>
              <a:rPr lang="en"/>
              <a:t>The neural network model was created using keras. The dataset would first be split into testing and training data, and then the training data would again be split into training and validation data. </a:t>
            </a:r>
            <a:endParaRPr/>
          </a:p>
          <a:p>
            <a:pPr indent="-342900" lvl="0" marL="457200" rtl="0" algn="l">
              <a:spcBef>
                <a:spcPts val="0"/>
              </a:spcBef>
              <a:spcAft>
                <a:spcPts val="0"/>
              </a:spcAft>
              <a:buSzPts val="1800"/>
              <a:buChar char="●"/>
            </a:pPr>
            <a:r>
              <a:rPr lang="en"/>
              <a:t>Accuracy will be taken using the “confusion matrix” function and AUC will be taken using “multiclass.roc” function.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Linear Model</a:t>
            </a:r>
            <a:endParaRPr/>
          </a:p>
        </p:txBody>
      </p:sp>
      <p:sp>
        <p:nvSpPr>
          <p:cNvPr id="167" name="Google Shape;167;p30"/>
          <p:cNvSpPr txBox="1"/>
          <p:nvPr>
            <p:ph idx="1" type="body"/>
          </p:nvPr>
        </p:nvSpPr>
        <p:spPr>
          <a:xfrm>
            <a:off x="311700" y="1152475"/>
            <a:ext cx="3302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Tune grid sizes were 0.5,1, 2, </a:t>
            </a:r>
            <a:r>
              <a:rPr lang="en"/>
              <a:t>and 5</a:t>
            </a:r>
            <a:endParaRPr/>
          </a:p>
          <a:p>
            <a:pPr indent="-342900" lvl="0" marL="457200" rtl="0" algn="l">
              <a:spcBef>
                <a:spcPts val="0"/>
              </a:spcBef>
              <a:spcAft>
                <a:spcPts val="0"/>
              </a:spcAft>
              <a:buSzPts val="1800"/>
              <a:buChar char="●"/>
            </a:pPr>
            <a:r>
              <a:rPr lang="en"/>
              <a:t>Accuracy: 23.0%</a:t>
            </a:r>
            <a:endParaRPr/>
          </a:p>
          <a:p>
            <a:pPr indent="-342900" lvl="0" marL="457200" rtl="0" algn="l">
              <a:spcBef>
                <a:spcPts val="0"/>
              </a:spcBef>
              <a:spcAft>
                <a:spcPts val="0"/>
              </a:spcAft>
              <a:buSzPts val="1800"/>
              <a:buChar char="●"/>
            </a:pPr>
            <a:r>
              <a:rPr lang="en"/>
              <a:t>AUC: 0.521</a:t>
            </a:r>
            <a:endParaRPr/>
          </a:p>
        </p:txBody>
      </p:sp>
      <p:pic>
        <p:nvPicPr>
          <p:cNvPr id="168" name="Google Shape;168;p30"/>
          <p:cNvPicPr preferRelativeResize="0"/>
          <p:nvPr/>
        </p:nvPicPr>
        <p:blipFill>
          <a:blip r:embed="rId3">
            <a:alphaModFix/>
          </a:blip>
          <a:stretch>
            <a:fillRect/>
          </a:stretch>
        </p:blipFill>
        <p:spPr>
          <a:xfrm>
            <a:off x="893650" y="2571750"/>
            <a:ext cx="7482724" cy="2178075"/>
          </a:xfrm>
          <a:prstGeom prst="rect">
            <a:avLst/>
          </a:prstGeom>
          <a:noFill/>
          <a:ln>
            <a:noFill/>
          </a:ln>
        </p:spPr>
      </p:pic>
      <p:pic>
        <p:nvPicPr>
          <p:cNvPr id="169" name="Google Shape;169;p30"/>
          <p:cNvPicPr preferRelativeResize="0"/>
          <p:nvPr/>
        </p:nvPicPr>
        <p:blipFill>
          <a:blip r:embed="rId4">
            <a:alphaModFix/>
          </a:blip>
          <a:stretch>
            <a:fillRect/>
          </a:stretch>
        </p:blipFill>
        <p:spPr>
          <a:xfrm>
            <a:off x="2963169" y="1675750"/>
            <a:ext cx="5823381"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Radial Model</a:t>
            </a:r>
            <a:endParaRPr/>
          </a:p>
        </p:txBody>
      </p:sp>
      <p:sp>
        <p:nvSpPr>
          <p:cNvPr id="175" name="Google Shape;175;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Hyperparameters were tuned by caret</a:t>
            </a:r>
            <a:endParaRPr/>
          </a:p>
          <a:p>
            <a:pPr indent="-342900" lvl="0" marL="457200" rtl="0" algn="l">
              <a:spcBef>
                <a:spcPts val="0"/>
              </a:spcBef>
              <a:spcAft>
                <a:spcPts val="0"/>
              </a:spcAft>
              <a:buSzPts val="1800"/>
              <a:buChar char="●"/>
            </a:pPr>
            <a:r>
              <a:rPr lang="en"/>
              <a:t>Accuracy: 19.6%</a:t>
            </a:r>
            <a:endParaRPr/>
          </a:p>
          <a:p>
            <a:pPr indent="-342900" lvl="0" marL="457200" rtl="0" algn="l">
              <a:spcBef>
                <a:spcPts val="0"/>
              </a:spcBef>
              <a:spcAft>
                <a:spcPts val="0"/>
              </a:spcAft>
              <a:buSzPts val="1800"/>
              <a:buChar char="●"/>
            </a:pPr>
            <a:r>
              <a:rPr lang="en"/>
              <a:t>AUC: .491</a:t>
            </a:r>
            <a:endParaRPr/>
          </a:p>
        </p:txBody>
      </p:sp>
      <p:pic>
        <p:nvPicPr>
          <p:cNvPr id="176" name="Google Shape;176;p31"/>
          <p:cNvPicPr preferRelativeResize="0"/>
          <p:nvPr/>
        </p:nvPicPr>
        <p:blipFill>
          <a:blip r:embed="rId3">
            <a:alphaModFix/>
          </a:blip>
          <a:stretch>
            <a:fillRect/>
          </a:stretch>
        </p:blipFill>
        <p:spPr>
          <a:xfrm>
            <a:off x="850775" y="2667050"/>
            <a:ext cx="6578874" cy="1925375"/>
          </a:xfrm>
          <a:prstGeom prst="rect">
            <a:avLst/>
          </a:prstGeom>
          <a:noFill/>
          <a:ln>
            <a:noFill/>
          </a:ln>
        </p:spPr>
      </p:pic>
      <p:pic>
        <p:nvPicPr>
          <p:cNvPr id="177" name="Google Shape;177;p31"/>
          <p:cNvPicPr preferRelativeResize="0"/>
          <p:nvPr/>
        </p:nvPicPr>
        <p:blipFill>
          <a:blip r:embed="rId4">
            <a:alphaModFix/>
          </a:blip>
          <a:stretch>
            <a:fillRect/>
          </a:stretch>
        </p:blipFill>
        <p:spPr>
          <a:xfrm>
            <a:off x="3018550" y="1689525"/>
            <a:ext cx="5813750" cy="67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Project Goal</a:t>
            </a:r>
            <a:endParaRPr/>
          </a:p>
          <a:p>
            <a:pPr indent="-342900" lvl="0" marL="457200" rtl="0" algn="l">
              <a:lnSpc>
                <a:spcPct val="150000"/>
              </a:lnSpc>
              <a:spcBef>
                <a:spcPts val="0"/>
              </a:spcBef>
              <a:spcAft>
                <a:spcPts val="0"/>
              </a:spcAft>
              <a:buSzPts val="1800"/>
              <a:buChar char="●"/>
            </a:pPr>
            <a:r>
              <a:rPr lang="en"/>
              <a:t>Data Exploration</a:t>
            </a:r>
            <a:endParaRPr/>
          </a:p>
          <a:p>
            <a:pPr indent="-342900" lvl="0" marL="457200" rtl="0" algn="l">
              <a:lnSpc>
                <a:spcPct val="150000"/>
              </a:lnSpc>
              <a:spcBef>
                <a:spcPts val="0"/>
              </a:spcBef>
              <a:spcAft>
                <a:spcPts val="0"/>
              </a:spcAft>
              <a:buSzPts val="1800"/>
              <a:buChar char="●"/>
            </a:pPr>
            <a:r>
              <a:rPr lang="en"/>
              <a:t>Training Models</a:t>
            </a:r>
            <a:endParaRPr/>
          </a:p>
          <a:p>
            <a:pPr indent="-342900" lvl="0" marL="457200" rtl="0" algn="l">
              <a:lnSpc>
                <a:spcPct val="150000"/>
              </a:lnSpc>
              <a:spcBef>
                <a:spcPts val="0"/>
              </a:spcBef>
              <a:spcAft>
                <a:spcPts val="0"/>
              </a:spcAft>
              <a:buSzPts val="1800"/>
              <a:buChar char="●"/>
            </a:pPr>
            <a:r>
              <a:rPr lang="en"/>
              <a:t>Results</a:t>
            </a:r>
            <a:endParaRPr/>
          </a:p>
          <a:p>
            <a:pPr indent="-342900" lvl="0" marL="457200" rtl="0" algn="l">
              <a:lnSpc>
                <a:spcPct val="150000"/>
              </a:lnSpc>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10-fold cross validation was used with tune grid values of 1,3, and 10.</a:t>
            </a:r>
            <a:endParaRPr/>
          </a:p>
          <a:p>
            <a:pPr indent="-342900" lvl="0" marL="457200" rtl="0" algn="l">
              <a:spcBef>
                <a:spcPts val="0"/>
              </a:spcBef>
              <a:spcAft>
                <a:spcPts val="0"/>
              </a:spcAft>
              <a:buSzPts val="1800"/>
              <a:buChar char="●"/>
            </a:pPr>
            <a:r>
              <a:rPr lang="en"/>
              <a:t>Accuracy : 28.6% from Confusion Matrix</a:t>
            </a:r>
            <a:endParaRPr/>
          </a:p>
          <a:p>
            <a:pPr indent="-342900" lvl="0" marL="457200" rtl="0" algn="l">
              <a:spcBef>
                <a:spcPts val="0"/>
              </a:spcBef>
              <a:spcAft>
                <a:spcPts val="0"/>
              </a:spcAft>
              <a:buSzPts val="1800"/>
              <a:buChar char="●"/>
            </a:pPr>
            <a:r>
              <a:rPr lang="en"/>
              <a:t>AUC: 0.567</a:t>
            </a:r>
            <a:endParaRPr/>
          </a:p>
        </p:txBody>
      </p:sp>
      <p:pic>
        <p:nvPicPr>
          <p:cNvPr id="184" name="Google Shape;184;p32"/>
          <p:cNvPicPr preferRelativeResize="0"/>
          <p:nvPr/>
        </p:nvPicPr>
        <p:blipFill>
          <a:blip r:embed="rId3">
            <a:alphaModFix/>
          </a:blip>
          <a:stretch>
            <a:fillRect/>
          </a:stretch>
        </p:blipFill>
        <p:spPr>
          <a:xfrm>
            <a:off x="382274" y="2593025"/>
            <a:ext cx="3555776" cy="2052025"/>
          </a:xfrm>
          <a:prstGeom prst="rect">
            <a:avLst/>
          </a:prstGeom>
          <a:noFill/>
          <a:ln>
            <a:noFill/>
          </a:ln>
        </p:spPr>
      </p:pic>
      <p:pic>
        <p:nvPicPr>
          <p:cNvPr id="185" name="Google Shape;185;p32"/>
          <p:cNvPicPr preferRelativeResize="0"/>
          <p:nvPr/>
        </p:nvPicPr>
        <p:blipFill>
          <a:blip r:embed="rId4">
            <a:alphaModFix/>
          </a:blip>
          <a:stretch>
            <a:fillRect/>
          </a:stretch>
        </p:blipFill>
        <p:spPr>
          <a:xfrm>
            <a:off x="4111825" y="3188659"/>
            <a:ext cx="4823124" cy="86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Boosted Model</a:t>
            </a:r>
            <a:endParaRPr/>
          </a:p>
        </p:txBody>
      </p:sp>
      <p:sp>
        <p:nvSpPr>
          <p:cNvPr id="191" name="Google Shape;191;p33"/>
          <p:cNvSpPr txBox="1"/>
          <p:nvPr>
            <p:ph idx="1" type="body"/>
          </p:nvPr>
        </p:nvSpPr>
        <p:spPr>
          <a:xfrm>
            <a:off x="311700" y="1152475"/>
            <a:ext cx="3798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was autotuned by caret</a:t>
            </a:r>
            <a:endParaRPr/>
          </a:p>
          <a:p>
            <a:pPr indent="-342900" lvl="0" marL="457200" rtl="0" algn="l">
              <a:spcBef>
                <a:spcPts val="0"/>
              </a:spcBef>
              <a:spcAft>
                <a:spcPts val="0"/>
              </a:spcAft>
              <a:buSzPts val="1800"/>
              <a:buChar char="●"/>
            </a:pPr>
            <a:r>
              <a:rPr lang="en"/>
              <a:t>Accuracy: 36.5%</a:t>
            </a:r>
            <a:endParaRPr/>
          </a:p>
          <a:p>
            <a:pPr indent="-342900" lvl="0" marL="457200" rtl="0" algn="l">
              <a:spcBef>
                <a:spcPts val="0"/>
              </a:spcBef>
              <a:spcAft>
                <a:spcPts val="0"/>
              </a:spcAft>
              <a:buSzPts val="1800"/>
              <a:buChar char="●"/>
            </a:pPr>
            <a:r>
              <a:rPr lang="en"/>
              <a:t>AUC: .602</a:t>
            </a:r>
            <a:endParaRPr/>
          </a:p>
        </p:txBody>
      </p:sp>
      <p:pic>
        <p:nvPicPr>
          <p:cNvPr id="192" name="Google Shape;192;p33"/>
          <p:cNvPicPr preferRelativeResize="0"/>
          <p:nvPr/>
        </p:nvPicPr>
        <p:blipFill>
          <a:blip r:embed="rId3">
            <a:alphaModFix/>
          </a:blip>
          <a:stretch>
            <a:fillRect/>
          </a:stretch>
        </p:blipFill>
        <p:spPr>
          <a:xfrm>
            <a:off x="1275950" y="2656150"/>
            <a:ext cx="6051451" cy="2239100"/>
          </a:xfrm>
          <a:prstGeom prst="rect">
            <a:avLst/>
          </a:prstGeom>
          <a:noFill/>
          <a:ln>
            <a:noFill/>
          </a:ln>
        </p:spPr>
      </p:pic>
      <p:pic>
        <p:nvPicPr>
          <p:cNvPr id="193" name="Google Shape;193;p33"/>
          <p:cNvPicPr preferRelativeResize="0"/>
          <p:nvPr/>
        </p:nvPicPr>
        <p:blipFill>
          <a:blip r:embed="rId4">
            <a:alphaModFix/>
          </a:blip>
          <a:stretch>
            <a:fillRect/>
          </a:stretch>
        </p:blipFill>
        <p:spPr>
          <a:xfrm>
            <a:off x="2780250" y="1808253"/>
            <a:ext cx="5930275" cy="60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99" name="Google Shape;199;p3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Tuned using “tfruns” package with flag script</a:t>
            </a:r>
            <a:endParaRPr/>
          </a:p>
          <a:p>
            <a:pPr indent="-342900" lvl="0" marL="457200" rtl="0" algn="l">
              <a:spcBef>
                <a:spcPts val="0"/>
              </a:spcBef>
              <a:spcAft>
                <a:spcPts val="0"/>
              </a:spcAft>
              <a:buSzPts val="1800"/>
              <a:buChar char="●"/>
            </a:pPr>
            <a:r>
              <a:rPr lang="en"/>
              <a:t>Categorical variables were on-hot encoded</a:t>
            </a:r>
            <a:endParaRPr/>
          </a:p>
          <a:p>
            <a:pPr indent="-342900" lvl="0" marL="457200" rtl="0" algn="l">
              <a:spcBef>
                <a:spcPts val="0"/>
              </a:spcBef>
              <a:spcAft>
                <a:spcPts val="0"/>
              </a:spcAft>
              <a:buSzPts val="1800"/>
              <a:buChar char="●"/>
            </a:pPr>
            <a:r>
              <a:rPr lang="en"/>
              <a:t>Accuracy: 37.8%</a:t>
            </a:r>
            <a:endParaRPr/>
          </a:p>
          <a:p>
            <a:pPr indent="-342900" lvl="0" marL="457200" rtl="0" algn="l">
              <a:spcBef>
                <a:spcPts val="0"/>
              </a:spcBef>
              <a:spcAft>
                <a:spcPts val="0"/>
              </a:spcAft>
              <a:buSzPts val="1800"/>
              <a:buChar char="●"/>
            </a:pPr>
            <a:r>
              <a:rPr lang="en"/>
              <a:t>AUC: .624</a:t>
            </a:r>
            <a:endParaRPr/>
          </a:p>
        </p:txBody>
      </p:sp>
      <p:pic>
        <p:nvPicPr>
          <p:cNvPr id="200" name="Google Shape;200;p34"/>
          <p:cNvPicPr preferRelativeResize="0"/>
          <p:nvPr/>
        </p:nvPicPr>
        <p:blipFill>
          <a:blip r:embed="rId3">
            <a:alphaModFix/>
          </a:blip>
          <a:stretch>
            <a:fillRect/>
          </a:stretch>
        </p:blipFill>
        <p:spPr>
          <a:xfrm>
            <a:off x="4572000" y="271500"/>
            <a:ext cx="4267201" cy="2719415"/>
          </a:xfrm>
          <a:prstGeom prst="rect">
            <a:avLst/>
          </a:prstGeom>
          <a:noFill/>
          <a:ln>
            <a:noFill/>
          </a:ln>
        </p:spPr>
      </p:pic>
      <p:pic>
        <p:nvPicPr>
          <p:cNvPr id="201" name="Google Shape;201;p34"/>
          <p:cNvPicPr preferRelativeResize="0"/>
          <p:nvPr/>
        </p:nvPicPr>
        <p:blipFill>
          <a:blip r:embed="rId4">
            <a:alphaModFix/>
          </a:blip>
          <a:stretch>
            <a:fillRect/>
          </a:stretch>
        </p:blipFill>
        <p:spPr>
          <a:xfrm>
            <a:off x="219075" y="3625000"/>
            <a:ext cx="8705850" cy="876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07" name="Google Shape;207;p3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 model had the highest accuracy, with GBM a close second</a:t>
            </a:r>
            <a:endParaRPr/>
          </a:p>
          <a:p>
            <a:pPr indent="-342900" lvl="0" marL="457200" rtl="0" algn="l">
              <a:spcBef>
                <a:spcPts val="0"/>
              </a:spcBef>
              <a:spcAft>
                <a:spcPts val="0"/>
              </a:spcAft>
              <a:buSzPts val="1800"/>
              <a:buChar char="●"/>
            </a:pPr>
            <a:r>
              <a:rPr lang="en"/>
              <a:t>Accuracy overall was low (under 50%)</a:t>
            </a:r>
            <a:endParaRPr/>
          </a:p>
          <a:p>
            <a:pPr indent="-342900" lvl="0" marL="457200" rtl="0" algn="l">
              <a:spcBef>
                <a:spcPts val="0"/>
              </a:spcBef>
              <a:spcAft>
                <a:spcPts val="0"/>
              </a:spcAft>
              <a:buSzPts val="1800"/>
              <a:buChar char="●"/>
            </a:pPr>
            <a:r>
              <a:rPr lang="en"/>
              <a:t>Fewer publisher labels would likely improve accuracy and AUC</a:t>
            </a:r>
            <a:endParaRPr/>
          </a:p>
        </p:txBody>
      </p:sp>
      <p:pic>
        <p:nvPicPr>
          <p:cNvPr id="208" name="Google Shape;208;p35"/>
          <p:cNvPicPr preferRelativeResize="0"/>
          <p:nvPr/>
        </p:nvPicPr>
        <p:blipFill>
          <a:blip r:embed="rId3">
            <a:alphaModFix/>
          </a:blip>
          <a:stretch>
            <a:fillRect/>
          </a:stretch>
        </p:blipFill>
        <p:spPr>
          <a:xfrm>
            <a:off x="4803825" y="1152475"/>
            <a:ext cx="3181350" cy="227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of this project is trying to solve is to classify video game genres based on attributes such as sales, gaming platform, and publisher.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will be a classification problem where the genre will be the outcome variable. There will be 12 genres : Sports, Platform, Racing, Role-Playing, Puzzle, Shooter, Simulation, Action, Fighting, Adventure, Strategy, and </a:t>
            </a:r>
            <a:r>
              <a:rPr lang="en"/>
              <a:t>Misc.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Dataset obtained from Kaggle.com created by user Ulrik Thyge Pedersen and contains 16,598 observations and 11 variables.</a:t>
            </a:r>
            <a:endParaRPr/>
          </a:p>
          <a:p>
            <a:pPr indent="-342900" lvl="0" marL="457200" rtl="0" algn="l">
              <a:lnSpc>
                <a:spcPct val="150000"/>
              </a:lnSpc>
              <a:spcBef>
                <a:spcPts val="0"/>
              </a:spcBef>
              <a:spcAft>
                <a:spcPts val="0"/>
              </a:spcAft>
              <a:buSzPts val="1800"/>
              <a:buChar char="●"/>
            </a:pPr>
            <a:r>
              <a:rPr lang="en"/>
              <a:t>There are 7 continuous variables and 4 categorical variables with 271 missing values.</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rPr lang="en"/>
              <a:t>Link: </a:t>
            </a:r>
            <a:r>
              <a:rPr lang="en" u="sng">
                <a:solidFill>
                  <a:schemeClr val="hlink"/>
                </a:solidFill>
                <a:hlinkClick r:id="rId3"/>
              </a:rPr>
              <a:t>https://www.kaggle.com/datasets/ulrikthygepedersen/video-games-sales?resource=download</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(cont.)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name attribute is not necessary as the rank attribute can identify the games as well, so it is removed.</a:t>
            </a:r>
            <a:endParaRPr/>
          </a:p>
          <a:p>
            <a:pPr indent="-342900" lvl="0" marL="457200" rtl="0" algn="l">
              <a:lnSpc>
                <a:spcPct val="150000"/>
              </a:lnSpc>
              <a:spcBef>
                <a:spcPts val="0"/>
              </a:spcBef>
              <a:spcAft>
                <a:spcPts val="0"/>
              </a:spcAft>
              <a:buSzPts val="1800"/>
              <a:buChar char="●"/>
            </a:pPr>
            <a:r>
              <a:rPr lang="en"/>
              <a:t>The 271 rows with missing values were removed as this is a small percentage of the data.</a:t>
            </a:r>
            <a:endParaRPr/>
          </a:p>
          <a:p>
            <a:pPr indent="-342900" lvl="0" marL="457200" rtl="0" algn="l">
              <a:lnSpc>
                <a:spcPct val="150000"/>
              </a:lnSpc>
              <a:spcBef>
                <a:spcPts val="0"/>
              </a:spcBef>
              <a:spcAft>
                <a:spcPts val="0"/>
              </a:spcAft>
              <a:buSzPts val="1800"/>
              <a:buChar char="●"/>
            </a:pPr>
            <a:r>
              <a:rPr lang="en"/>
              <a:t>Given the large amount of levels that the publisher attribute has, it will need to be preprocessed before training and fitting models with the use of embedding.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(cont.)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Mosaic plots and chi-squared tests were used to see if there is a relationship between the categorical variables and the outcome variable (genre).</a:t>
            </a:r>
            <a:endParaRPr/>
          </a:p>
          <a:p>
            <a:pPr indent="-342900" lvl="0" marL="457200" rtl="0" algn="l">
              <a:lnSpc>
                <a:spcPct val="150000"/>
              </a:lnSpc>
              <a:spcBef>
                <a:spcPts val="0"/>
              </a:spcBef>
              <a:spcAft>
                <a:spcPts val="0"/>
              </a:spcAft>
              <a:buSzPts val="1800"/>
              <a:buChar char="●"/>
            </a:pPr>
            <a:r>
              <a:rPr lang="en"/>
              <a:t>Side-by-side boxplots and ANOVA tests would be used to see if there is a relationship between the continuous variables and the outcome variable.</a:t>
            </a:r>
            <a:endParaRPr/>
          </a:p>
          <a:p>
            <a:pPr indent="-342900" lvl="0" marL="457200" rtl="0" algn="l">
              <a:lnSpc>
                <a:spcPct val="150000"/>
              </a:lnSpc>
              <a:spcBef>
                <a:spcPts val="0"/>
              </a:spcBef>
              <a:spcAft>
                <a:spcPts val="0"/>
              </a:spcAft>
              <a:buSzPts val="1800"/>
              <a:buChar char="●"/>
            </a:pPr>
            <a:r>
              <a:rPr lang="en"/>
              <a:t>The plots and tests showed that there is indeed a relationship between all the variables and the outcome variable.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Mosaic Graph of Genre vs Platform</a:t>
            </a:r>
            <a:endParaRPr/>
          </a:p>
        </p:txBody>
      </p:sp>
      <p:pic>
        <p:nvPicPr>
          <p:cNvPr id="91" name="Google Shape;91;p19"/>
          <p:cNvPicPr preferRelativeResize="0"/>
          <p:nvPr/>
        </p:nvPicPr>
        <p:blipFill>
          <a:blip r:embed="rId3">
            <a:alphaModFix/>
          </a:blip>
          <a:stretch>
            <a:fillRect/>
          </a:stretch>
        </p:blipFill>
        <p:spPr>
          <a:xfrm>
            <a:off x="1856298" y="982200"/>
            <a:ext cx="5431415" cy="3063875"/>
          </a:xfrm>
          <a:prstGeom prst="rect">
            <a:avLst/>
          </a:prstGeom>
          <a:noFill/>
          <a:ln>
            <a:noFill/>
          </a:ln>
        </p:spPr>
      </p:pic>
      <p:pic>
        <p:nvPicPr>
          <p:cNvPr id="92" name="Google Shape;92;p19"/>
          <p:cNvPicPr preferRelativeResize="0"/>
          <p:nvPr/>
        </p:nvPicPr>
        <p:blipFill>
          <a:blip r:embed="rId4">
            <a:alphaModFix/>
          </a:blip>
          <a:stretch>
            <a:fillRect/>
          </a:stretch>
        </p:blipFill>
        <p:spPr>
          <a:xfrm>
            <a:off x="2533650" y="4098950"/>
            <a:ext cx="4076700" cy="89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Mosaic Graph of Genre vs Publisher</a:t>
            </a:r>
            <a:endParaRPr/>
          </a:p>
        </p:txBody>
      </p:sp>
      <p:pic>
        <p:nvPicPr>
          <p:cNvPr id="98" name="Google Shape;98;p20"/>
          <p:cNvPicPr preferRelativeResize="0"/>
          <p:nvPr/>
        </p:nvPicPr>
        <p:blipFill>
          <a:blip r:embed="rId3">
            <a:alphaModFix/>
          </a:blip>
          <a:stretch>
            <a:fillRect/>
          </a:stretch>
        </p:blipFill>
        <p:spPr>
          <a:xfrm>
            <a:off x="2092613" y="975100"/>
            <a:ext cx="4958775" cy="3012500"/>
          </a:xfrm>
          <a:prstGeom prst="rect">
            <a:avLst/>
          </a:prstGeom>
          <a:noFill/>
          <a:ln>
            <a:noFill/>
          </a:ln>
        </p:spPr>
      </p:pic>
      <p:pic>
        <p:nvPicPr>
          <p:cNvPr id="99" name="Google Shape;99;p20"/>
          <p:cNvPicPr preferRelativeResize="0"/>
          <p:nvPr/>
        </p:nvPicPr>
        <p:blipFill>
          <a:blip r:embed="rId4">
            <a:alphaModFix/>
          </a:blip>
          <a:stretch>
            <a:fillRect/>
          </a:stretch>
        </p:blipFill>
        <p:spPr>
          <a:xfrm>
            <a:off x="2663750" y="4061850"/>
            <a:ext cx="3816511" cy="85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Genre vs Rank</a:t>
            </a:r>
            <a:endParaRPr/>
          </a:p>
        </p:txBody>
      </p:sp>
      <p:pic>
        <p:nvPicPr>
          <p:cNvPr id="105" name="Google Shape;105;p21"/>
          <p:cNvPicPr preferRelativeResize="0"/>
          <p:nvPr/>
        </p:nvPicPr>
        <p:blipFill>
          <a:blip r:embed="rId3">
            <a:alphaModFix/>
          </a:blip>
          <a:stretch>
            <a:fillRect/>
          </a:stretch>
        </p:blipFill>
        <p:spPr>
          <a:xfrm>
            <a:off x="2162175" y="1156750"/>
            <a:ext cx="4819650" cy="2447925"/>
          </a:xfrm>
          <a:prstGeom prst="rect">
            <a:avLst/>
          </a:prstGeom>
          <a:noFill/>
          <a:ln>
            <a:noFill/>
          </a:ln>
        </p:spPr>
      </p:pic>
      <p:sp>
        <p:nvSpPr>
          <p:cNvPr id="106" name="Google Shape;106;p21"/>
          <p:cNvSpPr txBox="1"/>
          <p:nvPr/>
        </p:nvSpPr>
        <p:spPr>
          <a:xfrm>
            <a:off x="3150025" y="4154375"/>
            <a:ext cx="43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7" name="Google Shape;107;p21"/>
          <p:cNvPicPr preferRelativeResize="0"/>
          <p:nvPr/>
        </p:nvPicPr>
        <p:blipFill>
          <a:blip r:embed="rId4">
            <a:alphaModFix/>
          </a:blip>
          <a:stretch>
            <a:fillRect/>
          </a:stretch>
        </p:blipFill>
        <p:spPr>
          <a:xfrm>
            <a:off x="1847850" y="3743700"/>
            <a:ext cx="54483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