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4"/>
    <p:sldMasterId id="2147483686" r:id="rId5"/>
    <p:sldMasterId id="2147483707" r:id="rId6"/>
    <p:sldMasterId id="2147483701" r:id="rId7"/>
  </p:sldMasterIdLst>
  <p:notesMasterIdLst>
    <p:notesMasterId r:id="rId25"/>
  </p:notesMasterIdLst>
  <p:handoutMasterIdLst>
    <p:handoutMasterId r:id="rId26"/>
  </p:handoutMasterIdLst>
  <p:sldIdLst>
    <p:sldId id="390" r:id="rId8"/>
    <p:sldId id="393" r:id="rId9"/>
    <p:sldId id="398" r:id="rId10"/>
    <p:sldId id="397" r:id="rId11"/>
    <p:sldId id="394" r:id="rId12"/>
    <p:sldId id="399" r:id="rId13"/>
    <p:sldId id="395" r:id="rId14"/>
    <p:sldId id="396" r:id="rId15"/>
    <p:sldId id="401" r:id="rId16"/>
    <p:sldId id="400" r:id="rId17"/>
    <p:sldId id="389" r:id="rId18"/>
    <p:sldId id="403" r:id="rId19"/>
    <p:sldId id="404" r:id="rId20"/>
    <p:sldId id="405" r:id="rId21"/>
    <p:sldId id="406" r:id="rId22"/>
    <p:sldId id="391" r:id="rId23"/>
    <p:sldId id="288" r:id="rId24"/>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7D28"/>
    <a:srgbClr val="237C9A"/>
    <a:srgbClr val="94A545"/>
    <a:srgbClr val="4799B5"/>
    <a:srgbClr val="000000"/>
    <a:srgbClr val="3C7E94"/>
    <a:srgbClr val="BA6324"/>
    <a:srgbClr val="788D36"/>
    <a:srgbClr val="878A8B"/>
    <a:srgbClr val="558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AD2B4-A544-4242-B857-3DF28703DC60}" v="5" dt="2023-05-25T03:25:23.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3333" autoAdjust="0"/>
  </p:normalViewPr>
  <p:slideViewPr>
    <p:cSldViewPr snapToGrid="0" showGuides="1">
      <p:cViewPr varScale="1">
        <p:scale>
          <a:sx n="91" d="100"/>
          <a:sy n="91" d="100"/>
        </p:scale>
        <p:origin x="112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r, Jamie" userId="72d1e558-264e-41d8-9bd1-00e933c7389d" providerId="ADAL" clId="{252AD2B4-A544-4242-B857-3DF28703DC60}"/>
    <pc:docChg chg="undo redo custSel addSld delSld modSld sldOrd">
      <pc:chgData name="Parr, Jamie" userId="72d1e558-264e-41d8-9bd1-00e933c7389d" providerId="ADAL" clId="{252AD2B4-A544-4242-B857-3DF28703DC60}" dt="2023-05-25T04:06:09.605" v="5280" actId="207"/>
      <pc:docMkLst>
        <pc:docMk/>
      </pc:docMkLst>
      <pc:sldChg chg="modSp mod modNotesTx">
        <pc:chgData name="Parr, Jamie" userId="72d1e558-264e-41d8-9bd1-00e933c7389d" providerId="ADAL" clId="{252AD2B4-A544-4242-B857-3DF28703DC60}" dt="2023-05-25T03:54:41.779" v="4978"/>
        <pc:sldMkLst>
          <pc:docMk/>
          <pc:sldMk cId="485236939" sldId="389"/>
        </pc:sldMkLst>
        <pc:spChg chg="mod">
          <ac:chgData name="Parr, Jamie" userId="72d1e558-264e-41d8-9bd1-00e933c7389d" providerId="ADAL" clId="{252AD2B4-A544-4242-B857-3DF28703DC60}" dt="2023-05-25T03:46:46.087" v="4879" actId="20577"/>
          <ac:spMkLst>
            <pc:docMk/>
            <pc:sldMk cId="485236939" sldId="389"/>
            <ac:spMk id="5" creationId="{00000000-0000-0000-0000-000000000000}"/>
          </ac:spMkLst>
        </pc:spChg>
        <pc:spChg chg="mod">
          <ac:chgData name="Parr, Jamie" userId="72d1e558-264e-41d8-9bd1-00e933c7389d" providerId="ADAL" clId="{252AD2B4-A544-4242-B857-3DF28703DC60}" dt="2023-05-25T03:54:31.141" v="4976"/>
          <ac:spMkLst>
            <pc:docMk/>
            <pc:sldMk cId="485236939" sldId="389"/>
            <ac:spMk id="6" creationId="{00000000-0000-0000-0000-000000000000}"/>
          </ac:spMkLst>
        </pc:spChg>
        <pc:spChg chg="mod">
          <ac:chgData name="Parr, Jamie" userId="72d1e558-264e-41d8-9bd1-00e933c7389d" providerId="ADAL" clId="{252AD2B4-A544-4242-B857-3DF28703DC60}" dt="2023-05-25T03:48:33.969" v="4887" actId="20577"/>
          <ac:spMkLst>
            <pc:docMk/>
            <pc:sldMk cId="485236939" sldId="389"/>
            <ac:spMk id="7" creationId="{00000000-0000-0000-0000-000000000000}"/>
          </ac:spMkLst>
        </pc:spChg>
      </pc:sldChg>
      <pc:sldChg chg="delSp modSp mod">
        <pc:chgData name="Parr, Jamie" userId="72d1e558-264e-41d8-9bd1-00e933c7389d" providerId="ADAL" clId="{252AD2B4-A544-4242-B857-3DF28703DC60}" dt="2023-05-25T04:06:09.605" v="5280" actId="207"/>
        <pc:sldMkLst>
          <pc:docMk/>
          <pc:sldMk cId="362844185" sldId="390"/>
        </pc:sldMkLst>
        <pc:spChg chg="del mod">
          <ac:chgData name="Parr, Jamie" userId="72d1e558-264e-41d8-9bd1-00e933c7389d" providerId="ADAL" clId="{252AD2B4-A544-4242-B857-3DF28703DC60}" dt="2023-05-24T15:57:10.751" v="2"/>
          <ac:spMkLst>
            <pc:docMk/>
            <pc:sldMk cId="362844185" sldId="390"/>
            <ac:spMk id="6" creationId="{E7557944-30C0-4D64-A3A7-D4C48EF4D512}"/>
          </ac:spMkLst>
        </pc:spChg>
        <pc:spChg chg="mod">
          <ac:chgData name="Parr, Jamie" userId="72d1e558-264e-41d8-9bd1-00e933c7389d" providerId="ADAL" clId="{252AD2B4-A544-4242-B857-3DF28703DC60}" dt="2023-05-25T04:06:09.605" v="5280" actId="207"/>
          <ac:spMkLst>
            <pc:docMk/>
            <pc:sldMk cId="362844185" sldId="390"/>
            <ac:spMk id="7" creationId="{F669E375-F853-4C33-87C0-039E7F7009BD}"/>
          </ac:spMkLst>
        </pc:spChg>
      </pc:sldChg>
      <pc:sldChg chg="modSp mod">
        <pc:chgData name="Parr, Jamie" userId="72d1e558-264e-41d8-9bd1-00e933c7389d" providerId="ADAL" clId="{252AD2B4-A544-4242-B857-3DF28703DC60}" dt="2023-05-24T20:26:46.057" v="1152" actId="255"/>
        <pc:sldMkLst>
          <pc:docMk/>
          <pc:sldMk cId="4134499102" sldId="393"/>
        </pc:sldMkLst>
        <pc:spChg chg="mod">
          <ac:chgData name="Parr, Jamie" userId="72d1e558-264e-41d8-9bd1-00e933c7389d" providerId="ADAL" clId="{252AD2B4-A544-4242-B857-3DF28703DC60}" dt="2023-05-24T18:45:23.627" v="483" actId="20577"/>
          <ac:spMkLst>
            <pc:docMk/>
            <pc:sldMk cId="4134499102" sldId="393"/>
            <ac:spMk id="2" creationId="{00000000-0000-0000-0000-000000000000}"/>
          </ac:spMkLst>
        </pc:spChg>
        <pc:spChg chg="mod">
          <ac:chgData name="Parr, Jamie" userId="72d1e558-264e-41d8-9bd1-00e933c7389d" providerId="ADAL" clId="{252AD2B4-A544-4242-B857-3DF28703DC60}" dt="2023-05-24T20:26:46.057" v="1152" actId="255"/>
          <ac:spMkLst>
            <pc:docMk/>
            <pc:sldMk cId="4134499102" sldId="393"/>
            <ac:spMk id="3" creationId="{00000000-0000-0000-0000-000000000000}"/>
          </ac:spMkLst>
        </pc:spChg>
      </pc:sldChg>
      <pc:sldChg chg="modSp mod modNotes modNotesTx">
        <pc:chgData name="Parr, Jamie" userId="72d1e558-264e-41d8-9bd1-00e933c7389d" providerId="ADAL" clId="{252AD2B4-A544-4242-B857-3DF28703DC60}" dt="2023-05-25T03:13:19.560" v="2970" actId="27636"/>
        <pc:sldMkLst>
          <pc:docMk/>
          <pc:sldMk cId="1329982825" sldId="394"/>
        </pc:sldMkLst>
        <pc:spChg chg="mod">
          <ac:chgData name="Parr, Jamie" userId="72d1e558-264e-41d8-9bd1-00e933c7389d" providerId="ADAL" clId="{252AD2B4-A544-4242-B857-3DF28703DC60}" dt="2023-05-24T23:41:44.326" v="2626" actId="20577"/>
          <ac:spMkLst>
            <pc:docMk/>
            <pc:sldMk cId="1329982825" sldId="394"/>
            <ac:spMk id="4" creationId="{00000000-0000-0000-0000-000000000000}"/>
          </ac:spMkLst>
        </pc:spChg>
        <pc:spChg chg="mod">
          <ac:chgData name="Parr, Jamie" userId="72d1e558-264e-41d8-9bd1-00e933c7389d" providerId="ADAL" clId="{252AD2B4-A544-4242-B857-3DF28703DC60}" dt="2023-05-24T23:30:37.258" v="2560" actId="12"/>
          <ac:spMkLst>
            <pc:docMk/>
            <pc:sldMk cId="1329982825" sldId="394"/>
            <ac:spMk id="5" creationId="{00000000-0000-0000-0000-000000000000}"/>
          </ac:spMkLst>
        </pc:spChg>
      </pc:sldChg>
      <pc:sldChg chg="delSp modSp mod modNotesTx">
        <pc:chgData name="Parr, Jamie" userId="72d1e558-264e-41d8-9bd1-00e933c7389d" providerId="ADAL" clId="{252AD2B4-A544-4242-B857-3DF28703DC60}" dt="2023-05-24T23:43:13.056" v="2654"/>
        <pc:sldMkLst>
          <pc:docMk/>
          <pc:sldMk cId="1439484130" sldId="395"/>
        </pc:sldMkLst>
        <pc:spChg chg="mod">
          <ac:chgData name="Parr, Jamie" userId="72d1e558-264e-41d8-9bd1-00e933c7389d" providerId="ADAL" clId="{252AD2B4-A544-4242-B857-3DF28703DC60}" dt="2023-05-24T23:41:35.954" v="2610" actId="20577"/>
          <ac:spMkLst>
            <pc:docMk/>
            <pc:sldMk cId="1439484130" sldId="395"/>
            <ac:spMk id="4" creationId="{00000000-0000-0000-0000-000000000000}"/>
          </ac:spMkLst>
        </pc:spChg>
        <pc:spChg chg="mod">
          <ac:chgData name="Parr, Jamie" userId="72d1e558-264e-41d8-9bd1-00e933c7389d" providerId="ADAL" clId="{252AD2B4-A544-4242-B857-3DF28703DC60}" dt="2023-05-24T23:30:48.948" v="2562" actId="20577"/>
          <ac:spMkLst>
            <pc:docMk/>
            <pc:sldMk cId="1439484130" sldId="395"/>
            <ac:spMk id="5" creationId="{00000000-0000-0000-0000-000000000000}"/>
          </ac:spMkLst>
        </pc:spChg>
        <pc:spChg chg="del mod">
          <ac:chgData name="Parr, Jamie" userId="72d1e558-264e-41d8-9bd1-00e933c7389d" providerId="ADAL" clId="{252AD2B4-A544-4242-B857-3DF28703DC60}" dt="2023-05-24T20:50:49.659" v="1235" actId="478"/>
          <ac:spMkLst>
            <pc:docMk/>
            <pc:sldMk cId="1439484130" sldId="395"/>
            <ac:spMk id="6" creationId="{00000000-0000-0000-0000-000000000000}"/>
          </ac:spMkLst>
        </pc:spChg>
      </pc:sldChg>
      <pc:sldChg chg="addSp delSp modSp mod modNotesTx">
        <pc:chgData name="Parr, Jamie" userId="72d1e558-264e-41d8-9bd1-00e933c7389d" providerId="ADAL" clId="{252AD2B4-A544-4242-B857-3DF28703DC60}" dt="2023-05-25T03:30:10.526" v="3539" actId="20577"/>
        <pc:sldMkLst>
          <pc:docMk/>
          <pc:sldMk cId="4106503470" sldId="396"/>
        </pc:sldMkLst>
        <pc:spChg chg="add del mod">
          <ac:chgData name="Parr, Jamie" userId="72d1e558-264e-41d8-9bd1-00e933c7389d" providerId="ADAL" clId="{252AD2B4-A544-4242-B857-3DF28703DC60}" dt="2023-05-25T03:13:31.457" v="2974" actId="478"/>
          <ac:spMkLst>
            <pc:docMk/>
            <pc:sldMk cId="4106503470" sldId="396"/>
            <ac:spMk id="4" creationId="{86C0DE80-8655-1115-4951-787E3A66794F}"/>
          </ac:spMkLst>
        </pc:spChg>
        <pc:spChg chg="mod">
          <ac:chgData name="Parr, Jamie" userId="72d1e558-264e-41d8-9bd1-00e933c7389d" providerId="ADAL" clId="{252AD2B4-A544-4242-B857-3DF28703DC60}" dt="2023-05-25T03:09:30.712" v="2867" actId="20577"/>
          <ac:spMkLst>
            <pc:docMk/>
            <pc:sldMk cId="4106503470" sldId="396"/>
            <ac:spMk id="5" creationId="{00000000-0000-0000-0000-000000000000}"/>
          </ac:spMkLst>
        </pc:spChg>
        <pc:spChg chg="mod">
          <ac:chgData name="Parr, Jamie" userId="72d1e558-264e-41d8-9bd1-00e933c7389d" providerId="ADAL" clId="{252AD2B4-A544-4242-B857-3DF28703DC60}" dt="2023-05-25T03:21:13.008" v="3229" actId="948"/>
          <ac:spMkLst>
            <pc:docMk/>
            <pc:sldMk cId="4106503470" sldId="396"/>
            <ac:spMk id="6" creationId="{00000000-0000-0000-0000-000000000000}"/>
          </ac:spMkLst>
        </pc:spChg>
        <pc:spChg chg="del">
          <ac:chgData name="Parr, Jamie" userId="72d1e558-264e-41d8-9bd1-00e933c7389d" providerId="ADAL" clId="{252AD2B4-A544-4242-B857-3DF28703DC60}" dt="2023-05-25T03:13:19.437" v="2969"/>
          <ac:spMkLst>
            <pc:docMk/>
            <pc:sldMk cId="4106503470" sldId="396"/>
            <ac:spMk id="7" creationId="{00000000-0000-0000-0000-000000000000}"/>
          </ac:spMkLst>
        </pc:spChg>
        <pc:picChg chg="add del mod">
          <ac:chgData name="Parr, Jamie" userId="72d1e558-264e-41d8-9bd1-00e933c7389d" providerId="ADAL" clId="{252AD2B4-A544-4242-B857-3DF28703DC60}" dt="2023-05-25T03:13:28.126" v="2973" actId="478"/>
          <ac:picMkLst>
            <pc:docMk/>
            <pc:sldMk cId="4106503470" sldId="396"/>
            <ac:picMk id="2" creationId="{9A923726-8432-76AF-1CBC-2597D7056F88}"/>
          </ac:picMkLst>
        </pc:picChg>
        <pc:picChg chg="add del mod">
          <ac:chgData name="Parr, Jamie" userId="72d1e558-264e-41d8-9bd1-00e933c7389d" providerId="ADAL" clId="{252AD2B4-A544-4242-B857-3DF28703DC60}" dt="2023-05-25T03:13:43.435" v="2977" actId="478"/>
          <ac:picMkLst>
            <pc:docMk/>
            <pc:sldMk cId="4106503470" sldId="396"/>
            <ac:picMk id="8" creationId="{08EA9871-60F0-3164-AB1B-D78A87197A54}"/>
          </ac:picMkLst>
        </pc:picChg>
      </pc:sldChg>
      <pc:sldChg chg="modSp new mod ord modNotesTx">
        <pc:chgData name="Parr, Jamie" userId="72d1e558-264e-41d8-9bd1-00e933c7389d" providerId="ADAL" clId="{252AD2B4-A544-4242-B857-3DF28703DC60}" dt="2023-05-24T20:49:39.720" v="1219" actId="20577"/>
        <pc:sldMkLst>
          <pc:docMk/>
          <pc:sldMk cId="3872893469" sldId="397"/>
        </pc:sldMkLst>
        <pc:spChg chg="mod">
          <ac:chgData name="Parr, Jamie" userId="72d1e558-264e-41d8-9bd1-00e933c7389d" providerId="ADAL" clId="{252AD2B4-A544-4242-B857-3DF28703DC60}" dt="2023-05-24T20:25:07.436" v="1143" actId="20577"/>
          <ac:spMkLst>
            <pc:docMk/>
            <pc:sldMk cId="3872893469" sldId="397"/>
            <ac:spMk id="2" creationId="{29FF75BE-2C80-96AF-4A64-CA037BE73C5B}"/>
          </ac:spMkLst>
        </pc:spChg>
        <pc:spChg chg="mod">
          <ac:chgData name="Parr, Jamie" userId="72d1e558-264e-41d8-9bd1-00e933c7389d" providerId="ADAL" clId="{252AD2B4-A544-4242-B857-3DF28703DC60}" dt="2023-05-24T20:49:39.720" v="1219" actId="20577"/>
          <ac:spMkLst>
            <pc:docMk/>
            <pc:sldMk cId="3872893469" sldId="397"/>
            <ac:spMk id="3" creationId="{1D56F3AF-45B3-C91A-5410-5F478C5E061E}"/>
          </ac:spMkLst>
        </pc:spChg>
      </pc:sldChg>
      <pc:sldChg chg="modSp new mod ord">
        <pc:chgData name="Parr, Jamie" userId="72d1e558-264e-41d8-9bd1-00e933c7389d" providerId="ADAL" clId="{252AD2B4-A544-4242-B857-3DF28703DC60}" dt="2023-05-24T23:25:03.796" v="2248" actId="20577"/>
        <pc:sldMkLst>
          <pc:docMk/>
          <pc:sldMk cId="3533645270" sldId="398"/>
        </pc:sldMkLst>
        <pc:spChg chg="mod">
          <ac:chgData name="Parr, Jamie" userId="72d1e558-264e-41d8-9bd1-00e933c7389d" providerId="ADAL" clId="{252AD2B4-A544-4242-B857-3DF28703DC60}" dt="2023-05-24T21:07:41.398" v="1280" actId="20577"/>
          <ac:spMkLst>
            <pc:docMk/>
            <pc:sldMk cId="3533645270" sldId="398"/>
            <ac:spMk id="2" creationId="{F9C0BCE0-759E-E116-5840-1B37AB5EF637}"/>
          </ac:spMkLst>
        </pc:spChg>
        <pc:spChg chg="mod">
          <ac:chgData name="Parr, Jamie" userId="72d1e558-264e-41d8-9bd1-00e933c7389d" providerId="ADAL" clId="{252AD2B4-A544-4242-B857-3DF28703DC60}" dt="2023-05-24T23:25:03.796" v="2248" actId="20577"/>
          <ac:spMkLst>
            <pc:docMk/>
            <pc:sldMk cId="3533645270" sldId="398"/>
            <ac:spMk id="3" creationId="{6BA93F63-0616-BCE8-7728-FE24004DB8AC}"/>
          </ac:spMkLst>
        </pc:spChg>
      </pc:sldChg>
      <pc:sldChg chg="add del">
        <pc:chgData name="Parr, Jamie" userId="72d1e558-264e-41d8-9bd1-00e933c7389d" providerId="ADAL" clId="{252AD2B4-A544-4242-B857-3DF28703DC60}" dt="2023-05-24T23:25:14.528" v="2249" actId="2696"/>
        <pc:sldMkLst>
          <pc:docMk/>
          <pc:sldMk cId="921297019" sldId="399"/>
        </pc:sldMkLst>
      </pc:sldChg>
      <pc:sldChg chg="modSp add mod ord modNotesTx">
        <pc:chgData name="Parr, Jamie" userId="72d1e558-264e-41d8-9bd1-00e933c7389d" providerId="ADAL" clId="{252AD2B4-A544-4242-B857-3DF28703DC60}" dt="2023-05-24T23:43:52.327" v="2657"/>
        <pc:sldMkLst>
          <pc:docMk/>
          <pc:sldMk cId="2292504258" sldId="399"/>
        </pc:sldMkLst>
        <pc:spChg chg="mod">
          <ac:chgData name="Parr, Jamie" userId="72d1e558-264e-41d8-9bd1-00e933c7389d" providerId="ADAL" clId="{252AD2B4-A544-4242-B857-3DF28703DC60}" dt="2023-05-24T23:42:37.719" v="2652" actId="20577"/>
          <ac:spMkLst>
            <pc:docMk/>
            <pc:sldMk cId="2292504258" sldId="399"/>
            <ac:spMk id="4" creationId="{00000000-0000-0000-0000-000000000000}"/>
          </ac:spMkLst>
        </pc:spChg>
        <pc:spChg chg="mod">
          <ac:chgData name="Parr, Jamie" userId="72d1e558-264e-41d8-9bd1-00e933c7389d" providerId="ADAL" clId="{252AD2B4-A544-4242-B857-3DF28703DC60}" dt="2023-05-24T23:42:43.508" v="2653" actId="20577"/>
          <ac:spMkLst>
            <pc:docMk/>
            <pc:sldMk cId="2292504258" sldId="399"/>
            <ac:spMk id="5" creationId="{00000000-0000-0000-0000-000000000000}"/>
          </ac:spMkLst>
        </pc:spChg>
      </pc:sldChg>
      <pc:sldChg chg="addSp delSp modSp add mod modNotesTx">
        <pc:chgData name="Parr, Jamie" userId="72d1e558-264e-41d8-9bd1-00e933c7389d" providerId="ADAL" clId="{252AD2B4-A544-4242-B857-3DF28703DC60}" dt="2023-05-25T03:45:58.179" v="4853" actId="20577"/>
        <pc:sldMkLst>
          <pc:docMk/>
          <pc:sldMk cId="3121667177" sldId="400"/>
        </pc:sldMkLst>
        <pc:spChg chg="del mod">
          <ac:chgData name="Parr, Jamie" userId="72d1e558-264e-41d8-9bd1-00e933c7389d" providerId="ADAL" clId="{252AD2B4-A544-4242-B857-3DF28703DC60}" dt="2023-05-25T03:13:52.417" v="2980" actId="478"/>
          <ac:spMkLst>
            <pc:docMk/>
            <pc:sldMk cId="3121667177" sldId="400"/>
            <ac:spMk id="6" creationId="{00000000-0000-0000-0000-000000000000}"/>
          </ac:spMkLst>
        </pc:spChg>
        <pc:picChg chg="add mod">
          <ac:chgData name="Parr, Jamie" userId="72d1e558-264e-41d8-9bd1-00e933c7389d" providerId="ADAL" clId="{252AD2B4-A544-4242-B857-3DF28703DC60}" dt="2023-05-25T03:14:04.612" v="2984" actId="1076"/>
          <ac:picMkLst>
            <pc:docMk/>
            <pc:sldMk cId="3121667177" sldId="400"/>
            <ac:picMk id="2" creationId="{F62579A1-75BB-EA90-C892-CD6759668523}"/>
          </ac:picMkLst>
        </pc:picChg>
      </pc:sldChg>
      <pc:sldChg chg="modSp add mod modNotesTx">
        <pc:chgData name="Parr, Jamie" userId="72d1e558-264e-41d8-9bd1-00e933c7389d" providerId="ADAL" clId="{252AD2B4-A544-4242-B857-3DF28703DC60}" dt="2023-05-25T03:44:34.307" v="4603" actId="20577"/>
        <pc:sldMkLst>
          <pc:docMk/>
          <pc:sldMk cId="96178219" sldId="401"/>
        </pc:sldMkLst>
        <pc:spChg chg="mod">
          <ac:chgData name="Parr, Jamie" userId="72d1e558-264e-41d8-9bd1-00e933c7389d" providerId="ADAL" clId="{252AD2B4-A544-4242-B857-3DF28703DC60}" dt="2023-05-25T03:44:13.265" v="4540" actId="20577"/>
          <ac:spMkLst>
            <pc:docMk/>
            <pc:sldMk cId="96178219" sldId="401"/>
            <ac:spMk id="6" creationId="{00000000-0000-0000-0000-000000000000}"/>
          </ac:spMkLst>
        </pc:spChg>
      </pc:sldChg>
      <pc:sldChg chg="modSp add del mod modNotesTx">
        <pc:chgData name="Parr, Jamie" userId="72d1e558-264e-41d8-9bd1-00e933c7389d" providerId="ADAL" clId="{252AD2B4-A544-4242-B857-3DF28703DC60}" dt="2023-05-25T04:05:12.950" v="5216" actId="2696"/>
        <pc:sldMkLst>
          <pc:docMk/>
          <pc:sldMk cId="3568151400" sldId="402"/>
        </pc:sldMkLst>
        <pc:spChg chg="mod">
          <ac:chgData name="Parr, Jamie" userId="72d1e558-264e-41d8-9bd1-00e933c7389d" providerId="ADAL" clId="{252AD2B4-A544-4242-B857-3DF28703DC60}" dt="2023-05-25T04:04:08.385" v="5215" actId="20577"/>
          <ac:spMkLst>
            <pc:docMk/>
            <pc:sldMk cId="3568151400" sldId="402"/>
            <ac:spMk id="6" creationId="{00000000-0000-0000-0000-000000000000}"/>
          </ac:spMkLst>
        </pc:spChg>
        <pc:spChg chg="mod">
          <ac:chgData name="Parr, Jamie" userId="72d1e558-264e-41d8-9bd1-00e933c7389d" providerId="ADAL" clId="{252AD2B4-A544-4242-B857-3DF28703DC60}" dt="2023-05-25T03:55:10.702" v="4989" actId="20577"/>
          <ac:spMkLst>
            <pc:docMk/>
            <pc:sldMk cId="3568151400" sldId="402"/>
            <ac:spMk id="7" creationId="{00000000-0000-0000-0000-000000000000}"/>
          </ac:spMkLst>
        </pc:spChg>
      </pc:sldChg>
      <pc:sldChg chg="modSp add mod">
        <pc:chgData name="Parr, Jamie" userId="72d1e558-264e-41d8-9bd1-00e933c7389d" providerId="ADAL" clId="{252AD2B4-A544-4242-B857-3DF28703DC60}" dt="2023-05-25T04:04:02.514" v="5213" actId="20577"/>
        <pc:sldMkLst>
          <pc:docMk/>
          <pc:sldMk cId="334451865" sldId="403"/>
        </pc:sldMkLst>
        <pc:spChg chg="mod">
          <ac:chgData name="Parr, Jamie" userId="72d1e558-264e-41d8-9bd1-00e933c7389d" providerId="ADAL" clId="{252AD2B4-A544-4242-B857-3DF28703DC60}" dt="2023-05-25T04:04:02.514" v="5213" actId="20577"/>
          <ac:spMkLst>
            <pc:docMk/>
            <pc:sldMk cId="334451865" sldId="403"/>
            <ac:spMk id="6" creationId="{00000000-0000-0000-0000-000000000000}"/>
          </ac:spMkLst>
        </pc:spChg>
      </pc:sldChg>
      <pc:sldChg chg="modSp add mod modNotesTx">
        <pc:chgData name="Parr, Jamie" userId="72d1e558-264e-41d8-9bd1-00e933c7389d" providerId="ADAL" clId="{252AD2B4-A544-4242-B857-3DF28703DC60}" dt="2023-05-25T04:03:54.051" v="5209" actId="20577"/>
        <pc:sldMkLst>
          <pc:docMk/>
          <pc:sldMk cId="1428730611" sldId="404"/>
        </pc:sldMkLst>
        <pc:spChg chg="mod">
          <ac:chgData name="Parr, Jamie" userId="72d1e558-264e-41d8-9bd1-00e933c7389d" providerId="ADAL" clId="{252AD2B4-A544-4242-B857-3DF28703DC60}" dt="2023-05-25T04:03:54.051" v="5209" actId="20577"/>
          <ac:spMkLst>
            <pc:docMk/>
            <pc:sldMk cId="1428730611" sldId="404"/>
            <ac:spMk id="6" creationId="{00000000-0000-0000-0000-000000000000}"/>
          </ac:spMkLst>
        </pc:spChg>
        <pc:spChg chg="mod">
          <ac:chgData name="Parr, Jamie" userId="72d1e558-264e-41d8-9bd1-00e933c7389d" providerId="ADAL" clId="{252AD2B4-A544-4242-B857-3DF28703DC60}" dt="2023-05-25T03:57:20.528" v="5015" actId="20577"/>
          <ac:spMkLst>
            <pc:docMk/>
            <pc:sldMk cId="1428730611" sldId="404"/>
            <ac:spMk id="7" creationId="{00000000-0000-0000-0000-000000000000}"/>
          </ac:spMkLst>
        </pc:spChg>
      </pc:sldChg>
      <pc:sldChg chg="modSp add mod modNotesTx">
        <pc:chgData name="Parr, Jamie" userId="72d1e558-264e-41d8-9bd1-00e933c7389d" providerId="ADAL" clId="{252AD2B4-A544-4242-B857-3DF28703DC60}" dt="2023-05-25T04:02:33.199" v="5191" actId="948"/>
        <pc:sldMkLst>
          <pc:docMk/>
          <pc:sldMk cId="2960593896" sldId="405"/>
        </pc:sldMkLst>
        <pc:spChg chg="mod">
          <ac:chgData name="Parr, Jamie" userId="72d1e558-264e-41d8-9bd1-00e933c7389d" providerId="ADAL" clId="{252AD2B4-A544-4242-B857-3DF28703DC60}" dt="2023-05-25T04:02:33.199" v="5191" actId="948"/>
          <ac:spMkLst>
            <pc:docMk/>
            <pc:sldMk cId="2960593896" sldId="405"/>
            <ac:spMk id="6" creationId="{00000000-0000-0000-0000-000000000000}"/>
          </ac:spMkLst>
        </pc:spChg>
        <pc:spChg chg="mod">
          <ac:chgData name="Parr, Jamie" userId="72d1e558-264e-41d8-9bd1-00e933c7389d" providerId="ADAL" clId="{252AD2B4-A544-4242-B857-3DF28703DC60}" dt="2023-05-25T03:59:11.729" v="5128" actId="20577"/>
          <ac:spMkLst>
            <pc:docMk/>
            <pc:sldMk cId="2960593896" sldId="405"/>
            <ac:spMk id="7" creationId="{00000000-0000-0000-0000-000000000000}"/>
          </ac:spMkLst>
        </pc:spChg>
      </pc:sldChg>
      <pc:sldChg chg="modSp add mod">
        <pc:chgData name="Parr, Jamie" userId="72d1e558-264e-41d8-9bd1-00e933c7389d" providerId="ADAL" clId="{252AD2B4-A544-4242-B857-3DF28703DC60}" dt="2023-05-25T04:03:45.349" v="5207" actId="20577"/>
        <pc:sldMkLst>
          <pc:docMk/>
          <pc:sldMk cId="1747736164" sldId="406"/>
        </pc:sldMkLst>
        <pc:spChg chg="mod">
          <ac:chgData name="Parr, Jamie" userId="72d1e558-264e-41d8-9bd1-00e933c7389d" providerId="ADAL" clId="{252AD2B4-A544-4242-B857-3DF28703DC60}" dt="2023-05-25T04:03:45.349" v="5207" actId="20577"/>
          <ac:spMkLst>
            <pc:docMk/>
            <pc:sldMk cId="1747736164" sldId="40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67F5253C-9A75-AF46-ACEE-EAEE5B05D801}" type="datetimeFigureOut">
              <a:rPr lang="en-US" smtClean="0"/>
              <a:pPr/>
              <a:t>5/24/2023</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1A940B9-CD79-EF4A-961D-7F81D59A9659}" type="slidenum">
              <a:rPr lang="en-US" smtClean="0"/>
              <a:pPr/>
              <a:t>‹#›</a:t>
            </a:fld>
            <a:endParaRPr lang="en-US"/>
          </a:p>
        </p:txBody>
      </p:sp>
    </p:spTree>
    <p:extLst>
      <p:ext uri="{BB962C8B-B14F-4D97-AF65-F5344CB8AC3E}">
        <p14:creationId xmlns:p14="http://schemas.microsoft.com/office/powerpoint/2010/main" val="711619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6B0B5A0C-4C94-FA4D-AE3B-06DAC0064AF4}" type="datetimeFigureOut">
              <a:rPr lang="en-US" smtClean="0"/>
              <a:pPr/>
              <a:t>5/24/2023</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DD154D62-D7A5-D248-8B93-7A8623E1000B}" type="slidenum">
              <a:rPr lang="en-US" smtClean="0"/>
              <a:pPr/>
              <a:t>‹#›</a:t>
            </a:fld>
            <a:endParaRPr lang="en-US"/>
          </a:p>
        </p:txBody>
      </p:sp>
    </p:spTree>
    <p:extLst>
      <p:ext uri="{BB962C8B-B14F-4D97-AF65-F5344CB8AC3E}">
        <p14:creationId xmlns:p14="http://schemas.microsoft.com/office/powerpoint/2010/main" val="14233173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eedthefuture.gov/"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ata.humdata.or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There are anthropometric measures for all demographic groups, including children 5-19 years, males and pregnant women, but we do not focus on these measures.</a:t>
            </a:r>
          </a:p>
          <a:p>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4</a:t>
            </a:fld>
            <a:endParaRPr lang="en-US"/>
          </a:p>
        </p:txBody>
      </p:sp>
    </p:spTree>
    <p:extLst>
      <p:ext uri="{BB962C8B-B14F-4D97-AF65-F5344CB8AC3E}">
        <p14:creationId xmlns:p14="http://schemas.microsoft.com/office/powerpoint/2010/main" val="991202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Gill Sans MT" panose="020B0502020104020203" pitchFamily="34" charset="0"/>
              </a:rPr>
              <a:t>Children with a WHZ score greater or equal to -2 and less than or equal to +2 (i.e., </a:t>
            </a:r>
            <a:r>
              <a:rPr lang="en-US" sz="1800" b="1" i="0" dirty="0">
                <a:solidFill>
                  <a:srgbClr val="000000"/>
                </a:solidFill>
                <a:effectLst/>
                <a:latin typeface="Courier New" panose="02070309020205020404" pitchFamily="49" charset="0"/>
              </a:rPr>
              <a:t>hc72</a:t>
            </a:r>
            <a:r>
              <a:rPr lang="en-US" sz="1800" b="0" i="0" dirty="0">
                <a:solidFill>
                  <a:srgbClr val="000000"/>
                </a:solidFill>
                <a:effectLst/>
                <a:latin typeface="Gill Sans MT" panose="020B0502020104020203" pitchFamily="34" charset="0"/>
              </a:rPr>
              <a:t>≥-200 and </a:t>
            </a:r>
            <a:r>
              <a:rPr lang="en-US" sz="1800" b="1" i="0" dirty="0">
                <a:solidFill>
                  <a:srgbClr val="000000"/>
                </a:solidFill>
                <a:effectLst/>
                <a:latin typeface="Courier New" panose="02070309020205020404" pitchFamily="49" charset="0"/>
              </a:rPr>
              <a:t>hc72</a:t>
            </a:r>
            <a:r>
              <a:rPr lang="en-US" sz="1800" b="0" i="0" dirty="0">
                <a:solidFill>
                  <a:srgbClr val="000000"/>
                </a:solidFill>
                <a:effectLst/>
                <a:latin typeface="Gill Sans MT" panose="020B0502020104020203" pitchFamily="34" charset="0"/>
              </a:rPr>
              <a:t>≤+200) are categorized as being of healthy weight. Children with a WHZ score determined to be invalid (WHZ score &lt;-5 or HAZ score &gt;+5) or missing (</a:t>
            </a:r>
            <a:r>
              <a:rPr lang="en-US" sz="1800" b="1" i="0" dirty="0">
                <a:solidFill>
                  <a:srgbClr val="000000"/>
                </a:solidFill>
                <a:effectLst/>
                <a:latin typeface="Courier New" panose="02070309020205020404" pitchFamily="49" charset="0"/>
              </a:rPr>
              <a:t>hc72</a:t>
            </a:r>
            <a:r>
              <a:rPr lang="en-US" sz="1800" b="0" i="0" dirty="0">
                <a:solidFill>
                  <a:srgbClr val="000000"/>
                </a:solidFill>
                <a:effectLst/>
                <a:latin typeface="Gill Sans MT" panose="020B0502020104020203" pitchFamily="34" charset="0"/>
              </a:rPr>
              <a:t>≥9996) are set to missing. </a:t>
            </a: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13</a:t>
            </a:fld>
            <a:endParaRPr lang="en-US"/>
          </a:p>
        </p:txBody>
      </p:sp>
    </p:spTree>
    <p:extLst>
      <p:ext uri="{BB962C8B-B14F-4D97-AF65-F5344CB8AC3E}">
        <p14:creationId xmlns:p14="http://schemas.microsoft.com/office/powerpoint/2010/main" val="160245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construct </a:t>
            </a:r>
            <a:r>
              <a:rPr lang="en-US" dirty="0" err="1"/>
              <a:t>cage_youngest</a:t>
            </a:r>
            <a:r>
              <a:rPr lang="en-US" dirty="0"/>
              <a:t>, </a:t>
            </a:r>
            <a:r>
              <a:rPr lang="en-US" sz="1200" b="0" i="0" dirty="0">
                <a:solidFill>
                  <a:srgbClr val="000000"/>
                </a:solidFill>
                <a:effectLst/>
                <a:latin typeface="Gill Sans MT" panose="020B0502020104020203" pitchFamily="34" charset="0"/>
              </a:rPr>
              <a:t>if b19_01 does not exist, subtract the date of birth of the woman’s youngest child (</a:t>
            </a:r>
            <a:r>
              <a:rPr lang="en-US" sz="1200" b="1" i="0" dirty="0">
                <a:effectLst/>
                <a:latin typeface="Courier New" panose="02070309020205020404" pitchFamily="49" charset="0"/>
              </a:rPr>
              <a:t>b3_</a:t>
            </a:r>
            <a:r>
              <a:rPr lang="en-US" sz="1200" b="1" i="0" dirty="0">
                <a:solidFill>
                  <a:srgbClr val="000000"/>
                </a:solidFill>
                <a:effectLst/>
                <a:latin typeface="Courier New" panose="02070309020205020404" pitchFamily="49" charset="0"/>
              </a:rPr>
              <a:t>01</a:t>
            </a:r>
            <a:r>
              <a:rPr lang="en-US" sz="1200" b="0" i="0" dirty="0">
                <a:solidFill>
                  <a:srgbClr val="000000"/>
                </a:solidFill>
                <a:effectLst/>
                <a:latin typeface="Gill Sans MT" panose="020B0502020104020203" pitchFamily="34" charset="0"/>
              </a:rPr>
              <a:t>) from the date of interview (</a:t>
            </a:r>
            <a:r>
              <a:rPr lang="en-US" sz="1200" b="1" i="0" dirty="0">
                <a:solidFill>
                  <a:srgbClr val="000000"/>
                </a:solidFill>
                <a:effectLst/>
                <a:latin typeface="Courier New" panose="02070309020205020404" pitchFamily="49" charset="0"/>
              </a:rPr>
              <a:t>v008</a:t>
            </a:r>
            <a:r>
              <a:rPr lang="en-US" sz="1200" b="0" i="0" dirty="0">
                <a:solidFill>
                  <a:srgbClr val="000000"/>
                </a:solidFill>
                <a:effectLst/>
                <a:latin typeface="Gill Sans MT" panose="020B0502020104020203" pitchFamily="34" charset="0"/>
              </a:rPr>
              <a:t>).</a:t>
            </a: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14</a:t>
            </a:fld>
            <a:endParaRPr lang="en-US"/>
          </a:p>
        </p:txBody>
      </p:sp>
    </p:spTree>
    <p:extLst>
      <p:ext uri="{BB962C8B-B14F-4D97-AF65-F5344CB8AC3E}">
        <p14:creationId xmlns:p14="http://schemas.microsoft.com/office/powerpoint/2010/main" val="238403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construct </a:t>
            </a:r>
            <a:r>
              <a:rPr lang="en-US" dirty="0" err="1"/>
              <a:t>cage_youngest</a:t>
            </a:r>
            <a:r>
              <a:rPr lang="en-US" dirty="0"/>
              <a:t>, </a:t>
            </a:r>
            <a:r>
              <a:rPr lang="en-US" sz="1200" b="0" i="0" dirty="0">
                <a:solidFill>
                  <a:srgbClr val="000000"/>
                </a:solidFill>
                <a:effectLst/>
                <a:latin typeface="Gill Sans MT" panose="020B0502020104020203" pitchFamily="34" charset="0"/>
              </a:rPr>
              <a:t>if b19_01 does not exist, subtract the date of birth of the woman’s youngest child (</a:t>
            </a:r>
            <a:r>
              <a:rPr lang="en-US" sz="1200" b="1" i="0" dirty="0">
                <a:effectLst/>
                <a:latin typeface="Courier New" panose="02070309020205020404" pitchFamily="49" charset="0"/>
              </a:rPr>
              <a:t>b3_</a:t>
            </a:r>
            <a:r>
              <a:rPr lang="en-US" sz="1200" b="1" i="0" dirty="0">
                <a:solidFill>
                  <a:srgbClr val="000000"/>
                </a:solidFill>
                <a:effectLst/>
                <a:latin typeface="Courier New" panose="02070309020205020404" pitchFamily="49" charset="0"/>
              </a:rPr>
              <a:t>01</a:t>
            </a:r>
            <a:r>
              <a:rPr lang="en-US" sz="1200" b="0" i="0" dirty="0">
                <a:solidFill>
                  <a:srgbClr val="000000"/>
                </a:solidFill>
                <a:effectLst/>
                <a:latin typeface="Gill Sans MT" panose="020B0502020104020203" pitchFamily="34" charset="0"/>
              </a:rPr>
              <a:t>) from the date of interview (</a:t>
            </a:r>
            <a:r>
              <a:rPr lang="en-US" sz="1200" b="1" i="0" dirty="0">
                <a:solidFill>
                  <a:srgbClr val="000000"/>
                </a:solidFill>
                <a:effectLst/>
                <a:latin typeface="Courier New" panose="02070309020205020404" pitchFamily="49" charset="0"/>
              </a:rPr>
              <a:t>v008</a:t>
            </a:r>
            <a:r>
              <a:rPr lang="en-US" sz="1200" b="0" i="0" dirty="0">
                <a:solidFill>
                  <a:srgbClr val="000000"/>
                </a:solidFill>
                <a:effectLst/>
                <a:latin typeface="Gill Sans MT" panose="020B0502020104020203" pitchFamily="34" charset="0"/>
              </a:rPr>
              <a:t>).</a:t>
            </a: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15</a:t>
            </a:fld>
            <a:endParaRPr lang="en-US"/>
          </a:p>
        </p:txBody>
      </p:sp>
    </p:spTree>
    <p:extLst>
      <p:ext uri="{BB962C8B-B14F-4D97-AF65-F5344CB8AC3E}">
        <p14:creationId xmlns:p14="http://schemas.microsoft.com/office/powerpoint/2010/main" val="1926677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692150"/>
            <a:ext cx="4619625" cy="3463925"/>
          </a:xfrm>
        </p:spPr>
      </p:sp>
      <p:sp>
        <p:nvSpPr>
          <p:cNvPr id="3" name="Notes Placeholder 2"/>
          <p:cNvSpPr>
            <a:spLocks noGrp="1"/>
          </p:cNvSpPr>
          <p:nvPr>
            <p:ph type="body" idx="1"/>
          </p:nvPr>
        </p:nvSpPr>
        <p:spPr/>
        <p:txBody>
          <a:bodyPr/>
          <a:lstStyle/>
          <a:p>
            <a:r>
              <a:rPr lang="en-US" dirty="0">
                <a:solidFill>
                  <a:srgbClr val="FFFF00"/>
                </a:solidFill>
              </a:rPr>
              <a:t>Please include this slide in your presentation</a:t>
            </a:r>
            <a:r>
              <a:rPr lang="en-US" baseline="0" dirty="0">
                <a:solidFill>
                  <a:srgbClr val="FFFF00"/>
                </a:solidFill>
              </a:rPr>
              <a:t> in the appropriate location.</a:t>
            </a:r>
            <a:r>
              <a:rPr lang="en-US" dirty="0">
                <a:solidFill>
                  <a:srgbClr val="FFFF00"/>
                </a:solidFill>
              </a:rPr>
              <a:t> </a:t>
            </a:r>
            <a:r>
              <a:rPr lang="en-US" dirty="0"/>
              <a:t>Notes: </a:t>
            </a:r>
            <a:r>
              <a:rPr lang="en-US" sz="1200" b="0" i="0" u="none" strike="noStrike" kern="1200" baseline="0" dirty="0">
                <a:solidFill>
                  <a:schemeClr val="tx1"/>
                </a:solidFill>
                <a:latin typeface="+mn-lt"/>
                <a:ea typeface="+mn-ea"/>
                <a:cs typeface="+mn-cs"/>
              </a:rPr>
              <a:t>Feed the Future connects U.S. Government efforts targeted at global hunger and food security. Led by USAID, Feed the Future draws on the resources and expertise of the U.S. Departments of Agriculture, Commerce, State and Treasury; the Millennium Challenge Corporation; the United States African Development Foundation; the Peace Corps; the Overseas Private Investment Corporation; the Office of the United States Trade Representative; and the U.S. Geological Survey. </a:t>
            </a:r>
            <a:endParaRPr lang="en-US" dirty="0"/>
          </a:p>
        </p:txBody>
      </p:sp>
      <p:sp>
        <p:nvSpPr>
          <p:cNvPr id="4" name="Slide Number Placeholder 3"/>
          <p:cNvSpPr>
            <a:spLocks noGrp="1"/>
          </p:cNvSpPr>
          <p:nvPr>
            <p:ph type="sldNum" sz="quarter" idx="10"/>
          </p:nvPr>
        </p:nvSpPr>
        <p:spPr/>
        <p:txBody>
          <a:bodyPr/>
          <a:lstStyle/>
          <a:p>
            <a:fld id="{DD154D62-D7A5-D248-8B93-7A8623E1000B}" type="slidenum">
              <a:rPr lang="en-US" smtClean="0"/>
              <a:pPr/>
              <a:t>16</a:t>
            </a:fld>
            <a:endParaRPr lang="en-US"/>
          </a:p>
        </p:txBody>
      </p:sp>
    </p:spTree>
    <p:extLst>
      <p:ext uri="{BB962C8B-B14F-4D97-AF65-F5344CB8AC3E}">
        <p14:creationId xmlns:p14="http://schemas.microsoft.com/office/powerpoint/2010/main" val="290613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800" b="1" i="1" dirty="0">
                <a:solidFill>
                  <a:srgbClr val="000000"/>
                </a:solidFill>
                <a:effectLst/>
                <a:latin typeface="Gill Sans MT" panose="020B0502020104020203" pitchFamily="34" charset="0"/>
              </a:rPr>
              <a:t>Stunting</a:t>
            </a:r>
            <a:r>
              <a:rPr lang="en-US" sz="1800" b="0" i="0" dirty="0">
                <a:solidFill>
                  <a:srgbClr val="000000"/>
                </a:solidFill>
                <a:effectLst/>
                <a:latin typeface="Gill Sans MT" panose="020B0502020104020203" pitchFamily="34" charset="0"/>
              </a:rPr>
              <a:t> is an indicator of linear growth retardation, most often due to prolonged exposure to an inadequate diet and poor health. Reducing the prevalence of stunting among children, particularly children 0-23 months of age, is important because linear growth deficits accrued early in life are associated with cognitive impairments, poor educational performance, and decreased work productivity among adults. Better nutrition leads to increased cognitive and physical abilities, thus improving individual productivity in general, including improved agricultural productivity. Stunting reflects the effects of a systematic lack of adequate nutrition over a number of years and recurrent and chronic illness. It is, therefore, a measure of the long-term effects of malnutrition and does not vary significantly according to the season of data collection, unlike wasting. </a:t>
            </a:r>
          </a:p>
          <a:p>
            <a:endParaRPr lang="en-US" sz="1800" b="0" i="0" dirty="0">
              <a:solidFill>
                <a:srgbClr val="000000"/>
              </a:solidFill>
              <a:effectLst/>
              <a:latin typeface="Gill Sans MT" panose="020B0502020104020203" pitchFamily="34" charset="0"/>
            </a:endParaRPr>
          </a:p>
          <a:p>
            <a:pPr algn="l" rtl="0" fontAlgn="base"/>
            <a:r>
              <a:rPr lang="en-US" sz="1800" b="1" i="1" dirty="0">
                <a:solidFill>
                  <a:srgbClr val="000000"/>
                </a:solidFill>
                <a:effectLst/>
                <a:latin typeface="Gill Sans MT" panose="020B0502020104020203" pitchFamily="34" charset="0"/>
              </a:rPr>
              <a:t>Wasting</a:t>
            </a:r>
            <a:r>
              <a:rPr lang="en-US" sz="1800" b="0" i="0" dirty="0">
                <a:solidFill>
                  <a:srgbClr val="000000"/>
                </a:solidFill>
                <a:effectLst/>
                <a:latin typeface="Gill Sans MT" panose="020B0502020104020203" pitchFamily="34" charset="0"/>
              </a:rPr>
              <a:t> is an indicator of acute undernutrition among children under 5 years of age, resulting from acute and dire food shortage or disease. It is a robust predictor of under-5 mortality. </a:t>
            </a:r>
            <a:endParaRPr lang="en-US" b="0" i="0" dirty="0">
              <a:solidFill>
                <a:srgbClr val="000000"/>
              </a:solidFill>
              <a:effectLst/>
              <a:latin typeface="Segoe UI" panose="020B0502040204020203" pitchFamily="34" charset="0"/>
            </a:endParaRPr>
          </a:p>
          <a:p>
            <a:pPr algn="l" rtl="0" fontAlgn="base"/>
            <a:r>
              <a:rPr lang="en-US" sz="1800" b="1" i="1" dirty="0">
                <a:solidFill>
                  <a:srgbClr val="000000"/>
                </a:solidFill>
                <a:effectLst/>
                <a:latin typeface="Gill Sans MT" panose="020B0502020104020203" pitchFamily="34" charset="0"/>
              </a:rPr>
              <a:t>Healthy weight</a:t>
            </a:r>
            <a:r>
              <a:rPr lang="en-US" sz="1800" b="1" i="0" dirty="0">
                <a:solidFill>
                  <a:srgbClr val="000000"/>
                </a:solidFill>
                <a:effectLst/>
                <a:latin typeface="Gill Sans MT" panose="020B0502020104020203" pitchFamily="34" charset="0"/>
              </a:rPr>
              <a:t> </a:t>
            </a:r>
            <a:r>
              <a:rPr lang="en-US" sz="1800" b="0" i="0" dirty="0">
                <a:solidFill>
                  <a:srgbClr val="000000"/>
                </a:solidFill>
                <a:effectLst/>
                <a:latin typeface="Gill Sans MT" panose="020B0502020104020203" pitchFamily="34" charset="0"/>
              </a:rPr>
              <a:t>is an indicator of well-nourished children under 5 years of age—those who are neither wasted nor overweight. A population that is well-nourished is essential to enhance human potential, health, and productivity.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5</a:t>
            </a:fld>
            <a:endParaRPr lang="en-US"/>
          </a:p>
        </p:txBody>
      </p:sp>
    </p:spTree>
    <p:extLst>
      <p:ext uri="{BB962C8B-B14F-4D97-AF65-F5344CB8AC3E}">
        <p14:creationId xmlns:p14="http://schemas.microsoft.com/office/powerpoint/2010/main" val="1922595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Gill Sans MT" panose="020B0502020104020203" pitchFamily="34" charset="0"/>
              </a:rPr>
              <a:t>population)÷(Standard deviation of the reference population)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Gill Sans MT" panose="020B0502020104020203" pitchFamily="34" charset="0"/>
              </a:rPr>
              <a:t>Using this formula, the z-scores are then calculated as follows: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Gill Sans MT" panose="020B0502020104020203" pitchFamily="34" charset="0"/>
              </a:rPr>
              <a:t>HAZ=(Height of child in the sample​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Gill Sans MT" panose="020B0502020104020203" pitchFamily="34" charset="0"/>
              </a:rPr>
              <a:t>​Median value of height of children in the reference population having the same age and sex)÷(Standard deviation of height of children in the reference population having the same age and sex)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Gill Sans MT" panose="020B0502020104020203" pitchFamily="34" charset="0"/>
              </a:rPr>
              <a:t>WHZ=(Weight of child in the sample​</a:t>
            </a:r>
            <a:r>
              <a:rPr lang="en-US" sz="1800" b="0" i="0" dirty="0">
                <a:solidFill>
                  <a:srgbClr val="000000"/>
                </a:solidFill>
                <a:effectLst/>
                <a:latin typeface="Arial" panose="020B0604020202020204" pitchFamily="34" charset="0"/>
              </a:rPr>
              <a:t>−</a:t>
            </a:r>
            <a:r>
              <a:rPr lang="en-US" sz="1800" b="0" i="0" dirty="0">
                <a:solidFill>
                  <a:srgbClr val="000000"/>
                </a:solidFill>
                <a:effectLst/>
                <a:latin typeface="Gill Sans MT" panose="020B0502020104020203" pitchFamily="34" charset="0"/>
              </a:rPr>
              <a:t>​Median value of weight of children in the reference population having the same height and sex)÷(Standard deviation of weight of children in the reference population having the same height and sex)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6</a:t>
            </a:fld>
            <a:endParaRPr lang="en-US"/>
          </a:p>
        </p:txBody>
      </p:sp>
    </p:spTree>
    <p:extLst>
      <p:ext uri="{BB962C8B-B14F-4D97-AF65-F5344CB8AC3E}">
        <p14:creationId xmlns:p14="http://schemas.microsoft.com/office/powerpoint/2010/main" val="90652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Gill Sans MT" panose="020B0502020104020203" pitchFamily="34" charset="0"/>
              </a:rPr>
              <a:t>This indicator provides information about the extent to which women’s diets meet their caloric requirements. Adequate energy in the diet is necessary to support the continuing growth of adolescent girls and women’s ability to provide optimal care for their children and participate fully in </a:t>
            </a:r>
            <a:r>
              <a:rPr lang="en-US" sz="1800" b="0" i="0" dirty="0" err="1">
                <a:solidFill>
                  <a:srgbClr val="000000"/>
                </a:solidFill>
                <a:effectLst/>
                <a:latin typeface="Gill Sans MT" panose="020B0502020104020203" pitchFamily="34" charset="0"/>
              </a:rPr>
              <a:t>incomegeneration</a:t>
            </a:r>
            <a:r>
              <a:rPr lang="en-US" sz="1800" b="0" i="0" dirty="0">
                <a:solidFill>
                  <a:srgbClr val="000000"/>
                </a:solidFill>
                <a:effectLst/>
                <a:latin typeface="Gill Sans MT" panose="020B0502020104020203" pitchFamily="34" charset="0"/>
              </a:rPr>
              <a:t> activities. Undernutrition among women of reproductive age is associated with increased morbidity and poor food security, and undernutrition can result in adverse birth outcomes in future pregnancies. Improvements in women’s nutritional status are expected to improve women’s work productivity, which should also have benefits for agricultural production.  </a:t>
            </a: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7</a:t>
            </a:fld>
            <a:endParaRPr lang="en-US"/>
          </a:p>
        </p:txBody>
      </p:sp>
    </p:spTree>
    <p:extLst>
      <p:ext uri="{BB962C8B-B14F-4D97-AF65-F5344CB8AC3E}">
        <p14:creationId xmlns:p14="http://schemas.microsoft.com/office/powerpoint/2010/main" val="4001012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libraries used in R for this analysis are the </a:t>
            </a:r>
            <a:r>
              <a:rPr lang="en-US" dirty="0" err="1"/>
              <a:t>tidyverse</a:t>
            </a:r>
            <a:r>
              <a:rPr lang="en-US" dirty="0"/>
              <a:t>, sf, and haven.</a:t>
            </a:r>
          </a:p>
          <a:p>
            <a:endParaRPr lang="en-US" dirty="0"/>
          </a:p>
          <a:p>
            <a:r>
              <a:rPr lang="en-US" dirty="0"/>
              <a:t>For the case of Nepal, this would be: NPIR7FL.dta, NPPR7FL.dta, NPGE7FL.shp.</a:t>
            </a:r>
            <a:br>
              <a:rPr lang="en-US" dirty="0"/>
            </a:b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8</a:t>
            </a:fld>
            <a:endParaRPr lang="en-US"/>
          </a:p>
        </p:txBody>
      </p:sp>
    </p:spTree>
    <p:extLst>
      <p:ext uri="{BB962C8B-B14F-4D97-AF65-F5344CB8AC3E}">
        <p14:creationId xmlns:p14="http://schemas.microsoft.com/office/powerpoint/2010/main" val="172660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Gill Sans MT" panose="020B0502020104020203" pitchFamily="34" charset="0"/>
              </a:rPr>
              <a:t>The administrative units that comprise the ZOI can be found either in the sample design document or in the country plan reports located on the </a:t>
            </a:r>
            <a:r>
              <a:rPr lang="en-US" sz="1800" b="0" i="0" u="sng" strike="noStrike" dirty="0">
                <a:solidFill>
                  <a:srgbClr val="4799B5"/>
                </a:solidFill>
                <a:effectLst/>
                <a:latin typeface="Gill Sans MT" panose="020B0502020104020203" pitchFamily="34" charset="0"/>
                <a:hlinkClick r:id="rId3"/>
              </a:rPr>
              <a:t>Feed the Future</a:t>
            </a:r>
            <a:r>
              <a:rPr lang="en-US" sz="1800" b="0" i="0" dirty="0">
                <a:solidFill>
                  <a:srgbClr val="000000"/>
                </a:solidFill>
                <a:effectLst/>
                <a:latin typeface="Gill Sans MT" panose="020B0502020104020203" pitchFamily="34" charset="0"/>
              </a:rPr>
              <a:t> website. </a:t>
            </a:r>
          </a:p>
          <a:p>
            <a:endParaRPr lang="en-US" sz="1800" b="0" i="0" dirty="0">
              <a:solidFill>
                <a:srgbClr val="000000"/>
              </a:solidFill>
              <a:effectLst/>
              <a:latin typeface="Gill Sans MT" panose="020B0502020104020203" pitchFamily="34" charset="0"/>
            </a:endParaRPr>
          </a:p>
          <a:p>
            <a:r>
              <a:rPr lang="en-US" sz="1800" b="0" i="0" dirty="0">
                <a:solidFill>
                  <a:srgbClr val="000000"/>
                </a:solidFill>
                <a:effectLst/>
                <a:latin typeface="Gill Sans MT" panose="020B0502020104020203" pitchFamily="34" charset="0"/>
              </a:rPr>
              <a:t>Subnational administrative shapefile: two common sources of this file are the government website for the country or the </a:t>
            </a:r>
            <a:r>
              <a:rPr lang="en-US" sz="1800" b="0" i="0" u="sng" strike="noStrike" dirty="0">
                <a:solidFill>
                  <a:srgbClr val="4799B5"/>
                </a:solidFill>
                <a:effectLst/>
                <a:latin typeface="Gill Sans MT" panose="020B0502020104020203" pitchFamily="34" charset="0"/>
                <a:hlinkClick r:id="rId4"/>
              </a:rPr>
              <a:t>Humanitarian Data Exchange</a:t>
            </a:r>
            <a:r>
              <a:rPr lang="en-US" sz="1800" b="0" i="0" dirty="0">
                <a:solidFill>
                  <a:srgbClr val="000000"/>
                </a:solidFill>
                <a:effectLst/>
                <a:latin typeface="Gill Sans MT" panose="020B0502020104020203" pitchFamily="34" charset="0"/>
              </a:rPr>
              <a:t>, which many international organizations and governments use to upload datasets and shapefiles.  </a:t>
            </a:r>
          </a:p>
          <a:p>
            <a:endParaRPr lang="en-US" sz="1800" b="0" i="0" dirty="0">
              <a:solidFill>
                <a:srgbClr val="000000"/>
              </a:solidFill>
              <a:effectLst/>
              <a:latin typeface="Gill Sans MT" panose="020B0502020104020203" pitchFamily="34" charset="0"/>
            </a:endParaRPr>
          </a:p>
          <a:p>
            <a:r>
              <a:rPr lang="en-US" sz="1800" b="0" i="0" dirty="0">
                <a:solidFill>
                  <a:srgbClr val="000000"/>
                </a:solidFill>
                <a:effectLst/>
                <a:latin typeface="Gill Sans MT" panose="020B0502020104020203" pitchFamily="34" charset="0"/>
              </a:rPr>
              <a:t>Step 5: The merge with the women’s dataset is done using the </a:t>
            </a:r>
            <a:r>
              <a:rPr lang="en-US" sz="1800" b="1" i="0" dirty="0">
                <a:solidFill>
                  <a:srgbClr val="000000"/>
                </a:solidFill>
                <a:effectLst/>
                <a:latin typeface="Courier New" panose="02070309020205020404" pitchFamily="49" charset="0"/>
              </a:rPr>
              <a:t>v001</a:t>
            </a:r>
            <a:r>
              <a:rPr lang="en-US" sz="1800" b="0" i="0" dirty="0">
                <a:solidFill>
                  <a:srgbClr val="000000"/>
                </a:solidFill>
                <a:effectLst/>
                <a:latin typeface="Gill Sans MT" panose="020B0502020104020203" pitchFamily="34" charset="0"/>
              </a:rPr>
              <a:t> variable in the women’s dataset and the </a:t>
            </a:r>
            <a:r>
              <a:rPr lang="en-US" sz="1800" b="1" i="0" dirty="0">
                <a:solidFill>
                  <a:srgbClr val="000000"/>
                </a:solidFill>
                <a:effectLst/>
                <a:latin typeface="Courier New" panose="02070309020205020404" pitchFamily="49" charset="0"/>
              </a:rPr>
              <a:t>DHSCLUST</a:t>
            </a:r>
            <a:r>
              <a:rPr lang="en-US" sz="1800" b="0" i="0" dirty="0">
                <a:solidFill>
                  <a:srgbClr val="000000"/>
                </a:solidFill>
                <a:effectLst/>
                <a:latin typeface="Gill Sans MT" panose="020B0502020104020203" pitchFamily="34" charset="0"/>
              </a:rPr>
              <a:t> variable in the DHS geospatial shapefile object. The merge with the DHS household members dataset is done using the </a:t>
            </a:r>
            <a:r>
              <a:rPr lang="en-US" sz="1800" b="1" i="0" dirty="0">
                <a:solidFill>
                  <a:srgbClr val="000000"/>
                </a:solidFill>
                <a:effectLst/>
                <a:latin typeface="Courier New" panose="02070309020205020404" pitchFamily="49" charset="0"/>
              </a:rPr>
              <a:t>hv001</a:t>
            </a:r>
            <a:r>
              <a:rPr lang="en-US" sz="1800" b="0" i="0" dirty="0">
                <a:solidFill>
                  <a:srgbClr val="000000"/>
                </a:solidFill>
                <a:effectLst/>
                <a:latin typeface="Gill Sans MT" panose="020B0502020104020203" pitchFamily="34" charset="0"/>
              </a:rPr>
              <a:t> variable in the household members dataset and the </a:t>
            </a:r>
            <a:r>
              <a:rPr lang="en-US" sz="1800" b="1" i="0" dirty="0">
                <a:solidFill>
                  <a:srgbClr val="000000"/>
                </a:solidFill>
                <a:effectLst/>
                <a:latin typeface="Courier New" panose="02070309020205020404" pitchFamily="49" charset="0"/>
              </a:rPr>
              <a:t>DHSCLUST</a:t>
            </a:r>
            <a:r>
              <a:rPr lang="en-US" sz="1800" b="0" i="0" dirty="0">
                <a:solidFill>
                  <a:srgbClr val="000000"/>
                </a:solidFill>
                <a:effectLst/>
                <a:latin typeface="Gill Sans MT" panose="020B0502020104020203" pitchFamily="34" charset="0"/>
              </a:rPr>
              <a:t> variable in the DHS cluster geospatial shapefile object. </a:t>
            </a:r>
          </a:p>
          <a:p>
            <a:endParaRPr lang="en-US" sz="1800" b="0" i="0" dirty="0">
              <a:solidFill>
                <a:srgbClr val="000000"/>
              </a:solidFill>
              <a:effectLst/>
              <a:latin typeface="Gill Sans MT" panose="020B0502020104020203" pitchFamily="34" charset="0"/>
            </a:endParaRPr>
          </a:p>
          <a:p>
            <a:r>
              <a:rPr lang="en-US" sz="1800" b="0" i="0" dirty="0">
                <a:solidFill>
                  <a:srgbClr val="000000"/>
                </a:solidFill>
                <a:effectLst/>
                <a:latin typeface="Gill Sans MT" panose="020B0502020104020203" pitchFamily="34" charset="0"/>
              </a:rPr>
              <a:t>Step 6: Possible to construct indicators in R as well.</a:t>
            </a:r>
          </a:p>
          <a:p>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9</a:t>
            </a:fld>
            <a:endParaRPr lang="en-US"/>
          </a:p>
        </p:txBody>
      </p:sp>
    </p:spTree>
    <p:extLst>
      <p:ext uri="{BB962C8B-B14F-4D97-AF65-F5344CB8AC3E}">
        <p14:creationId xmlns:p14="http://schemas.microsoft.com/office/powerpoint/2010/main" val="3471488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of overlay – black dots represent clusters and administrative units in dark blue units represent FTF ZOI. All clusters are located in the ZOI; all others were dropped from the data following the geospatial overlay.</a:t>
            </a:r>
          </a:p>
        </p:txBody>
      </p:sp>
      <p:sp>
        <p:nvSpPr>
          <p:cNvPr id="4" name="Slide Number Placeholder 3"/>
          <p:cNvSpPr>
            <a:spLocks noGrp="1"/>
          </p:cNvSpPr>
          <p:nvPr>
            <p:ph type="sldNum" sz="quarter" idx="5"/>
          </p:nvPr>
        </p:nvSpPr>
        <p:spPr/>
        <p:txBody>
          <a:bodyPr/>
          <a:lstStyle/>
          <a:p>
            <a:fld id="{DD154D62-D7A5-D248-8B93-7A8623E1000B}" type="slidenum">
              <a:rPr lang="en-US" smtClean="0"/>
              <a:pPr/>
              <a:t>10</a:t>
            </a:fld>
            <a:endParaRPr lang="en-US"/>
          </a:p>
        </p:txBody>
      </p:sp>
    </p:spTree>
    <p:extLst>
      <p:ext uri="{BB962C8B-B14F-4D97-AF65-F5344CB8AC3E}">
        <p14:creationId xmlns:p14="http://schemas.microsoft.com/office/powerpoint/2010/main" val="93704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000000"/>
                </a:solidFill>
                <a:effectLst/>
                <a:latin typeface="Gill Sans MT" panose="020B0502020104020203" pitchFamily="34" charset="0"/>
              </a:rPr>
              <a:t>Children with a HAZ score less than -2 (i.e., </a:t>
            </a:r>
            <a:r>
              <a:rPr lang="en-US" sz="1200" b="1" i="0" dirty="0">
                <a:solidFill>
                  <a:srgbClr val="000000"/>
                </a:solidFill>
                <a:effectLst/>
                <a:latin typeface="Courier New" panose="02070309020205020404" pitchFamily="49" charset="0"/>
              </a:rPr>
              <a:t>hc70</a:t>
            </a:r>
            <a:r>
              <a:rPr lang="en-US" sz="1200" b="0" i="0" dirty="0">
                <a:solidFill>
                  <a:srgbClr val="000000"/>
                </a:solidFill>
                <a:effectLst/>
                <a:latin typeface="Gill Sans MT" panose="020B0502020104020203" pitchFamily="34" charset="0"/>
              </a:rPr>
              <a:t>&lt;-200) are categorized as stunted. Children with a HAZ score determined to be invalid (HAZ score &lt;-6 or HAZ score &gt;+6) or missing (</a:t>
            </a:r>
            <a:r>
              <a:rPr lang="en-US" sz="1200" b="1" i="0" dirty="0">
                <a:solidFill>
                  <a:srgbClr val="000000"/>
                </a:solidFill>
                <a:effectLst/>
                <a:latin typeface="Courier New" panose="02070309020205020404" pitchFamily="49" charset="0"/>
              </a:rPr>
              <a:t>hc70</a:t>
            </a:r>
            <a:r>
              <a:rPr lang="en-US" sz="1200" b="0" i="0" dirty="0">
                <a:solidFill>
                  <a:srgbClr val="000000"/>
                </a:solidFill>
                <a:effectLst/>
                <a:latin typeface="Gill Sans MT" panose="020B0502020104020203" pitchFamily="34" charset="0"/>
              </a:rPr>
              <a:t>≥9996) are set to missing. </a:t>
            </a:r>
            <a:endParaRPr lang="en-US" b="0" i="0" dirty="0">
              <a:solidFill>
                <a:srgbClr val="000000"/>
              </a:solidFill>
              <a:effectLst/>
              <a:latin typeface="Segoe UI" panose="020B0502040204020203" pitchFamily="34" charset="0"/>
            </a:endParaRPr>
          </a:p>
          <a:p>
            <a:endParaRPr lang="en-US" dirty="0"/>
          </a:p>
          <a:p>
            <a:r>
              <a:rPr lang="en-US" sz="1800" b="0" i="0" dirty="0">
                <a:solidFill>
                  <a:srgbClr val="000000"/>
                </a:solidFill>
                <a:effectLst/>
                <a:latin typeface="Gill Sans MT" panose="020B0502020104020203" pitchFamily="34" charset="0"/>
              </a:rPr>
              <a:t>Repeat using the child sex (</a:t>
            </a:r>
            <a:r>
              <a:rPr lang="en-US" sz="1800" b="1" i="0" dirty="0">
                <a:solidFill>
                  <a:srgbClr val="000000"/>
                </a:solidFill>
                <a:effectLst/>
                <a:latin typeface="Courier New" panose="02070309020205020404" pitchFamily="49" charset="0"/>
              </a:rPr>
              <a:t>hc27</a:t>
            </a:r>
            <a:r>
              <a:rPr lang="en-US" sz="1800" b="0" i="0" dirty="0">
                <a:solidFill>
                  <a:srgbClr val="000000"/>
                </a:solidFill>
                <a:effectLst/>
                <a:latin typeface="Gill Sans MT" panose="020B0502020104020203" pitchFamily="34" charset="0"/>
              </a:rPr>
              <a:t>) and child age category disaggregates (</a:t>
            </a:r>
            <a:r>
              <a:rPr lang="en-US" sz="1800" b="1" i="0" dirty="0">
                <a:solidFill>
                  <a:srgbClr val="000000"/>
                </a:solidFill>
                <a:effectLst/>
                <a:latin typeface="Courier New" panose="02070309020205020404" pitchFamily="49" charset="0"/>
              </a:rPr>
              <a:t>agegrp_cu5_2grp</a:t>
            </a:r>
            <a:r>
              <a:rPr lang="en-US" sz="1800" b="0" i="0" dirty="0">
                <a:solidFill>
                  <a:srgbClr val="000000"/>
                </a:solidFill>
                <a:effectLst/>
                <a:latin typeface="Gill Sans MT" panose="020B0502020104020203" pitchFamily="34" charset="0"/>
              </a:rPr>
              <a:t> and </a:t>
            </a:r>
            <a:r>
              <a:rPr lang="en-US" sz="1800" b="1" i="0" dirty="0">
                <a:solidFill>
                  <a:srgbClr val="000000"/>
                </a:solidFill>
                <a:effectLst/>
                <a:latin typeface="Courier New" panose="02070309020205020404" pitchFamily="49" charset="0"/>
              </a:rPr>
              <a:t>agegrp_cu5_5grp</a:t>
            </a:r>
            <a:r>
              <a:rPr lang="en-US" sz="1800" b="0" i="0" dirty="0">
                <a:solidFill>
                  <a:srgbClr val="000000"/>
                </a:solidFill>
                <a:effectLst/>
                <a:latin typeface="Gill Sans MT" panose="020B0502020104020203" pitchFamily="34" charset="0"/>
              </a:rPr>
              <a:t>), as well as the wealth quintile disaggregate (</a:t>
            </a:r>
            <a:r>
              <a:rPr lang="en-US" sz="1800" b="1" i="0" dirty="0">
                <a:solidFill>
                  <a:srgbClr val="000000"/>
                </a:solidFill>
                <a:effectLst/>
                <a:latin typeface="Courier New" panose="02070309020205020404" pitchFamily="49" charset="0"/>
              </a:rPr>
              <a:t>hv270</a:t>
            </a:r>
            <a:r>
              <a:rPr lang="en-US" sz="1800" b="0" i="0" dirty="0">
                <a:solidFill>
                  <a:srgbClr val="000000"/>
                </a:solidFill>
                <a:effectLst/>
                <a:latin typeface="Gill Sans MT" panose="020B0502020104020203" pitchFamily="34" charset="0"/>
              </a:rPr>
              <a:t>). Note that in DHS datasets, </a:t>
            </a:r>
            <a:r>
              <a:rPr lang="en-US" sz="1800" b="1" i="0" dirty="0">
                <a:solidFill>
                  <a:srgbClr val="000000"/>
                </a:solidFill>
                <a:effectLst/>
                <a:latin typeface="Courier New" panose="02070309020205020404" pitchFamily="49" charset="0"/>
              </a:rPr>
              <a:t>hv005</a:t>
            </a:r>
            <a:r>
              <a:rPr lang="en-US" sz="1800" b="0" i="0" dirty="0">
                <a:solidFill>
                  <a:srgbClr val="000000"/>
                </a:solidFill>
                <a:effectLst/>
                <a:latin typeface="Gill Sans MT" panose="020B0502020104020203" pitchFamily="34" charset="0"/>
              </a:rPr>
              <a:t> is the household sampling weight without any decimal places, </a:t>
            </a:r>
            <a:r>
              <a:rPr lang="en-US" sz="1800" b="1" i="0" dirty="0">
                <a:solidFill>
                  <a:srgbClr val="000000"/>
                </a:solidFill>
                <a:effectLst/>
                <a:latin typeface="Courier New" panose="02070309020205020404" pitchFamily="49" charset="0"/>
              </a:rPr>
              <a:t>hv001</a:t>
            </a:r>
            <a:r>
              <a:rPr lang="en-US" sz="1800" b="0" i="0" dirty="0">
                <a:solidFill>
                  <a:srgbClr val="000000"/>
                </a:solidFill>
                <a:effectLst/>
                <a:latin typeface="Gill Sans MT" panose="020B0502020104020203" pitchFamily="34" charset="0"/>
              </a:rPr>
              <a:t> is the cluster variable, </a:t>
            </a:r>
            <a:r>
              <a:rPr lang="en-US" sz="1800" b="1" i="0" dirty="0">
                <a:solidFill>
                  <a:srgbClr val="000000"/>
                </a:solidFill>
                <a:effectLst/>
                <a:latin typeface="Courier New" panose="02070309020205020404" pitchFamily="49" charset="0"/>
              </a:rPr>
              <a:t>hv022</a:t>
            </a:r>
            <a:r>
              <a:rPr lang="en-US" sz="1800" b="0" i="0" dirty="0">
                <a:solidFill>
                  <a:srgbClr val="000000"/>
                </a:solidFill>
                <a:effectLst/>
                <a:latin typeface="Gill Sans MT" panose="020B0502020104020203" pitchFamily="34" charset="0"/>
              </a:rPr>
              <a:t> is the strata variable, and </a:t>
            </a:r>
            <a:r>
              <a:rPr lang="en-US" sz="1800" b="1" i="0" dirty="0">
                <a:solidFill>
                  <a:srgbClr val="000000"/>
                </a:solidFill>
                <a:effectLst/>
                <a:latin typeface="Courier New" panose="02070309020205020404" pitchFamily="49" charset="0"/>
              </a:rPr>
              <a:t>hv103</a:t>
            </a:r>
            <a:r>
              <a:rPr lang="en-US" sz="1800" b="0" i="0" dirty="0">
                <a:solidFill>
                  <a:srgbClr val="000000"/>
                </a:solidFill>
                <a:effectLst/>
                <a:latin typeface="Gill Sans MT" panose="020B0502020104020203" pitchFamily="34" charset="0"/>
              </a:rPr>
              <a:t> is the de facto household member variable. (Sample code uses Stata syntax.) </a:t>
            </a:r>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11</a:t>
            </a:fld>
            <a:endParaRPr lang="en-US"/>
          </a:p>
        </p:txBody>
      </p:sp>
    </p:spTree>
    <p:extLst>
      <p:ext uri="{BB962C8B-B14F-4D97-AF65-F5344CB8AC3E}">
        <p14:creationId xmlns:p14="http://schemas.microsoft.com/office/powerpoint/2010/main" val="1360299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Gill Sans MT" panose="020B0502020104020203" pitchFamily="34" charset="0"/>
              </a:rPr>
              <a:t>Children with a WHZ score less than -2 (i.e., </a:t>
            </a:r>
            <a:r>
              <a:rPr lang="en-US" sz="1800" b="1" i="0" dirty="0">
                <a:solidFill>
                  <a:srgbClr val="000000"/>
                </a:solidFill>
                <a:effectLst/>
                <a:latin typeface="Courier New" panose="02070309020205020404" pitchFamily="49" charset="0"/>
              </a:rPr>
              <a:t>hc72</a:t>
            </a:r>
            <a:r>
              <a:rPr lang="en-US" sz="1800" b="0" i="0" dirty="0">
                <a:solidFill>
                  <a:srgbClr val="000000"/>
                </a:solidFill>
                <a:effectLst/>
                <a:latin typeface="Gill Sans MT" panose="020B0502020104020203" pitchFamily="34" charset="0"/>
              </a:rPr>
              <a:t>&lt;-200) are categorized as wasted. Children with a WHZ score determined to be invalid (WHZ score &lt;-5 or HAZ score &gt;+5) or missing (</a:t>
            </a:r>
            <a:r>
              <a:rPr lang="en-US" sz="1800" b="1" i="0" dirty="0">
                <a:solidFill>
                  <a:srgbClr val="000000"/>
                </a:solidFill>
                <a:effectLst/>
                <a:latin typeface="Courier New" panose="02070309020205020404" pitchFamily="49" charset="0"/>
              </a:rPr>
              <a:t>hc72</a:t>
            </a:r>
            <a:r>
              <a:rPr lang="en-US" sz="1800" b="0" i="0" dirty="0">
                <a:solidFill>
                  <a:srgbClr val="000000"/>
                </a:solidFill>
                <a:effectLst/>
                <a:latin typeface="Gill Sans MT" panose="020B0502020104020203" pitchFamily="34" charset="0"/>
              </a:rPr>
              <a:t>≥9996) are set to missing.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DD154D62-D7A5-D248-8B93-7A8623E1000B}" type="slidenum">
              <a:rPr lang="en-US" smtClean="0"/>
              <a:pPr/>
              <a:t>12</a:t>
            </a:fld>
            <a:endParaRPr lang="en-US"/>
          </a:p>
        </p:txBody>
      </p:sp>
    </p:spTree>
    <p:extLst>
      <p:ext uri="{BB962C8B-B14F-4D97-AF65-F5344CB8AC3E}">
        <p14:creationId xmlns:p14="http://schemas.microsoft.com/office/powerpoint/2010/main" val="134333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25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7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Box 9"/>
          <p:cNvSpPr txBox="1"/>
          <p:nvPr userDrawn="1"/>
        </p:nvSpPr>
        <p:spPr>
          <a:xfrm>
            <a:off x="358759" y="6611159"/>
            <a:ext cx="7226024" cy="230832"/>
          </a:xfrm>
          <a:prstGeom prst="rect">
            <a:avLst/>
          </a:prstGeom>
          <a:noFill/>
          <a:ln w="12700" cap="sq" cmpd="sng">
            <a:noFill/>
            <a:prstDash val="solid"/>
          </a:ln>
        </p:spPr>
        <p:txBody>
          <a:bodyPr wrap="square" rtlCol="0" anchor="t" anchorCtr="0">
            <a:spAutoFit/>
          </a:bodyPr>
          <a:lstStyle/>
          <a:p>
            <a:r>
              <a:rPr lang="en-US" sz="900" b="0" i="1" dirty="0">
                <a:solidFill>
                  <a:schemeClr val="bg1"/>
                </a:solidFill>
                <a:latin typeface="Arial"/>
                <a:cs typeface="Arial"/>
              </a:rPr>
              <a:t>Photo</a:t>
            </a:r>
            <a:r>
              <a:rPr lang="en-US" sz="900" b="0" i="1" baseline="0" dirty="0">
                <a:solidFill>
                  <a:schemeClr val="bg1"/>
                </a:solidFill>
                <a:latin typeface="Arial"/>
                <a:cs typeface="Arial"/>
              </a:rPr>
              <a:t> Credit Goes Here</a:t>
            </a:r>
            <a:endParaRPr lang="en-US" sz="900" b="0" i="1" dirty="0">
              <a:solidFill>
                <a:schemeClr val="bg1"/>
              </a:solidFill>
              <a:latin typeface="Arial"/>
              <a:cs typeface="Arial"/>
            </a:endParaRPr>
          </a:p>
        </p:txBody>
      </p:sp>
      <p:sp>
        <p:nvSpPr>
          <p:cNvPr id="15" name="Text Placeholder 14"/>
          <p:cNvSpPr>
            <a:spLocks noGrp="1"/>
          </p:cNvSpPr>
          <p:nvPr>
            <p:ph type="body" sz="quarter" idx="12" hasCustomPrompt="1"/>
          </p:nvPr>
        </p:nvSpPr>
        <p:spPr>
          <a:xfrm>
            <a:off x="462858" y="5723098"/>
            <a:ext cx="5022850" cy="260350"/>
          </a:xfrm>
          <a:prstGeom prst="rect">
            <a:avLst/>
          </a:prstGeom>
        </p:spPr>
        <p:txBody>
          <a:bodyPr/>
          <a:lstStyle>
            <a:lvl1pPr marL="0" indent="0">
              <a:buNone/>
              <a:defRPr sz="1000" i="1" baseline="0">
                <a:solidFill>
                  <a:schemeClr val="bg1"/>
                </a:solidFill>
                <a:latin typeface="Gill Sans MT" panose="020B0502020104020203" pitchFamily="34" charset="0"/>
                <a:cs typeface="Arial" panose="020B0604020202020204" pitchFamily="34" charset="0"/>
              </a:defRPr>
            </a:lvl1pPr>
          </a:lstStyle>
          <a:p>
            <a:pPr lvl="0"/>
            <a:r>
              <a:rPr lang="en-US" dirty="0"/>
              <a:t>Photo credit: Name/Organization</a:t>
            </a:r>
          </a:p>
        </p:txBody>
      </p:sp>
      <p:sp>
        <p:nvSpPr>
          <p:cNvPr id="17" name="Text Placeholder 16"/>
          <p:cNvSpPr>
            <a:spLocks noGrp="1"/>
          </p:cNvSpPr>
          <p:nvPr>
            <p:ph type="body" sz="quarter" idx="13" hasCustomPrompt="1"/>
          </p:nvPr>
        </p:nvSpPr>
        <p:spPr>
          <a:xfrm>
            <a:off x="452440" y="5175085"/>
            <a:ext cx="8186737" cy="268287"/>
          </a:xfrm>
          <a:prstGeom prst="rect">
            <a:avLst/>
          </a:prstGeom>
        </p:spPr>
        <p:txBody>
          <a:bodyPr/>
          <a:lstStyle>
            <a:lvl1pPr marL="0" indent="0">
              <a:buNone/>
              <a:defRPr sz="1500" b="1" baseline="0">
                <a:solidFill>
                  <a:schemeClr val="bg1"/>
                </a:solidFill>
                <a:latin typeface="Gill Sans MT" panose="020B0502020104020203" pitchFamily="34" charset="0"/>
                <a:cs typeface="Arial" panose="020B0604020202020204" pitchFamily="34" charset="0"/>
              </a:defRPr>
            </a:lvl1pPr>
          </a:lstStyle>
          <a:p>
            <a:pPr lvl="0"/>
            <a:r>
              <a:rPr lang="en-US" dirty="0"/>
              <a:t>Subhead goes here</a:t>
            </a:r>
          </a:p>
        </p:txBody>
      </p:sp>
      <p:sp>
        <p:nvSpPr>
          <p:cNvPr id="19" name="Text Placeholder 18"/>
          <p:cNvSpPr>
            <a:spLocks noGrp="1"/>
          </p:cNvSpPr>
          <p:nvPr>
            <p:ph type="body" sz="quarter" idx="14" hasCustomPrompt="1"/>
          </p:nvPr>
        </p:nvSpPr>
        <p:spPr>
          <a:xfrm>
            <a:off x="1000920" y="2233612"/>
            <a:ext cx="7089775" cy="1195388"/>
          </a:xfrm>
          <a:prstGeom prst="rect">
            <a:avLst/>
          </a:prstGeom>
        </p:spPr>
        <p:txBody>
          <a:bodyPr/>
          <a:lstStyle>
            <a:lvl1pPr marL="0" indent="0" algn="ctr">
              <a:buNone/>
              <a:defRPr sz="3400" baseline="0">
                <a:solidFill>
                  <a:schemeClr val="bg1">
                    <a:lumMod val="85000"/>
                  </a:schemeClr>
                </a:solidFill>
                <a:latin typeface="Gill Sans MT" panose="020B0502020104020203" pitchFamily="34" charset="0"/>
                <a:cs typeface="Arial" panose="020B0604020202020204" pitchFamily="34" charset="0"/>
              </a:defRPr>
            </a:lvl1pPr>
          </a:lstStyle>
          <a:p>
            <a:pPr lvl="0"/>
            <a:r>
              <a:rPr lang="en-US" dirty="0"/>
              <a:t>TITLE OF PRESENTATION GOES HERE AND HERE</a:t>
            </a:r>
          </a:p>
        </p:txBody>
      </p:sp>
    </p:spTree>
    <p:extLst>
      <p:ext uri="{BB962C8B-B14F-4D97-AF65-F5344CB8AC3E}">
        <p14:creationId xmlns:p14="http://schemas.microsoft.com/office/powerpoint/2010/main" val="20996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branded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056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and Left Justified Text">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5"/>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chemeClr val="accent3"/>
                </a:solidFill>
                <a:latin typeface="Gill Sans MT" panose="020B0502020104020203"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484191" y="2087562"/>
            <a:ext cx="8229599" cy="3796001"/>
          </a:xfrm>
          <a:prstGeom prst="rect">
            <a:avLst/>
          </a:prstGeom>
        </p:spPr>
        <p:txBody>
          <a:bodyPr/>
          <a:lstStyle>
            <a:lvl1pPr marL="0" indent="0">
              <a:spcBef>
                <a:spcPts val="600"/>
              </a:spcBef>
              <a:spcAft>
                <a:spcPts val="600"/>
              </a:spcAft>
              <a:buNone/>
              <a:defRPr sz="1800">
                <a:latin typeface="Gill Sans MT" panose="020B0502020104020203" pitchFamily="34" charset="0"/>
                <a:cs typeface="Arial" panose="020B0604020202020204" pitchFamily="34" charset="0"/>
              </a:defRPr>
            </a:lvl1pPr>
            <a:lvl2pPr marL="457189" indent="0">
              <a:buNone/>
              <a:defRPr>
                <a:latin typeface="Arial" panose="020B0604020202020204" pitchFamily="34" charset="0"/>
                <a:cs typeface="Arial" panose="020B0604020202020204" pitchFamily="34" charset="0"/>
              </a:defRPr>
            </a:lvl2pPr>
            <a:lvl3pPr marL="914377" indent="0">
              <a:buNone/>
              <a:defRPr>
                <a:latin typeface="Arial" panose="020B0604020202020204" pitchFamily="34" charset="0"/>
                <a:cs typeface="Arial" panose="020B0604020202020204" pitchFamily="34" charset="0"/>
              </a:defRPr>
            </a:lvl3pPr>
            <a:lvl4pPr marL="1371566" indent="0">
              <a:buNone/>
              <a:defRPr>
                <a:latin typeface="Arial" panose="020B0604020202020204" pitchFamily="34" charset="0"/>
                <a:cs typeface="Arial" panose="020B0604020202020204" pitchFamily="34" charset="0"/>
              </a:defRPr>
            </a:lvl4pPr>
            <a:lvl5pPr marL="1828754"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10893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5"/>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chemeClr val="accent3"/>
                </a:solidFill>
                <a:latin typeface="Gill Sans MT" panose="020B0502020104020203" pitchFamily="34" charset="0"/>
                <a:cs typeface="Arial" panose="020B0604020202020204" pitchFamily="34" charset="0"/>
              </a:defRPr>
            </a:lvl1pPr>
          </a:lstStyle>
          <a:p>
            <a:r>
              <a:rPr lang="en-US" altLang="en-US" dirty="0"/>
              <a:t>HEADER HERE</a:t>
            </a:r>
          </a:p>
        </p:txBody>
      </p:sp>
      <p:sp>
        <p:nvSpPr>
          <p:cNvPr id="4" name="Text Placeholder 7"/>
          <p:cNvSpPr>
            <a:spLocks noGrp="1"/>
          </p:cNvSpPr>
          <p:nvPr>
            <p:ph type="body" sz="quarter" idx="10"/>
          </p:nvPr>
        </p:nvSpPr>
        <p:spPr>
          <a:xfrm>
            <a:off x="448041" y="2087563"/>
            <a:ext cx="8265749" cy="3291840"/>
          </a:xfrm>
          <a:prstGeom prst="rect">
            <a:avLst/>
          </a:prstGeom>
        </p:spPr>
        <p:txBody>
          <a:bodyPr/>
          <a:lstStyle>
            <a:lvl1pPr marL="285744" marR="0" indent="-285744" algn="l" defTabSz="457189" rtl="0" eaLnBrk="1" fontAlgn="auto" latinLnBrk="0" hangingPunct="1">
              <a:lnSpc>
                <a:spcPct val="100000"/>
              </a:lnSpc>
              <a:spcBef>
                <a:spcPts val="600"/>
              </a:spcBef>
              <a:spcAft>
                <a:spcPts val="600"/>
              </a:spcAft>
              <a:buClrTx/>
              <a:buSzTx/>
              <a:buFont typeface="Arial" panose="020B0604020202020204" pitchFamily="34" charset="0"/>
              <a:buChar char="•"/>
              <a:tabLst/>
              <a:defRPr lang="en-US" sz="1800" kern="1200" dirty="0" smtClean="0">
                <a:solidFill>
                  <a:schemeClr val="tx1"/>
                </a:solidFill>
                <a:latin typeface="Gill Sans MT" panose="020B0502020104020203" pitchFamily="34" charset="0"/>
                <a:ea typeface="+mn-ea"/>
                <a:cs typeface="Arial"/>
              </a:defRPr>
            </a:lvl1pPr>
            <a:lvl2pPr marL="457189" indent="0">
              <a:buNone/>
              <a:defRPr>
                <a:latin typeface="Arial" panose="020B0604020202020204" pitchFamily="34" charset="0"/>
                <a:cs typeface="Arial" panose="020B0604020202020204" pitchFamily="34" charset="0"/>
              </a:defRPr>
            </a:lvl2pPr>
            <a:lvl3pPr marL="914377" indent="0">
              <a:buNone/>
              <a:defRPr>
                <a:latin typeface="Arial" panose="020B0604020202020204" pitchFamily="34" charset="0"/>
                <a:cs typeface="Arial" panose="020B0604020202020204" pitchFamily="34" charset="0"/>
              </a:defRPr>
            </a:lvl3pPr>
            <a:lvl4pPr marL="1371566" indent="0">
              <a:buNone/>
              <a:defRPr>
                <a:latin typeface="Arial" panose="020B0604020202020204" pitchFamily="34" charset="0"/>
                <a:cs typeface="Arial" panose="020B0604020202020204" pitchFamily="34" charset="0"/>
              </a:defRPr>
            </a:lvl4pPr>
            <a:lvl5pPr marL="1828754"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85799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subhead, and bulleted list">
    <p:spTree>
      <p:nvGrpSpPr>
        <p:cNvPr id="1" name=""/>
        <p:cNvGrpSpPr/>
        <p:nvPr/>
      </p:nvGrpSpPr>
      <p:grpSpPr>
        <a:xfrm>
          <a:off x="0" y="0"/>
          <a:ext cx="0" cy="0"/>
          <a:chOff x="0" y="0"/>
          <a:chExt cx="0" cy="0"/>
        </a:xfrm>
      </p:grpSpPr>
      <p:sp>
        <p:nvSpPr>
          <p:cNvPr id="3" name="Title 1"/>
          <p:cNvSpPr>
            <a:spLocks noGrp="1"/>
          </p:cNvSpPr>
          <p:nvPr>
            <p:ph type="title" hasCustomPrompt="1"/>
          </p:nvPr>
        </p:nvSpPr>
        <p:spPr bwMode="auto">
          <a:xfrm>
            <a:off x="448041" y="1156445"/>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chemeClr val="accent3"/>
                </a:solidFill>
                <a:latin typeface="Gill Sans MT" panose="020B0502020104020203"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hasCustomPrompt="1"/>
          </p:nvPr>
        </p:nvSpPr>
        <p:spPr>
          <a:xfrm>
            <a:off x="448041" y="2388787"/>
            <a:ext cx="8265749" cy="3291840"/>
          </a:xfrm>
          <a:prstGeom prst="rect">
            <a:avLst/>
          </a:prstGeom>
        </p:spPr>
        <p:txBody>
          <a:bodyPr/>
          <a:lstStyle>
            <a:lvl1pPr marL="285744" marR="0" indent="-285744" algn="l" defTabSz="457189" rtl="0" eaLnBrk="1" fontAlgn="auto" latinLnBrk="0" hangingPunct="1">
              <a:lnSpc>
                <a:spcPct val="100000"/>
              </a:lnSpc>
              <a:spcBef>
                <a:spcPts val="600"/>
              </a:spcBef>
              <a:spcAft>
                <a:spcPts val="600"/>
              </a:spcAft>
              <a:buClrTx/>
              <a:buSzTx/>
              <a:buFont typeface="Arial" panose="020B0604020202020204" pitchFamily="34" charset="0"/>
              <a:buChar char="•"/>
              <a:tabLst/>
              <a:defRPr lang="en-US" sz="1800" kern="1200" dirty="0" smtClean="0">
                <a:solidFill>
                  <a:schemeClr val="tx1"/>
                </a:solidFill>
                <a:latin typeface="Gill Sans MT" panose="020B0502020104020203" pitchFamily="34" charset="0"/>
                <a:ea typeface="+mn-ea"/>
                <a:cs typeface="Arial"/>
              </a:defRPr>
            </a:lvl1pPr>
            <a:lvl2pPr marL="742939" indent="-285750">
              <a:buFont typeface="Courier New" panose="02070309020205020404" pitchFamily="49" charset="0"/>
              <a:buChar char="o"/>
              <a:defRPr sz="1800">
                <a:latin typeface="Gill Sans MT" panose="020B0502020104020203" pitchFamily="34" charset="0"/>
                <a:cs typeface="Arial" panose="020B0604020202020204" pitchFamily="34" charset="0"/>
              </a:defRPr>
            </a:lvl2pPr>
            <a:lvl3pPr marL="914377" indent="0">
              <a:buNone/>
              <a:defRPr>
                <a:latin typeface="Arial" panose="020B0604020202020204" pitchFamily="34" charset="0"/>
                <a:cs typeface="Arial" panose="020B0604020202020204" pitchFamily="34" charset="0"/>
              </a:defRPr>
            </a:lvl3pPr>
            <a:lvl4pPr marL="1371566" indent="0">
              <a:buNone/>
              <a:defRPr>
                <a:latin typeface="Arial" panose="020B0604020202020204" pitchFamily="34" charset="0"/>
                <a:cs typeface="Arial" panose="020B0604020202020204" pitchFamily="34" charset="0"/>
              </a:defRPr>
            </a:lvl4pPr>
            <a:lvl5pPr marL="1828754" indent="0">
              <a:buNone/>
              <a:defRPr>
                <a:latin typeface="Arial" panose="020B0604020202020204" pitchFamily="34" charset="0"/>
                <a:cs typeface="Arial" panose="020B0604020202020204" pitchFamily="34" charset="0"/>
              </a:defRPr>
            </a:lvl5pPr>
          </a:lstStyle>
          <a:p>
            <a:pPr lvl="0"/>
            <a:r>
              <a:rPr lang="en-US" dirty="0"/>
              <a:t>Hello</a:t>
            </a:r>
          </a:p>
          <a:p>
            <a:pPr lvl="1"/>
            <a:r>
              <a:rPr lang="en-US" dirty="0"/>
              <a:t>Hello</a:t>
            </a:r>
          </a:p>
          <a:p>
            <a:pPr lvl="1"/>
            <a:endParaRPr lang="en-US" dirty="0"/>
          </a:p>
          <a:p>
            <a:pPr lvl="1"/>
            <a:endParaRPr lang="en-US" dirty="0"/>
          </a:p>
          <a:p>
            <a:pPr lvl="1"/>
            <a:endParaRPr lang="en-US" dirty="0"/>
          </a:p>
          <a:p>
            <a:pPr lvl="0"/>
            <a:endParaRPr lang="en-US" dirty="0"/>
          </a:p>
          <a:p>
            <a:pPr lvl="0"/>
            <a:endParaRPr lang="en-US" dirty="0"/>
          </a:p>
          <a:p>
            <a:pPr lvl="0"/>
            <a:endParaRPr lang="en-US" dirty="0"/>
          </a:p>
        </p:txBody>
      </p:sp>
      <p:sp>
        <p:nvSpPr>
          <p:cNvPr id="14" name="Text Placeholder 13"/>
          <p:cNvSpPr>
            <a:spLocks noGrp="1"/>
          </p:cNvSpPr>
          <p:nvPr>
            <p:ph type="body" sz="quarter" idx="11" hasCustomPrompt="1"/>
          </p:nvPr>
        </p:nvSpPr>
        <p:spPr>
          <a:xfrm>
            <a:off x="440276" y="1903417"/>
            <a:ext cx="8273513" cy="452437"/>
          </a:xfrm>
          <a:prstGeom prst="rect">
            <a:avLst/>
          </a:prstGeom>
        </p:spPr>
        <p:txBody>
          <a:bodyPr/>
          <a:lstStyle>
            <a:lvl1pPr marL="0" indent="0">
              <a:buNone/>
              <a:defRPr sz="2100" b="1" baseline="0">
                <a:solidFill>
                  <a:schemeClr val="accent3"/>
                </a:solidFill>
                <a:latin typeface="Gill Sans MT" panose="020B0502020104020203" pitchFamily="34" charset="0"/>
                <a:cs typeface="Arial" panose="020B0604020202020204" pitchFamily="34" charset="0"/>
              </a:defRPr>
            </a:lvl1pPr>
          </a:lstStyle>
          <a:p>
            <a:pPr lvl="0"/>
            <a:r>
              <a:rPr lang="en-US" dirty="0"/>
              <a:t>Subhead goes here</a:t>
            </a:r>
          </a:p>
        </p:txBody>
      </p:sp>
    </p:spTree>
    <p:extLst>
      <p:ext uri="{BB962C8B-B14F-4D97-AF65-F5344CB8AC3E}">
        <p14:creationId xmlns:p14="http://schemas.microsoft.com/office/powerpoint/2010/main" val="274948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bulleted list, and photo">
    <p:spTree>
      <p:nvGrpSpPr>
        <p:cNvPr id="1" name=""/>
        <p:cNvGrpSpPr/>
        <p:nvPr/>
      </p:nvGrpSpPr>
      <p:grpSpPr>
        <a:xfrm>
          <a:off x="0" y="0"/>
          <a:ext cx="0" cy="0"/>
          <a:chOff x="0" y="0"/>
          <a:chExt cx="0" cy="0"/>
        </a:xfrm>
      </p:grpSpPr>
      <p:sp>
        <p:nvSpPr>
          <p:cNvPr id="4" name="Title 1"/>
          <p:cNvSpPr>
            <a:spLocks noGrp="1"/>
          </p:cNvSpPr>
          <p:nvPr>
            <p:ph type="title" hasCustomPrompt="1"/>
          </p:nvPr>
        </p:nvSpPr>
        <p:spPr bwMode="auto">
          <a:xfrm>
            <a:off x="448041" y="1156445"/>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chemeClr val="accent3"/>
                </a:solidFill>
                <a:latin typeface="Gill Sans MT" panose="020B0502020104020203" pitchFamily="34" charset="0"/>
                <a:cs typeface="Arial" panose="020B0604020202020204" pitchFamily="34" charset="0"/>
              </a:defRPr>
            </a:lvl1pPr>
          </a:lstStyle>
          <a:p>
            <a:r>
              <a:rPr lang="en-US" altLang="en-US" dirty="0"/>
              <a:t>HEADER HERE</a:t>
            </a:r>
          </a:p>
        </p:txBody>
      </p:sp>
      <p:sp>
        <p:nvSpPr>
          <p:cNvPr id="8" name="Text Placeholder 7"/>
          <p:cNvSpPr>
            <a:spLocks noGrp="1"/>
          </p:cNvSpPr>
          <p:nvPr>
            <p:ph type="body" sz="quarter" idx="10"/>
          </p:nvPr>
        </p:nvSpPr>
        <p:spPr>
          <a:xfrm>
            <a:off x="448041" y="2205038"/>
            <a:ext cx="4522422" cy="3840162"/>
          </a:xfrm>
          <a:prstGeom prst="rect">
            <a:avLst/>
          </a:prstGeom>
        </p:spPr>
        <p:txBody>
          <a:bodyPr/>
          <a:lstStyle>
            <a:lvl1pPr>
              <a:spcBef>
                <a:spcPts val="600"/>
              </a:spcBef>
              <a:spcAft>
                <a:spcPts val="600"/>
              </a:spcAft>
              <a:defRPr sz="1800">
                <a:latin typeface="Gill Sans MT" panose="020B0502020104020203" pitchFamily="34" charset="0"/>
                <a:cs typeface="Arial" panose="020B0604020202020204" pitchFamily="34" charset="0"/>
              </a:defRPr>
            </a:lvl1pPr>
            <a:lvl2pPr marL="457188" indent="0">
              <a:buFont typeface="Arial" panose="020B0604020202020204" pitchFamily="34" charset="0"/>
              <a:buNone/>
              <a:defRPr sz="1800">
                <a:latin typeface="Gill Sans MT" panose="020B0502020104020203" pitchFamily="34" charset="0"/>
              </a:defRPr>
            </a:lvl2pPr>
          </a:lstStyle>
          <a:p>
            <a:pPr lvl="0"/>
            <a:r>
              <a:rPr lang="en-US" dirty="0"/>
              <a:t>Click to edit Master</a:t>
            </a:r>
          </a:p>
          <a:p>
            <a:pPr lvl="1"/>
            <a:endParaRPr lang="en-US" dirty="0"/>
          </a:p>
        </p:txBody>
      </p:sp>
      <p:sp>
        <p:nvSpPr>
          <p:cNvPr id="10" name="Picture Placeholder 9"/>
          <p:cNvSpPr>
            <a:spLocks noGrp="1"/>
          </p:cNvSpPr>
          <p:nvPr>
            <p:ph type="pic" sz="quarter" idx="11"/>
          </p:nvPr>
        </p:nvSpPr>
        <p:spPr>
          <a:xfrm>
            <a:off x="5325018" y="2204869"/>
            <a:ext cx="3344862" cy="3862444"/>
          </a:xfrm>
          <a:prstGeom prst="rect">
            <a:avLst/>
          </a:prstGeom>
        </p:spPr>
        <p:txBody>
          <a:bodyPr/>
          <a:lstStyle>
            <a:lvl1pPr>
              <a:defRPr>
                <a:latin typeface="Gill Sans MT" panose="020B0502020104020203" pitchFamily="34" charset="0"/>
              </a:defRPr>
            </a:lvl1pPr>
          </a:lstStyle>
          <a:p>
            <a:endParaRPr lang="en-US" dirty="0"/>
          </a:p>
        </p:txBody>
      </p:sp>
    </p:spTree>
    <p:extLst>
      <p:ext uri="{BB962C8B-B14F-4D97-AF65-F5344CB8AC3E}">
        <p14:creationId xmlns:p14="http://schemas.microsoft.com/office/powerpoint/2010/main" val="325779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subhead in parens, bulleted list">
    <p:spTree>
      <p:nvGrpSpPr>
        <p:cNvPr id="1" name=""/>
        <p:cNvGrpSpPr/>
        <p:nvPr/>
      </p:nvGrpSpPr>
      <p:grpSpPr>
        <a:xfrm>
          <a:off x="0" y="0"/>
          <a:ext cx="0" cy="0"/>
          <a:chOff x="0" y="0"/>
          <a:chExt cx="0" cy="0"/>
        </a:xfrm>
      </p:grpSpPr>
      <p:sp>
        <p:nvSpPr>
          <p:cNvPr id="11" name="Text Placeholder 7"/>
          <p:cNvSpPr>
            <a:spLocks noGrp="1"/>
          </p:cNvSpPr>
          <p:nvPr>
            <p:ph type="body" sz="quarter" idx="10"/>
          </p:nvPr>
        </p:nvSpPr>
        <p:spPr>
          <a:xfrm>
            <a:off x="448042" y="2388787"/>
            <a:ext cx="8229600" cy="3291840"/>
          </a:xfrm>
          <a:prstGeom prst="rect">
            <a:avLst/>
          </a:prstGeom>
        </p:spPr>
        <p:txBody>
          <a:bodyPr/>
          <a:lstStyle>
            <a:lvl1pPr marL="285744" indent="-285744">
              <a:spcBef>
                <a:spcPts val="600"/>
              </a:spcBef>
              <a:spcAft>
                <a:spcPts val="600"/>
              </a:spcAft>
              <a:buFont typeface="Arial" panose="020B0604020202020204" pitchFamily="34" charset="0"/>
              <a:buChar char="•"/>
              <a:defRPr sz="1800">
                <a:latin typeface="Gill Sans MT" panose="020B0502020104020203" pitchFamily="34" charset="0"/>
                <a:cs typeface="Arial" panose="020B0604020202020204" pitchFamily="34" charset="0"/>
              </a:defRPr>
            </a:lvl1pPr>
            <a:lvl2pPr marL="742939" indent="-285750">
              <a:buFont typeface="Arial" panose="020B0604020202020204" pitchFamily="34" charset="0"/>
              <a:buChar char="•"/>
              <a:defRPr sz="1800">
                <a:latin typeface="Gill Sans MT" panose="020B0502020104020203" pitchFamily="34" charset="0"/>
                <a:cs typeface="Arial" panose="020B0604020202020204" pitchFamily="34" charset="0"/>
              </a:defRPr>
            </a:lvl2pPr>
            <a:lvl3pPr marL="914377" indent="0">
              <a:buNone/>
              <a:defRPr>
                <a:latin typeface="Arial" panose="020B0604020202020204" pitchFamily="34" charset="0"/>
                <a:cs typeface="Arial" panose="020B0604020202020204" pitchFamily="34" charset="0"/>
              </a:defRPr>
            </a:lvl3pPr>
            <a:lvl4pPr marL="1371566" indent="0">
              <a:buNone/>
              <a:defRPr>
                <a:latin typeface="Arial" panose="020B0604020202020204" pitchFamily="34" charset="0"/>
                <a:cs typeface="Arial" panose="020B0604020202020204" pitchFamily="34" charset="0"/>
              </a:defRPr>
            </a:lvl4pPr>
            <a:lvl5pPr marL="1828754" indent="0">
              <a:buNone/>
              <a:defRPr>
                <a:latin typeface="Arial" panose="020B0604020202020204" pitchFamily="34" charset="0"/>
                <a:cs typeface="Arial" panose="020B0604020202020204" pitchFamily="34" charset="0"/>
              </a:defRPr>
            </a:lvl5pPr>
          </a:lstStyle>
          <a:p>
            <a:pPr lvl="0"/>
            <a:r>
              <a:rPr lang="en-US" dirty="0"/>
              <a:t>Click to edit Master text styles</a:t>
            </a:r>
          </a:p>
          <a:p>
            <a:pPr lvl="1"/>
            <a:endParaRPr lang="en-US" dirty="0"/>
          </a:p>
          <a:p>
            <a:pPr lvl="0"/>
            <a:endParaRPr lang="en-US" dirty="0"/>
          </a:p>
        </p:txBody>
      </p:sp>
      <p:sp>
        <p:nvSpPr>
          <p:cNvPr id="13" name="Title 1"/>
          <p:cNvSpPr>
            <a:spLocks noGrp="1"/>
          </p:cNvSpPr>
          <p:nvPr>
            <p:ph type="title" hasCustomPrompt="1"/>
          </p:nvPr>
        </p:nvSpPr>
        <p:spPr bwMode="auto">
          <a:xfrm>
            <a:off x="448041" y="1156445"/>
            <a:ext cx="8229600" cy="59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0" numCol="1" anchor="t" anchorCtr="0" compatLnSpc="1">
            <a:prstTxWarp prst="textNoShape">
              <a:avLst/>
            </a:prstTxWarp>
          </a:bodyPr>
          <a:lstStyle>
            <a:lvl1pPr>
              <a:defRPr sz="3200" cap="all" baseline="0">
                <a:solidFill>
                  <a:srgbClr val="D37D28"/>
                </a:solidFill>
                <a:latin typeface="Gill Sans MT" panose="020B0502020104020203"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33946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ed the Future-only branded blank">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48041" y="1156445"/>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defRPr sz="3200" cap="all" baseline="0">
                <a:solidFill>
                  <a:schemeClr val="accent3"/>
                </a:solidFill>
                <a:latin typeface="Gill Sans MT" panose="020B0502020104020203" pitchFamily="34" charset="0"/>
                <a:cs typeface="Arial" panose="020B0604020202020204" pitchFamily="34" charset="0"/>
              </a:defRPr>
            </a:lvl1pPr>
          </a:lstStyle>
          <a:p>
            <a:r>
              <a:rPr lang="en-US" altLang="en-US" dirty="0"/>
              <a:t>HEADER HERE</a:t>
            </a:r>
          </a:p>
        </p:txBody>
      </p:sp>
    </p:spTree>
    <p:extLst>
      <p:ext uri="{BB962C8B-B14F-4D97-AF65-F5344CB8AC3E}">
        <p14:creationId xmlns:p14="http://schemas.microsoft.com/office/powerpoint/2010/main" val="14774522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4.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4"/>
          <a:srcRect/>
          <a:stretch/>
        </p:blipFill>
        <p:spPr>
          <a:xfrm>
            <a:off x="117069" y="5942146"/>
            <a:ext cx="2354380" cy="915854"/>
          </a:xfrm>
          <a:prstGeom prst="rect">
            <a:avLst/>
          </a:prstGeom>
        </p:spPr>
      </p:pic>
      <p:sp>
        <p:nvSpPr>
          <p:cNvPr id="5" name="Rectangle 4"/>
          <p:cNvSpPr/>
          <p:nvPr userDrawn="1"/>
        </p:nvSpPr>
        <p:spPr>
          <a:xfrm>
            <a:off x="0" y="5102420"/>
            <a:ext cx="9144000" cy="846688"/>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7" name="Rectangle 6"/>
          <p:cNvSpPr/>
          <p:nvPr userDrawn="1"/>
        </p:nvSpPr>
        <p:spPr>
          <a:xfrm>
            <a:off x="0" y="-1"/>
            <a:ext cx="9144000" cy="105830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horizontal RGB whi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91966" y="225748"/>
            <a:ext cx="3401400" cy="577885"/>
          </a:xfrm>
          <a:prstGeom prst="rect">
            <a:avLst/>
          </a:prstGeom>
        </p:spPr>
      </p:pic>
    </p:spTree>
    <p:extLst>
      <p:ext uri="{BB962C8B-B14F-4D97-AF65-F5344CB8AC3E}">
        <p14:creationId xmlns:p14="http://schemas.microsoft.com/office/powerpoint/2010/main" val="144800400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1"/>
            <a:ext cx="9144000" cy="105830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4" name="Picture 3" descr="horizontal RGB white.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91966" y="225748"/>
            <a:ext cx="3401400" cy="577885"/>
          </a:xfrm>
          <a:prstGeom prst="rect">
            <a:avLst/>
          </a:prstGeom>
        </p:spPr>
      </p:pic>
      <p:pic>
        <p:nvPicPr>
          <p:cNvPr id="5" name="Picture 4"/>
          <p:cNvPicPr>
            <a:picLocks noChangeAspect="1"/>
          </p:cNvPicPr>
          <p:nvPr userDrawn="1"/>
        </p:nvPicPr>
        <p:blipFill>
          <a:blip r:embed="rId9"/>
          <a:srcRect/>
          <a:stretch/>
        </p:blipFill>
        <p:spPr>
          <a:xfrm>
            <a:off x="117069" y="5942146"/>
            <a:ext cx="2354380" cy="915854"/>
          </a:xfrm>
          <a:prstGeom prst="rect">
            <a:avLst/>
          </a:prstGeom>
        </p:spPr>
      </p:pic>
    </p:spTree>
    <p:extLst>
      <p:ext uri="{BB962C8B-B14F-4D97-AF65-F5344CB8AC3E}">
        <p14:creationId xmlns:p14="http://schemas.microsoft.com/office/powerpoint/2010/main" val="3085796189"/>
      </p:ext>
    </p:extLst>
  </p:cSld>
  <p:clrMap bg1="lt1" tx1="dk1" bg2="lt2" tx2="dk2" accent1="accent1" accent2="accent2" accent3="accent3" accent4="accent4" accent5="accent5" accent6="accent6" hlink="hlink" folHlink="folHlink"/>
  <p:sldLayoutIdLst>
    <p:sldLayoutId id="2147483693" r:id="rId1"/>
    <p:sldLayoutId id="2147483692" r:id="rId2"/>
    <p:sldLayoutId id="2147483694" r:id="rId3"/>
    <p:sldLayoutId id="2147483695" r:id="rId4"/>
    <p:sldLayoutId id="2147483697" r:id="rId5"/>
    <p:sldLayoutId id="2147483696" r:id="rId6"/>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1"/>
            <a:ext cx="9144000" cy="105830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5" name="Picture 4" descr="horizont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1966" y="225748"/>
            <a:ext cx="3401400" cy="577885"/>
          </a:xfrm>
          <a:prstGeom prst="rect">
            <a:avLst/>
          </a:prstGeom>
        </p:spPr>
      </p:pic>
    </p:spTree>
    <p:extLst>
      <p:ext uri="{BB962C8B-B14F-4D97-AF65-F5344CB8AC3E}">
        <p14:creationId xmlns:p14="http://schemas.microsoft.com/office/powerpoint/2010/main" val="2831001550"/>
      </p:ext>
    </p:extLst>
  </p:cSld>
  <p:clrMap bg1="lt1" tx1="dk1" bg2="lt2" tx2="dk2" accent1="accent1" accent2="accent2" accent3="accent3" accent4="accent4" accent5="accent5" accent6="accent6" hlink="hlink" folHlink="folHlink"/>
  <p:sldLayoutIdLst>
    <p:sldLayoutId id="2147483708" r:id="rId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4"/>
            <a:ext cx="9144000" cy="5806417"/>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Subtitle 4"/>
          <p:cNvSpPr txBox="1">
            <a:spLocks/>
          </p:cNvSpPr>
          <p:nvPr userDrawn="1"/>
        </p:nvSpPr>
        <p:spPr>
          <a:xfrm>
            <a:off x="472788" y="5256490"/>
            <a:ext cx="8214013" cy="1099863"/>
          </a:xfrm>
          <a:prstGeom prst="rect">
            <a:avLst/>
          </a:prstGeom>
        </p:spPr>
        <p:txBody>
          <a:bodyPr anchor="t"/>
          <a:lstStyle/>
          <a:p>
            <a:pPr marL="231769" lvl="2" indent="-231769" algn="ctr">
              <a:lnSpc>
                <a:spcPts val="2000"/>
              </a:lnSpc>
            </a:pPr>
            <a:r>
              <a:rPr lang="en-US" sz="2000" dirty="0" err="1">
                <a:solidFill>
                  <a:schemeClr val="bg1"/>
                </a:solidFill>
                <a:latin typeface="Gill Sans MT"/>
                <a:cs typeface="Gill Sans MT"/>
              </a:rPr>
              <a:t>www.feedthefuture.gov</a:t>
            </a:r>
            <a:endParaRPr lang="en-US" sz="2000" dirty="0">
              <a:solidFill>
                <a:schemeClr val="bg1"/>
              </a:solidFill>
              <a:latin typeface="Gill Sans MT"/>
              <a:cs typeface="Gill Sans MT"/>
            </a:endParaRPr>
          </a:p>
        </p:txBody>
      </p:sp>
      <p:pic>
        <p:nvPicPr>
          <p:cNvPr id="3" name="Picture 2" descr="vertical RGB 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54669" y="1580053"/>
            <a:ext cx="4945209" cy="2302837"/>
          </a:xfrm>
          <a:prstGeom prst="rect">
            <a:avLst/>
          </a:prstGeom>
        </p:spPr>
      </p:pic>
      <p:pic>
        <p:nvPicPr>
          <p:cNvPr id="9" name="Picture 8"/>
          <p:cNvPicPr>
            <a:picLocks noChangeAspect="1"/>
          </p:cNvPicPr>
          <p:nvPr userDrawn="1"/>
        </p:nvPicPr>
        <p:blipFill>
          <a:blip r:embed="rId4"/>
          <a:srcRect/>
          <a:stretch/>
        </p:blipFill>
        <p:spPr>
          <a:xfrm>
            <a:off x="117069" y="5942146"/>
            <a:ext cx="2354380" cy="915854"/>
          </a:xfrm>
          <a:prstGeom prst="rect">
            <a:avLst/>
          </a:prstGeom>
        </p:spPr>
      </p:pic>
    </p:spTree>
    <p:extLst>
      <p:ext uri="{BB962C8B-B14F-4D97-AF65-F5344CB8AC3E}">
        <p14:creationId xmlns:p14="http://schemas.microsoft.com/office/powerpoint/2010/main" val="451978955"/>
      </p:ext>
    </p:extLst>
  </p:cSld>
  <p:clrMap bg1="lt1" tx1="dk1" bg2="lt2" tx2="dk2" accent1="accent1" accent2="accent2" accent3="accent3" accent4="accent4" accent5="accent5" accent6="accent6" hlink="hlink" folHlink="folHlink"/>
  <p:sldLayoutIdLst>
    <p:sldLayoutId id="2147483702" r:id="rId1"/>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feedthefuture.gov/"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data.humdat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Photo credit: Name/Organization</a:t>
            </a:r>
          </a:p>
        </p:txBody>
      </p:sp>
      <p:sp>
        <p:nvSpPr>
          <p:cNvPr id="5" name="Text Placeholder 4"/>
          <p:cNvSpPr>
            <a:spLocks noGrp="1"/>
          </p:cNvSpPr>
          <p:nvPr>
            <p:ph type="body" sz="quarter" idx="13"/>
          </p:nvPr>
        </p:nvSpPr>
        <p:spPr/>
        <p:txBody>
          <a:bodyPr/>
          <a:lstStyle/>
          <a:p>
            <a:r>
              <a:rPr lang="en-US" dirty="0"/>
              <a:t>Date/Title/Additional Information</a:t>
            </a:r>
          </a:p>
        </p:txBody>
      </p:sp>
      <p:sp>
        <p:nvSpPr>
          <p:cNvPr id="7" name="Text Placeholder 5">
            <a:extLst>
              <a:ext uri="{FF2B5EF4-FFF2-40B4-BE49-F238E27FC236}">
                <a16:creationId xmlns:a16="http://schemas.microsoft.com/office/drawing/2014/main" id="{F669E375-F853-4C33-87C0-039E7F7009BD}"/>
              </a:ext>
            </a:extLst>
          </p:cNvPr>
          <p:cNvSpPr txBox="1">
            <a:spLocks/>
          </p:cNvSpPr>
          <p:nvPr/>
        </p:nvSpPr>
        <p:spPr>
          <a:xfrm>
            <a:off x="1002953" y="3715696"/>
            <a:ext cx="7089775" cy="1195388"/>
          </a:xfrm>
          <a:prstGeom prst="rect">
            <a:avLst/>
          </a:prstGeom>
        </p:spPr>
        <p:txBody>
          <a:bodyPr/>
          <a:lstStyle>
            <a:lvl1pPr marL="0" indent="0" algn="ctr" defTabSz="457200" rtl="0" eaLnBrk="1" latinLnBrk="0" hangingPunct="1">
              <a:spcBef>
                <a:spcPct val="20000"/>
              </a:spcBef>
              <a:buFont typeface="Arial"/>
              <a:buNone/>
              <a:defRPr sz="3400" kern="1200" baseline="0">
                <a:solidFill>
                  <a:schemeClr val="bg1">
                    <a:lumMod val="8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tx1"/>
                </a:solidFill>
                <a:latin typeface="Gill Sans MT" panose="020B0502020104020203" pitchFamily="34" charset="0"/>
              </a:rPr>
              <a:t>Anthropometric Measures Using DHS Data</a:t>
            </a:r>
          </a:p>
        </p:txBody>
      </p:sp>
    </p:spTree>
    <p:extLst>
      <p:ext uri="{BB962C8B-B14F-4D97-AF65-F5344CB8AC3E}">
        <p14:creationId xmlns:p14="http://schemas.microsoft.com/office/powerpoint/2010/main" val="36284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Geospatial Overlay Using R</a:t>
            </a:r>
          </a:p>
        </p:txBody>
      </p:sp>
      <p:pic>
        <p:nvPicPr>
          <p:cNvPr id="2" name="Picture 1">
            <a:extLst>
              <a:ext uri="{FF2B5EF4-FFF2-40B4-BE49-F238E27FC236}">
                <a16:creationId xmlns:a16="http://schemas.microsoft.com/office/drawing/2014/main" id="{F62579A1-75BB-EA90-C892-CD6759668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20" y="1753494"/>
            <a:ext cx="8229600" cy="4406351"/>
          </a:xfrm>
          <a:prstGeom prst="rect">
            <a:avLst/>
          </a:prstGeom>
        </p:spPr>
      </p:pic>
    </p:spTree>
    <p:extLst>
      <p:ext uri="{BB962C8B-B14F-4D97-AF65-F5344CB8AC3E}">
        <p14:creationId xmlns:p14="http://schemas.microsoft.com/office/powerpoint/2010/main" val="312166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8042" y="2097742"/>
            <a:ext cx="8229600" cy="4025656"/>
          </a:xfrm>
        </p:spPr>
        <p:txBody>
          <a:bodyPr/>
          <a:lstStyle/>
          <a:p>
            <a:pPr marL="342900" indent="-342900" algn="l" rtl="0" fontAlgn="base">
              <a:buAutoNum type="arabicPeriod"/>
            </a:pPr>
            <a:r>
              <a:rPr lang="en-US" sz="1800" b="0" i="0" dirty="0">
                <a:solidFill>
                  <a:srgbClr val="000000"/>
                </a:solidFill>
                <a:effectLst/>
                <a:latin typeface="Gill Sans MT" panose="020B0502020104020203" pitchFamily="34" charset="0"/>
              </a:rPr>
              <a:t>Load the household member data file that was created in Section 16.2.1. </a:t>
            </a:r>
          </a:p>
          <a:p>
            <a:pPr marL="0" indent="0" algn="l" rtl="0" fontAlgn="base">
              <a:buNone/>
            </a:pPr>
            <a:r>
              <a:rPr lang="en-US" sz="1800" b="1" i="0" dirty="0">
                <a:solidFill>
                  <a:srgbClr val="000000"/>
                </a:solidFill>
                <a:effectLst/>
                <a:latin typeface="Courier New" panose="02070309020205020404" pitchFamily="49" charset="0"/>
              </a:rPr>
              <a:t>	Load “[CC]PR[VV]FL_FTF_ZOI.DTA” </a:t>
            </a:r>
            <a:endParaRPr lang="en-US" dirty="0">
              <a:solidFill>
                <a:srgbClr val="000000"/>
              </a:solidFill>
            </a:endParaRPr>
          </a:p>
          <a:p>
            <a:pPr marL="342900" indent="-342900" algn="l" rtl="0" fontAlgn="base">
              <a:buFont typeface="+mj-lt"/>
              <a:buAutoNum type="arabicPeriod" startAt="2"/>
            </a:pPr>
            <a:r>
              <a:rPr lang="en-US" sz="1800" b="0" i="0" dirty="0">
                <a:solidFill>
                  <a:srgbClr val="000000"/>
                </a:solidFill>
                <a:effectLst/>
                <a:latin typeface="Gill Sans MT" panose="020B0502020104020203" pitchFamily="34" charset="0"/>
              </a:rPr>
              <a:t>Create a variable to indicate whether a child is stunted (</a:t>
            </a:r>
            <a:r>
              <a:rPr lang="en-US" sz="1800" b="1" i="0" dirty="0" err="1">
                <a:solidFill>
                  <a:srgbClr val="000000"/>
                </a:solidFill>
                <a:effectLst/>
                <a:latin typeface="Courier New" panose="02070309020205020404" pitchFamily="49" charset="0"/>
              </a:rPr>
              <a:t>chn_stunted</a:t>
            </a:r>
            <a:r>
              <a:rPr lang="en-US" sz="1800" b="0" i="0" dirty="0">
                <a:solidFill>
                  <a:srgbClr val="000000"/>
                </a:solidFill>
                <a:effectLst/>
                <a:latin typeface="Gill Sans MT" panose="020B0502020104020203" pitchFamily="34" charset="0"/>
              </a:rPr>
              <a:t>). </a:t>
            </a:r>
          </a:p>
          <a:p>
            <a:pPr marL="342900" indent="-342900" algn="l" rtl="0" fontAlgn="base">
              <a:buFont typeface="+mj-lt"/>
              <a:buAutoNum type="arabicPeriod" startAt="2"/>
            </a:pPr>
            <a:r>
              <a:rPr lang="en-US" sz="1800" b="0" i="0" dirty="0">
                <a:solidFill>
                  <a:srgbClr val="000000"/>
                </a:solidFill>
                <a:effectLst/>
                <a:latin typeface="Gill Sans MT" panose="020B0502020104020203" pitchFamily="34" charset="0"/>
              </a:rPr>
              <a:t>Create a variable that categorizes children under 5 years of age into two age categories (0-23 months and 24-59 months) </a:t>
            </a:r>
            <a:endParaRPr lang="en-US" dirty="0">
              <a:solidFill>
                <a:srgbClr val="000000"/>
              </a:solidFill>
            </a:endParaRPr>
          </a:p>
          <a:p>
            <a:pPr marL="342900" indent="-342900" algn="l" rtl="0" fontAlgn="base">
              <a:buFont typeface="+mj-lt"/>
              <a:buAutoNum type="arabicPeriod" startAt="2"/>
            </a:pPr>
            <a:r>
              <a:rPr lang="en-US" sz="1800" b="0" i="0" dirty="0">
                <a:solidFill>
                  <a:srgbClr val="000000"/>
                </a:solidFill>
                <a:effectLst/>
                <a:latin typeface="Gill Sans MT" panose="020B0502020104020203" pitchFamily="34" charset="0"/>
              </a:rPr>
              <a:t>Create a variable that categorizes children under 5 years of age into 12-month age categories (</a:t>
            </a:r>
            <a:r>
              <a:rPr lang="en-US" sz="1800" b="1" i="0" dirty="0">
                <a:solidFill>
                  <a:srgbClr val="000000"/>
                </a:solidFill>
                <a:effectLst/>
                <a:latin typeface="Courier New" panose="02070309020205020404" pitchFamily="49" charset="0"/>
              </a:rPr>
              <a:t>agegrp_cu5_5grp</a:t>
            </a:r>
            <a:r>
              <a:rPr lang="en-US" sz="1800" b="0" i="0" dirty="0">
                <a:solidFill>
                  <a:srgbClr val="000000"/>
                </a:solidFill>
                <a:effectLst/>
                <a:latin typeface="Gill Sans MT" panose="020B0502020104020203" pitchFamily="34" charset="0"/>
              </a:rPr>
              <a:t>). </a:t>
            </a:r>
          </a:p>
          <a:p>
            <a:pPr marL="342900" indent="-342900" algn="l" rtl="0" fontAlgn="base">
              <a:buFont typeface="+mj-lt"/>
              <a:buAutoNum type="arabicPeriod" startAt="2"/>
            </a:pPr>
            <a:r>
              <a:rPr lang="en-US" b="0" i="0" dirty="0">
                <a:solidFill>
                  <a:srgbClr val="000000"/>
                </a:solidFill>
                <a:effectLst/>
                <a:latin typeface="Gill Sans MT" panose="020B0502020104020203" pitchFamily="34" charset="0"/>
              </a:rPr>
              <a:t>After applying the household sampling weight, calculate the percentage of children under 5 years of age who are stunted (de facto household members only).</a:t>
            </a:r>
            <a:endParaRPr lang="en-US" sz="1800" b="0" i="0" dirty="0">
              <a:solidFill>
                <a:srgbClr val="000000"/>
              </a:solidFill>
              <a:effectLst/>
              <a:latin typeface="Gill Sans MT" panose="020B0502020104020203" pitchFamily="34" charset="0"/>
            </a:endParaRPr>
          </a:p>
        </p:txBody>
      </p:sp>
      <p:sp>
        <p:nvSpPr>
          <p:cNvPr id="7" name="Text Placeholder 6"/>
          <p:cNvSpPr>
            <a:spLocks noGrp="1"/>
          </p:cNvSpPr>
          <p:nvPr>
            <p:ph type="body" sz="quarter" idx="4294967295"/>
          </p:nvPr>
        </p:nvSpPr>
        <p:spPr>
          <a:xfrm>
            <a:off x="516477" y="1699709"/>
            <a:ext cx="8153400" cy="398033"/>
          </a:xfrm>
          <a:prstGeom prst="rect">
            <a:avLst/>
          </a:prstGeom>
        </p:spPr>
        <p:txBody>
          <a:bodyPr/>
          <a:lstStyle/>
          <a:p>
            <a:pPr marL="0" lvl="0" indent="0" algn="ctr">
              <a:buNone/>
              <a:defRPr/>
            </a:pPr>
            <a:r>
              <a:rPr lang="en-US" sz="2000" b="0" dirty="0">
                <a:solidFill>
                  <a:schemeClr val="accent3"/>
                </a:solidFill>
                <a:latin typeface="Gill Sans MT" panose="020B0502020104020203" pitchFamily="34" charset="0"/>
                <a:cs typeface="Arial"/>
              </a:rPr>
              <a:t>Stunting</a:t>
            </a:r>
          </a:p>
        </p:txBody>
      </p:sp>
      <p:sp>
        <p:nvSpPr>
          <p:cNvPr id="5" name="Title 4"/>
          <p:cNvSpPr>
            <a:spLocks noGrp="1"/>
          </p:cNvSpPr>
          <p:nvPr>
            <p:ph type="title"/>
          </p:nvPr>
        </p:nvSpPr>
        <p:spPr/>
        <p:txBody>
          <a:bodyPr/>
          <a:lstStyle/>
          <a:p>
            <a:r>
              <a:rPr lang="en-US" dirty="0"/>
              <a:t>Construction of Indicators</a:t>
            </a:r>
          </a:p>
        </p:txBody>
      </p:sp>
    </p:spTree>
    <p:extLst>
      <p:ext uri="{BB962C8B-B14F-4D97-AF65-F5344CB8AC3E}">
        <p14:creationId xmlns:p14="http://schemas.microsoft.com/office/powerpoint/2010/main" val="48523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8042" y="2097742"/>
            <a:ext cx="8229600" cy="4025656"/>
          </a:xfrm>
        </p:spPr>
        <p:txBody>
          <a:bodyPr/>
          <a:lstStyle/>
          <a:p>
            <a:pPr marL="342900" indent="-342900" algn="l" rtl="0" fontAlgn="base">
              <a:buAutoNum type="arabicPeriod"/>
            </a:pPr>
            <a:endParaRPr lang="en-US" sz="1800" b="0" i="0" dirty="0">
              <a:solidFill>
                <a:srgbClr val="000000"/>
              </a:solidFill>
              <a:effectLst/>
              <a:latin typeface="Gill Sans MT" panose="020B0502020104020203" pitchFamily="34" charset="0"/>
            </a:endParaRPr>
          </a:p>
          <a:p>
            <a:pPr marL="342900" indent="-342900" algn="l" rtl="0" fontAlgn="base">
              <a:buAutoNum type="arabicPeriod"/>
            </a:pPr>
            <a:endParaRPr lang="en-US" dirty="0">
              <a:solidFill>
                <a:srgbClr val="000000"/>
              </a:solidFill>
            </a:endParaRPr>
          </a:p>
          <a:p>
            <a:pPr marL="342900" indent="-342900" algn="l" rtl="0" fontAlgn="base">
              <a:buAutoNum type="arabicPeriod"/>
            </a:pPr>
            <a:r>
              <a:rPr lang="en-US" sz="1800" b="0" i="0" dirty="0">
                <a:solidFill>
                  <a:srgbClr val="000000"/>
                </a:solidFill>
                <a:effectLst/>
                <a:latin typeface="Gill Sans MT" panose="020B0502020104020203" pitchFamily="34" charset="0"/>
              </a:rPr>
              <a:t>Using the same data file used to calculate the stunting indicator previously, create a variable to indicate whether a child is wasted (</a:t>
            </a:r>
            <a:r>
              <a:rPr lang="en-US" sz="1800" b="1" i="0" dirty="0" err="1">
                <a:solidFill>
                  <a:srgbClr val="000000"/>
                </a:solidFill>
                <a:effectLst/>
                <a:latin typeface="Courier New" panose="02070309020205020404" pitchFamily="49" charset="0"/>
              </a:rPr>
              <a:t>chn_wasted</a:t>
            </a:r>
            <a:r>
              <a:rPr lang="en-US" sz="1800" b="0" i="0" dirty="0">
                <a:solidFill>
                  <a:srgbClr val="000000"/>
                </a:solidFill>
                <a:effectLst/>
                <a:latin typeface="Gill Sans MT" panose="020B0502020104020203" pitchFamily="34" charset="0"/>
              </a:rPr>
              <a:t>).</a:t>
            </a:r>
            <a:r>
              <a:rPr lang="en-US" sz="1800" b="1" i="0" dirty="0">
                <a:solidFill>
                  <a:srgbClr val="000000"/>
                </a:solidFill>
                <a:effectLst/>
                <a:latin typeface="Courier New" panose="02070309020205020404" pitchFamily="49" charset="0"/>
              </a:rPr>
              <a:t>	</a:t>
            </a:r>
          </a:p>
          <a:p>
            <a:pPr marL="342900" indent="-342900" algn="l" rtl="0" fontAlgn="base">
              <a:buFont typeface="+mj-lt"/>
              <a:buAutoNum type="arabicPeriod" startAt="2"/>
            </a:pPr>
            <a:r>
              <a:rPr lang="en-US" b="0" i="0" dirty="0">
                <a:solidFill>
                  <a:srgbClr val="000000"/>
                </a:solidFill>
                <a:effectLst/>
                <a:latin typeface="Gill Sans MT" panose="020B0502020104020203" pitchFamily="34" charset="0"/>
              </a:rPr>
              <a:t>After applying the household sampling weight, calculate the percentage of children under 5 years of age who are stunted (de facto household members only). </a:t>
            </a:r>
            <a:r>
              <a:rPr lang="en-US" b="1" i="0" dirty="0">
                <a:solidFill>
                  <a:srgbClr val="000000"/>
                </a:solidFill>
                <a:effectLst/>
                <a:latin typeface="Courier New" panose="02070309020205020404" pitchFamily="49" charset="0"/>
              </a:rPr>
              <a:t>Set </a:t>
            </a:r>
            <a:r>
              <a:rPr lang="en-US" b="1" i="0" dirty="0" err="1">
                <a:solidFill>
                  <a:srgbClr val="000000"/>
                </a:solidFill>
                <a:effectLst/>
                <a:latin typeface="Courier New" panose="02070309020205020404" pitchFamily="49" charset="0"/>
              </a:rPr>
              <a:t>chn_stunted</a:t>
            </a:r>
            <a:r>
              <a:rPr lang="en-US" b="1" i="0" dirty="0">
                <a:solidFill>
                  <a:srgbClr val="000000"/>
                </a:solidFill>
                <a:effectLst/>
                <a:latin typeface="Courier New" panose="02070309020205020404" pitchFamily="49" charset="0"/>
              </a:rPr>
              <a:t>=0  </a:t>
            </a:r>
          </a:p>
          <a:p>
            <a:endParaRPr lang="en-US" dirty="0"/>
          </a:p>
        </p:txBody>
      </p:sp>
      <p:sp>
        <p:nvSpPr>
          <p:cNvPr id="7" name="Text Placeholder 6"/>
          <p:cNvSpPr>
            <a:spLocks noGrp="1"/>
          </p:cNvSpPr>
          <p:nvPr>
            <p:ph type="body" sz="quarter" idx="4294967295"/>
          </p:nvPr>
        </p:nvSpPr>
        <p:spPr>
          <a:xfrm>
            <a:off x="516477" y="1699709"/>
            <a:ext cx="8153400" cy="398033"/>
          </a:xfrm>
          <a:prstGeom prst="rect">
            <a:avLst/>
          </a:prstGeom>
        </p:spPr>
        <p:txBody>
          <a:bodyPr/>
          <a:lstStyle/>
          <a:p>
            <a:pPr marL="0" lvl="0" indent="0" algn="ctr">
              <a:buNone/>
              <a:defRPr/>
            </a:pPr>
            <a:r>
              <a:rPr lang="en-US" sz="2000" b="0" dirty="0">
                <a:solidFill>
                  <a:schemeClr val="accent3"/>
                </a:solidFill>
                <a:latin typeface="Gill Sans MT" panose="020B0502020104020203" pitchFamily="34" charset="0"/>
                <a:cs typeface="Arial"/>
              </a:rPr>
              <a:t>Wasting</a:t>
            </a:r>
          </a:p>
        </p:txBody>
      </p:sp>
      <p:sp>
        <p:nvSpPr>
          <p:cNvPr id="5" name="Title 4"/>
          <p:cNvSpPr>
            <a:spLocks noGrp="1"/>
          </p:cNvSpPr>
          <p:nvPr>
            <p:ph type="title"/>
          </p:nvPr>
        </p:nvSpPr>
        <p:spPr/>
        <p:txBody>
          <a:bodyPr/>
          <a:lstStyle/>
          <a:p>
            <a:r>
              <a:rPr lang="en-US" dirty="0"/>
              <a:t>Construction of Indicators</a:t>
            </a:r>
          </a:p>
        </p:txBody>
      </p:sp>
    </p:spTree>
    <p:extLst>
      <p:ext uri="{BB962C8B-B14F-4D97-AF65-F5344CB8AC3E}">
        <p14:creationId xmlns:p14="http://schemas.microsoft.com/office/powerpoint/2010/main" val="334451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8042" y="2097742"/>
            <a:ext cx="8229600" cy="4025656"/>
          </a:xfrm>
        </p:spPr>
        <p:txBody>
          <a:bodyPr/>
          <a:lstStyle/>
          <a:p>
            <a:pPr marL="342900" indent="-342900" algn="l" rtl="0" fontAlgn="base">
              <a:buAutoNum type="arabicPeriod"/>
            </a:pPr>
            <a:endParaRPr lang="en-US" sz="1800" b="0" i="0" dirty="0">
              <a:solidFill>
                <a:srgbClr val="000000"/>
              </a:solidFill>
              <a:effectLst/>
              <a:latin typeface="Gill Sans MT" panose="020B0502020104020203" pitchFamily="34" charset="0"/>
            </a:endParaRPr>
          </a:p>
          <a:p>
            <a:pPr marL="342900" indent="-342900" algn="l" rtl="0" fontAlgn="base">
              <a:buAutoNum type="arabicPeriod"/>
            </a:pPr>
            <a:endParaRPr lang="en-US" dirty="0">
              <a:solidFill>
                <a:srgbClr val="000000"/>
              </a:solidFill>
            </a:endParaRPr>
          </a:p>
          <a:p>
            <a:pPr marL="342900" indent="-342900" algn="l" rtl="0" fontAlgn="base">
              <a:buAutoNum type="arabicPeriod"/>
            </a:pPr>
            <a:r>
              <a:rPr lang="en-US" sz="1800" b="0" i="0" dirty="0">
                <a:solidFill>
                  <a:srgbClr val="000000"/>
                </a:solidFill>
                <a:effectLst/>
                <a:latin typeface="Gill Sans MT" panose="020B0502020104020203" pitchFamily="34" charset="0"/>
              </a:rPr>
              <a:t>Using the same data file used to calculate the stunting indicator in Section 16.2.2 and wasting indicator in Section 16.2.3, create a new variable to indicate whether a child is of healthy weight (</a:t>
            </a:r>
            <a:r>
              <a:rPr lang="en-US" sz="1800" b="1" i="0" dirty="0" err="1">
                <a:solidFill>
                  <a:srgbClr val="000000"/>
                </a:solidFill>
                <a:effectLst/>
                <a:latin typeface="Courier New" panose="02070309020205020404" pitchFamily="49" charset="0"/>
              </a:rPr>
              <a:t>chn_hw</a:t>
            </a:r>
            <a:r>
              <a:rPr lang="en-US" sz="1800" b="0" i="0" dirty="0">
                <a:solidFill>
                  <a:srgbClr val="000000"/>
                </a:solidFill>
                <a:effectLst/>
                <a:latin typeface="Gill Sans MT" panose="020B0502020104020203" pitchFamily="34" charset="0"/>
              </a:rPr>
              <a:t>). </a:t>
            </a:r>
            <a:endParaRPr lang="en-US" sz="1800" b="1" i="0" dirty="0">
              <a:solidFill>
                <a:srgbClr val="000000"/>
              </a:solidFill>
              <a:effectLst/>
              <a:latin typeface="Courier New" panose="02070309020205020404" pitchFamily="49" charset="0"/>
            </a:endParaRPr>
          </a:p>
          <a:p>
            <a:pPr marL="342900" indent="-342900" algn="l" rtl="0" fontAlgn="base">
              <a:buFont typeface="+mj-lt"/>
              <a:buAutoNum type="arabicPeriod" startAt="2"/>
            </a:pPr>
            <a:r>
              <a:rPr lang="en-US" b="0" i="0" dirty="0">
                <a:solidFill>
                  <a:srgbClr val="000000"/>
                </a:solidFill>
                <a:effectLst/>
                <a:latin typeface="Gill Sans MT" panose="020B0502020104020203" pitchFamily="34" charset="0"/>
              </a:rPr>
              <a:t>After applying the household sampling weight, calculate the percentage of children under 5 years of age who are wasted (de facto household members only).</a:t>
            </a:r>
          </a:p>
          <a:p>
            <a:pPr marL="342900" indent="-342900" algn="l" rtl="0" fontAlgn="base">
              <a:buFont typeface="+mj-lt"/>
              <a:buAutoNum type="arabicPeriod" startAt="2"/>
            </a:pPr>
            <a:r>
              <a:rPr lang="en-US" sz="1800" b="0" i="0" dirty="0">
                <a:solidFill>
                  <a:srgbClr val="000000"/>
                </a:solidFill>
                <a:effectLst/>
                <a:latin typeface="Gill Sans MT" panose="020B0502020104020203" pitchFamily="34" charset="0"/>
              </a:rPr>
              <a:t>Save the data file with the children’s anthropometry variables </a:t>
            </a:r>
            <a:r>
              <a:rPr lang="en-US" dirty="0">
                <a:solidFill>
                  <a:srgbClr val="000000"/>
                </a:solidFill>
              </a:rPr>
              <a:t>created.</a:t>
            </a:r>
            <a:r>
              <a:rPr lang="en-US" sz="1800" b="1" i="0" dirty="0">
                <a:solidFill>
                  <a:srgbClr val="000000"/>
                </a:solidFill>
                <a:effectLst/>
                <a:latin typeface="Gill Sans MT" panose="020B0502020104020203" pitchFamily="34" charset="0"/>
              </a:rPr>
              <a:t> </a:t>
            </a:r>
            <a:endParaRPr lang="en-US" dirty="0"/>
          </a:p>
        </p:txBody>
      </p:sp>
      <p:sp>
        <p:nvSpPr>
          <p:cNvPr id="7" name="Text Placeholder 6"/>
          <p:cNvSpPr>
            <a:spLocks noGrp="1"/>
          </p:cNvSpPr>
          <p:nvPr>
            <p:ph type="body" sz="quarter" idx="4294967295"/>
          </p:nvPr>
        </p:nvSpPr>
        <p:spPr>
          <a:xfrm>
            <a:off x="516477" y="1699709"/>
            <a:ext cx="8153400" cy="398033"/>
          </a:xfrm>
          <a:prstGeom prst="rect">
            <a:avLst/>
          </a:prstGeom>
        </p:spPr>
        <p:txBody>
          <a:bodyPr/>
          <a:lstStyle/>
          <a:p>
            <a:pPr marL="0" lvl="0" indent="0" algn="ctr">
              <a:buNone/>
              <a:defRPr/>
            </a:pPr>
            <a:r>
              <a:rPr lang="en-US" sz="2000" b="0" dirty="0">
                <a:solidFill>
                  <a:schemeClr val="accent3"/>
                </a:solidFill>
                <a:latin typeface="Gill Sans MT" panose="020B0502020104020203" pitchFamily="34" charset="0"/>
                <a:cs typeface="Arial"/>
              </a:rPr>
              <a:t>Healthy Weight</a:t>
            </a:r>
          </a:p>
        </p:txBody>
      </p:sp>
      <p:sp>
        <p:nvSpPr>
          <p:cNvPr id="5" name="Title 4"/>
          <p:cNvSpPr>
            <a:spLocks noGrp="1"/>
          </p:cNvSpPr>
          <p:nvPr>
            <p:ph type="title"/>
          </p:nvPr>
        </p:nvSpPr>
        <p:spPr/>
        <p:txBody>
          <a:bodyPr/>
          <a:lstStyle/>
          <a:p>
            <a:r>
              <a:rPr lang="en-US" dirty="0"/>
              <a:t>Construction of Indicators</a:t>
            </a:r>
          </a:p>
        </p:txBody>
      </p:sp>
    </p:spTree>
    <p:extLst>
      <p:ext uri="{BB962C8B-B14F-4D97-AF65-F5344CB8AC3E}">
        <p14:creationId xmlns:p14="http://schemas.microsoft.com/office/powerpoint/2010/main" val="14287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8042" y="2097742"/>
            <a:ext cx="8229600" cy="4025656"/>
          </a:xfrm>
        </p:spPr>
        <p:txBody>
          <a:bodyPr/>
          <a:lstStyle/>
          <a:p>
            <a:pPr marL="342900" indent="-342900" algn="l" rtl="0" fontAlgn="base">
              <a:buAutoNum type="arabicPeriod"/>
            </a:pPr>
            <a:r>
              <a:rPr lang="en-US" sz="1800" b="0" i="0" dirty="0">
                <a:solidFill>
                  <a:srgbClr val="000000"/>
                </a:solidFill>
                <a:effectLst/>
                <a:latin typeface="Gill Sans MT" panose="020B0502020104020203" pitchFamily="34" charset="0"/>
              </a:rPr>
              <a:t>Load the woman’s data file that was created in Section 16.2.1. </a:t>
            </a:r>
          </a:p>
          <a:p>
            <a:pPr marL="342900" indent="-342900" algn="l" rtl="0" fontAlgn="base">
              <a:buAutoNum type="arabicPeriod"/>
            </a:pPr>
            <a:r>
              <a:rPr lang="en-US" sz="1800" b="0" i="0" dirty="0">
                <a:solidFill>
                  <a:srgbClr val="000000"/>
                </a:solidFill>
                <a:effectLst/>
                <a:latin typeface="Gill Sans MT" panose="020B0502020104020203" pitchFamily="34" charset="0"/>
              </a:rPr>
              <a:t>Create a variable that indicates the age of each woman’s youngest child (</a:t>
            </a:r>
            <a:r>
              <a:rPr lang="en-US" sz="1800" b="1" i="0" dirty="0" err="1">
                <a:solidFill>
                  <a:srgbClr val="000000"/>
                </a:solidFill>
                <a:effectLst/>
                <a:latin typeface="Courier New" panose="02070309020205020404" pitchFamily="49" charset="0"/>
              </a:rPr>
              <a:t>cage_youngest</a:t>
            </a:r>
            <a:r>
              <a:rPr lang="en-US" sz="1800" b="0" i="0" dirty="0">
                <a:solidFill>
                  <a:srgbClr val="000000"/>
                </a:solidFill>
                <a:effectLst/>
                <a:latin typeface="Gill Sans MT" panose="020B0502020104020203" pitchFamily="34" charset="0"/>
              </a:rPr>
              <a:t>). </a:t>
            </a:r>
          </a:p>
          <a:p>
            <a:pPr marL="800095" lvl="1" indent="-342900" fontAlgn="base"/>
            <a:r>
              <a:rPr lang="en-US" b="0" i="0" dirty="0">
                <a:solidFill>
                  <a:srgbClr val="000000"/>
                </a:solidFill>
                <a:effectLst/>
                <a:latin typeface="Gill Sans MT" panose="020B0502020104020203" pitchFamily="34" charset="0"/>
              </a:rPr>
              <a:t>The variable will be used in the next step to exclude women who gave birth to a child during the 2 months preceding the survey from the underweight indicator calculation. </a:t>
            </a:r>
          </a:p>
          <a:p>
            <a:pPr marL="800095" lvl="1" indent="-342900" fontAlgn="base"/>
            <a:r>
              <a:rPr lang="en-US" sz="1800" b="0" i="0" dirty="0">
                <a:solidFill>
                  <a:srgbClr val="000000"/>
                </a:solidFill>
                <a:effectLst/>
                <a:latin typeface="Gill Sans MT" panose="020B0502020104020203" pitchFamily="34" charset="0"/>
              </a:rPr>
              <a:t>To create </a:t>
            </a:r>
            <a:r>
              <a:rPr lang="en-US" sz="1800" b="1" i="0" dirty="0" err="1">
                <a:solidFill>
                  <a:srgbClr val="000000"/>
                </a:solidFill>
                <a:effectLst/>
                <a:latin typeface="Courier New" panose="02070309020205020404" pitchFamily="49" charset="0"/>
              </a:rPr>
              <a:t>cage_youngest</a:t>
            </a:r>
            <a:r>
              <a:rPr lang="en-US" sz="1800" b="0" i="0" dirty="0">
                <a:solidFill>
                  <a:srgbClr val="000000"/>
                </a:solidFill>
                <a:effectLst/>
                <a:latin typeface="Gill Sans MT" panose="020B0502020104020203" pitchFamily="34" charset="0"/>
              </a:rPr>
              <a:t>, use </a:t>
            </a:r>
            <a:r>
              <a:rPr lang="en-US" sz="1800" b="1" i="0" dirty="0">
                <a:solidFill>
                  <a:srgbClr val="000000"/>
                </a:solidFill>
                <a:effectLst/>
                <a:latin typeface="Courier New" panose="02070309020205020404" pitchFamily="49" charset="0"/>
              </a:rPr>
              <a:t>b19_01</a:t>
            </a:r>
            <a:r>
              <a:rPr lang="en-US" sz="1800" b="0" i="0" dirty="0">
                <a:solidFill>
                  <a:srgbClr val="000000"/>
                </a:solidFill>
                <a:effectLst/>
                <a:latin typeface="Gill Sans MT" panose="020B0502020104020203" pitchFamily="34" charset="0"/>
              </a:rPr>
              <a:t> (current age in months of the woman’s youngest child) if it exists in the data file. </a:t>
            </a:r>
          </a:p>
          <a:p>
            <a:pPr marL="342900" indent="-342900" fontAlgn="base">
              <a:spcBef>
                <a:spcPts val="0"/>
              </a:spcBef>
              <a:spcAft>
                <a:spcPts val="0"/>
              </a:spcAft>
              <a:buFont typeface="+mj-lt"/>
              <a:buAutoNum type="arabicPeriod"/>
            </a:pPr>
            <a:r>
              <a:rPr lang="en-US" sz="1800" b="0" i="0" dirty="0">
                <a:solidFill>
                  <a:srgbClr val="000000"/>
                </a:solidFill>
                <a:effectLst/>
                <a:latin typeface="Gill Sans MT" panose="020B0502020104020203" pitchFamily="34" charset="0"/>
              </a:rPr>
              <a:t>Create a variable that indicates whether a woman 15-49 years of age is underweight according to their BMI (BMI&lt;18.5kg/m</a:t>
            </a:r>
            <a:r>
              <a:rPr lang="en-US" sz="1800" b="0" i="0" baseline="30000" dirty="0">
                <a:solidFill>
                  <a:srgbClr val="000000"/>
                </a:solidFill>
                <a:effectLst/>
                <a:latin typeface="Gill Sans MT" panose="020B0502020104020203" pitchFamily="34" charset="0"/>
              </a:rPr>
              <a:t>2</a:t>
            </a:r>
            <a:r>
              <a:rPr lang="en-US" sz="1800" b="0" i="0" dirty="0">
                <a:solidFill>
                  <a:srgbClr val="000000"/>
                </a:solidFill>
                <a:effectLst/>
                <a:latin typeface="Gill Sans MT" panose="020B0502020104020203" pitchFamily="34" charset="0"/>
              </a:rPr>
              <a:t>) (</a:t>
            </a:r>
            <a:r>
              <a:rPr lang="en-US" sz="1800" b="1" i="0" dirty="0" err="1">
                <a:solidFill>
                  <a:srgbClr val="000000"/>
                </a:solidFill>
                <a:effectLst/>
                <a:latin typeface="Courier New" panose="02070309020205020404" pitchFamily="49" charset="0"/>
              </a:rPr>
              <a:t>whn_uw</a:t>
            </a:r>
            <a:r>
              <a:rPr lang="en-US" sz="1800" b="0" i="0" dirty="0">
                <a:solidFill>
                  <a:srgbClr val="000000"/>
                </a:solidFill>
                <a:effectLst/>
                <a:latin typeface="Gill Sans MT" panose="020B0502020104020203" pitchFamily="34" charset="0"/>
              </a:rPr>
              <a:t>).</a:t>
            </a:r>
          </a:p>
          <a:p>
            <a:pPr marL="800095" lvl="1" indent="-342900" fontAlgn="base">
              <a:spcBef>
                <a:spcPts val="0"/>
              </a:spcBef>
            </a:pPr>
            <a:r>
              <a:rPr lang="en-US" sz="1800" b="0" i="0" dirty="0">
                <a:solidFill>
                  <a:srgbClr val="000000"/>
                </a:solidFill>
                <a:effectLst/>
                <a:latin typeface="Gill Sans MT" panose="020B0502020104020203" pitchFamily="34" charset="0"/>
              </a:rPr>
              <a:t>Be sure to exclude women who reported that they were pregnant at the time of interview (</a:t>
            </a:r>
            <a:r>
              <a:rPr lang="en-US" sz="1800" b="1" i="0" dirty="0">
                <a:solidFill>
                  <a:srgbClr val="000000"/>
                </a:solidFill>
                <a:effectLst/>
                <a:latin typeface="Courier New" panose="02070309020205020404" pitchFamily="49" charset="0"/>
              </a:rPr>
              <a:t>v213</a:t>
            </a:r>
            <a:r>
              <a:rPr lang="en-US" sz="1800" b="0" i="0" dirty="0">
                <a:solidFill>
                  <a:srgbClr val="000000"/>
                </a:solidFill>
                <a:effectLst/>
                <a:latin typeface="Gill Sans MT" panose="020B0502020104020203" pitchFamily="34" charset="0"/>
              </a:rPr>
              <a:t>=1) or gave birth to a child during the 2 months preceding the survey (</a:t>
            </a:r>
            <a:r>
              <a:rPr lang="en-US" sz="1800" b="1" i="0" dirty="0" err="1">
                <a:solidFill>
                  <a:srgbClr val="000000"/>
                </a:solidFill>
                <a:effectLst/>
                <a:latin typeface="Courier New" panose="02070309020205020404" pitchFamily="49" charset="0"/>
              </a:rPr>
              <a:t>cage_youngest</a:t>
            </a:r>
            <a:r>
              <a:rPr lang="en-US" sz="1800" b="0" i="0" dirty="0">
                <a:solidFill>
                  <a:srgbClr val="000000"/>
                </a:solidFill>
                <a:effectLst/>
                <a:latin typeface="Gill Sans MT" panose="020B0502020104020203" pitchFamily="34" charset="0"/>
              </a:rPr>
              <a:t>&lt;2). </a:t>
            </a:r>
            <a:endParaRPr lang="en-US" dirty="0"/>
          </a:p>
        </p:txBody>
      </p:sp>
      <p:sp>
        <p:nvSpPr>
          <p:cNvPr id="7" name="Text Placeholder 6"/>
          <p:cNvSpPr>
            <a:spLocks noGrp="1"/>
          </p:cNvSpPr>
          <p:nvPr>
            <p:ph type="body" sz="quarter" idx="4294967295"/>
          </p:nvPr>
        </p:nvSpPr>
        <p:spPr>
          <a:xfrm>
            <a:off x="516477" y="1699709"/>
            <a:ext cx="8153400" cy="398033"/>
          </a:xfrm>
          <a:prstGeom prst="rect">
            <a:avLst/>
          </a:prstGeom>
        </p:spPr>
        <p:txBody>
          <a:bodyPr/>
          <a:lstStyle/>
          <a:p>
            <a:pPr marL="0" lvl="0" indent="0" algn="ctr">
              <a:buNone/>
              <a:defRPr/>
            </a:pPr>
            <a:r>
              <a:rPr lang="en-US" sz="2000" b="0" dirty="0">
                <a:solidFill>
                  <a:schemeClr val="accent3"/>
                </a:solidFill>
                <a:latin typeface="Gill Sans MT" panose="020B0502020104020203" pitchFamily="34" charset="0"/>
                <a:cs typeface="Arial"/>
              </a:rPr>
              <a:t>Underweight Women of Reproductive Age</a:t>
            </a:r>
          </a:p>
        </p:txBody>
      </p:sp>
      <p:sp>
        <p:nvSpPr>
          <p:cNvPr id="5" name="Title 4"/>
          <p:cNvSpPr>
            <a:spLocks noGrp="1"/>
          </p:cNvSpPr>
          <p:nvPr>
            <p:ph type="title"/>
          </p:nvPr>
        </p:nvSpPr>
        <p:spPr/>
        <p:txBody>
          <a:bodyPr/>
          <a:lstStyle/>
          <a:p>
            <a:r>
              <a:rPr lang="en-US" dirty="0"/>
              <a:t>Construction of Indicators</a:t>
            </a:r>
          </a:p>
        </p:txBody>
      </p:sp>
    </p:spTree>
    <p:extLst>
      <p:ext uri="{BB962C8B-B14F-4D97-AF65-F5344CB8AC3E}">
        <p14:creationId xmlns:p14="http://schemas.microsoft.com/office/powerpoint/2010/main" val="296059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48042" y="2097742"/>
            <a:ext cx="8229600" cy="4025656"/>
          </a:xfrm>
        </p:spPr>
        <p:txBody>
          <a:bodyPr/>
          <a:lstStyle/>
          <a:p>
            <a:pPr marL="342900" indent="-342900" algn="l" rtl="0" fontAlgn="base">
              <a:buFont typeface="+mj-lt"/>
              <a:buAutoNum type="arabicPeriod" startAt="4"/>
            </a:pPr>
            <a:endParaRPr lang="en-US" sz="1800" b="0" i="0" dirty="0">
              <a:solidFill>
                <a:srgbClr val="000000"/>
              </a:solidFill>
              <a:effectLst/>
              <a:latin typeface="Gill Sans MT" panose="020B0502020104020203" pitchFamily="34" charset="0"/>
            </a:endParaRPr>
          </a:p>
          <a:p>
            <a:pPr marL="342900" indent="-342900" algn="l" rtl="0" fontAlgn="base">
              <a:buFont typeface="+mj-lt"/>
              <a:buAutoNum type="arabicPeriod" startAt="4"/>
            </a:pPr>
            <a:endParaRPr lang="en-US" dirty="0">
              <a:solidFill>
                <a:srgbClr val="000000"/>
              </a:solidFill>
            </a:endParaRPr>
          </a:p>
          <a:p>
            <a:pPr marL="342900" indent="-342900" algn="l" rtl="0" fontAlgn="base">
              <a:buFont typeface="+mj-lt"/>
              <a:buAutoNum type="arabicPeriod" startAt="4"/>
            </a:pPr>
            <a:r>
              <a:rPr lang="en-US" sz="1800" b="0" i="0" dirty="0">
                <a:solidFill>
                  <a:srgbClr val="000000"/>
                </a:solidFill>
                <a:effectLst/>
                <a:latin typeface="Gill Sans MT" panose="020B0502020104020203" pitchFamily="34" charset="0"/>
              </a:rPr>
              <a:t>Create a variable that categorizes women 15-49 years of age into 5-year age categories (</a:t>
            </a:r>
            <a:r>
              <a:rPr lang="en-US" sz="1800" b="1" i="0" dirty="0">
                <a:solidFill>
                  <a:srgbClr val="000000"/>
                </a:solidFill>
                <a:effectLst/>
                <a:latin typeface="Courier New" panose="02070309020205020404" pitchFamily="49" charset="0"/>
              </a:rPr>
              <a:t>agegrp_wra_7grp</a:t>
            </a:r>
            <a:r>
              <a:rPr lang="en-US" sz="1800" b="0" i="0" dirty="0">
                <a:solidFill>
                  <a:srgbClr val="000000"/>
                </a:solidFill>
                <a:effectLst/>
                <a:latin typeface="Gill Sans MT" panose="020B0502020104020203" pitchFamily="34" charset="0"/>
              </a:rPr>
              <a:t>). </a:t>
            </a:r>
          </a:p>
          <a:p>
            <a:pPr marL="342900" indent="-342900" algn="l" rtl="0" fontAlgn="base">
              <a:buFont typeface="+mj-lt"/>
              <a:buAutoNum type="arabicPeriod" startAt="4"/>
            </a:pPr>
            <a:r>
              <a:rPr lang="en-US" b="0" i="0" dirty="0">
                <a:solidFill>
                  <a:srgbClr val="000000"/>
                </a:solidFill>
                <a:effectLst/>
                <a:latin typeface="Gill Sans MT" panose="020B0502020104020203" pitchFamily="34" charset="0"/>
              </a:rPr>
              <a:t>After applying the women’s individual sampling weight, calculate the percentage of women 1549 years of age who are underweight according to their BMI.</a:t>
            </a:r>
            <a:endParaRPr lang="en-US" dirty="0">
              <a:solidFill>
                <a:srgbClr val="000000"/>
              </a:solidFill>
            </a:endParaRPr>
          </a:p>
          <a:p>
            <a:pPr marL="342900" indent="-342900" algn="l" rtl="0" fontAlgn="base">
              <a:buFont typeface="+mj-lt"/>
              <a:buAutoNum type="arabicPeriod" startAt="4"/>
            </a:pPr>
            <a:r>
              <a:rPr lang="en-US" dirty="0"/>
              <a:t> Save the data file with the women’s anthropometry variables created in this section in it. </a:t>
            </a:r>
          </a:p>
          <a:p>
            <a:pPr marL="342900" indent="-342900" algn="l" rtl="0" fontAlgn="base">
              <a:buFont typeface="+mj-lt"/>
              <a:buAutoNum type="arabicPeriod" startAt="4"/>
            </a:pPr>
            <a:endParaRPr lang="en-US" dirty="0"/>
          </a:p>
        </p:txBody>
      </p:sp>
      <p:sp>
        <p:nvSpPr>
          <p:cNvPr id="7" name="Text Placeholder 6"/>
          <p:cNvSpPr>
            <a:spLocks noGrp="1"/>
          </p:cNvSpPr>
          <p:nvPr>
            <p:ph type="body" sz="quarter" idx="4294967295"/>
          </p:nvPr>
        </p:nvSpPr>
        <p:spPr>
          <a:xfrm>
            <a:off x="516477" y="1699709"/>
            <a:ext cx="8153400" cy="398033"/>
          </a:xfrm>
          <a:prstGeom prst="rect">
            <a:avLst/>
          </a:prstGeom>
        </p:spPr>
        <p:txBody>
          <a:bodyPr/>
          <a:lstStyle/>
          <a:p>
            <a:pPr marL="0" lvl="0" indent="0" algn="ctr">
              <a:buNone/>
              <a:defRPr/>
            </a:pPr>
            <a:r>
              <a:rPr lang="en-US" sz="2000" b="0" dirty="0">
                <a:solidFill>
                  <a:schemeClr val="accent3"/>
                </a:solidFill>
                <a:latin typeface="Gill Sans MT" panose="020B0502020104020203" pitchFamily="34" charset="0"/>
                <a:cs typeface="Arial"/>
              </a:rPr>
              <a:t>Underweight Women of Reproductive Age</a:t>
            </a:r>
          </a:p>
        </p:txBody>
      </p:sp>
      <p:sp>
        <p:nvSpPr>
          <p:cNvPr id="5" name="Title 4"/>
          <p:cNvSpPr>
            <a:spLocks noGrp="1"/>
          </p:cNvSpPr>
          <p:nvPr>
            <p:ph type="title"/>
          </p:nvPr>
        </p:nvSpPr>
        <p:spPr/>
        <p:txBody>
          <a:bodyPr/>
          <a:lstStyle/>
          <a:p>
            <a:r>
              <a:rPr lang="en-US" dirty="0"/>
              <a:t>Construction of Indicators</a:t>
            </a:r>
          </a:p>
        </p:txBody>
      </p:sp>
    </p:spTree>
    <p:extLst>
      <p:ext uri="{BB962C8B-B14F-4D97-AF65-F5344CB8AC3E}">
        <p14:creationId xmlns:p14="http://schemas.microsoft.com/office/powerpoint/2010/main" val="174773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_african_colo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701" y="4982902"/>
            <a:ext cx="13843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_eop_colo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7416" y="4962263"/>
            <a:ext cx="13922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_treasury_color.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27616" y="4990838"/>
            <a:ext cx="1296987"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_peace_colo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952738"/>
            <a:ext cx="1371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_state_colo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47802" y="3433439"/>
            <a:ext cx="142716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http://upload.wikimedia.org/wikipedia/commons/thumb/1/1c/USGS_logo_green.svg/800px-USGS_logo_green.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3687441"/>
            <a:ext cx="213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logo_usda_color.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691066" y="2197839"/>
            <a:ext cx="1176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logo_opic_color.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789739" y="2121639"/>
            <a:ext cx="12112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logo_mcc_color.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70178" y="2013027"/>
            <a:ext cx="1292225" cy="126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12"/>
          <a:srcRect/>
          <a:stretch/>
        </p:blipFill>
        <p:spPr bwMode="auto">
          <a:xfrm>
            <a:off x="411079" y="2108276"/>
            <a:ext cx="1371775" cy="111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U.S. Department of Commerce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43600" y="3530275"/>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itle 1"/>
          <p:cNvSpPr txBox="1">
            <a:spLocks/>
          </p:cNvSpPr>
          <p:nvPr/>
        </p:nvSpPr>
        <p:spPr bwMode="auto">
          <a:xfrm>
            <a:off x="448041" y="1156445"/>
            <a:ext cx="8229600" cy="597049"/>
          </a:xfrm>
          <a:prstGeom prst="rect">
            <a:avLst/>
          </a:prstGeom>
          <a:noFill/>
          <a:ln w="0">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0" numCol="1" anchor="t" anchorCtr="0" compatLnSpc="1">
            <a:prstTxWarp prst="textNoShape">
              <a:avLst/>
            </a:prstTxWarp>
          </a:bodyPr>
          <a:lstStyle>
            <a:lvl1pPr algn="ctr" defTabSz="457200" rtl="0" eaLnBrk="1" latinLnBrk="0" hangingPunct="1">
              <a:spcBef>
                <a:spcPct val="0"/>
              </a:spcBef>
              <a:buNone/>
              <a:defRPr sz="3200" kern="1200" cap="all" baseline="0">
                <a:solidFill>
                  <a:srgbClr val="D37D28"/>
                </a:solidFill>
                <a:latin typeface="Arial" panose="020B0604020202020204" pitchFamily="34" charset="0"/>
                <a:ea typeface="+mj-ea"/>
                <a:cs typeface="Arial" panose="020B0604020202020204" pitchFamily="34" charset="0"/>
              </a:defRPr>
            </a:lvl1pPr>
          </a:lstStyle>
          <a:p>
            <a:pPr>
              <a:defRPr/>
            </a:pPr>
            <a:r>
              <a:rPr lang="en-US" altLang="en-US" dirty="0">
                <a:latin typeface="Gill Sans MT" panose="020B0502020104020203" pitchFamily="34" charset="0"/>
              </a:rPr>
              <a:t>U.S. Government Partners</a:t>
            </a:r>
            <a:endParaRPr lang="en-US" dirty="0">
              <a:latin typeface="Gill Sans MT" panose="020B0502020104020203" pitchFamily="34" charset="0"/>
            </a:endParaRPr>
          </a:p>
        </p:txBody>
      </p:sp>
    </p:spTree>
    <p:extLst>
      <p:ext uri="{BB962C8B-B14F-4D97-AF65-F5344CB8AC3E}">
        <p14:creationId xmlns:p14="http://schemas.microsoft.com/office/powerpoint/2010/main" val="123527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Anthropometric Measures and Why are They Important?</a:t>
            </a:r>
          </a:p>
        </p:txBody>
      </p:sp>
      <p:sp>
        <p:nvSpPr>
          <p:cNvPr id="3" name="Text Placeholder 2"/>
          <p:cNvSpPr>
            <a:spLocks noGrp="1"/>
          </p:cNvSpPr>
          <p:nvPr>
            <p:ph type="body" sz="quarter" idx="10"/>
          </p:nvPr>
        </p:nvSpPr>
        <p:spPr/>
        <p:txBody>
          <a:bodyPr/>
          <a:lstStyle/>
          <a:p>
            <a:pPr marL="285750" indent="-285750">
              <a:lnSpc>
                <a:spcPts val="2400"/>
              </a:lnSpc>
              <a:buFont typeface="Arial" panose="020B0604020202020204" pitchFamily="34" charset="0"/>
              <a:buChar char="•"/>
            </a:pPr>
            <a:r>
              <a:rPr lang="en-US" dirty="0">
                <a:latin typeface="Arial"/>
                <a:cs typeface="Arial"/>
              </a:rPr>
              <a:t>Anthropometric measurements are non-invasive quantitative measurements that characterize body composition in size and shape. They are important indicators of nutritional status. </a:t>
            </a:r>
          </a:p>
          <a:p>
            <a:pPr marL="742939" lvl="1" indent="-285750">
              <a:buFont typeface="Arial" panose="020B0604020202020204" pitchFamily="34" charset="0"/>
              <a:buChar char="•"/>
            </a:pPr>
            <a:r>
              <a:rPr lang="en-US" sz="1600" dirty="0">
                <a:latin typeface="Arial"/>
                <a:cs typeface="Arial"/>
              </a:rPr>
              <a:t>In 2016, undernutrition (stunting, wasting and underweight) was estimated to cause 1.0 million deaths, 3.9% of years of life lost, and 3.8% of disability-adjusted life years (DALYs) globally.</a:t>
            </a:r>
          </a:p>
          <a:p>
            <a:pPr marL="285750" indent="-285750">
              <a:buFont typeface="Arial" panose="020B0604020202020204" pitchFamily="34" charset="0"/>
              <a:buChar char="•"/>
            </a:pPr>
            <a:r>
              <a:rPr lang="en-US" dirty="0">
                <a:latin typeface="Arial"/>
                <a:cs typeface="Arial"/>
              </a:rPr>
              <a:t>The Demographic Health Survey has collected this data since 1985, with height and weight data in 238 surveys in 77 countries from children and adults.</a:t>
            </a:r>
          </a:p>
        </p:txBody>
      </p:sp>
    </p:spTree>
    <p:extLst>
      <p:ext uri="{BB962C8B-B14F-4D97-AF65-F5344CB8AC3E}">
        <p14:creationId xmlns:p14="http://schemas.microsoft.com/office/powerpoint/2010/main" val="413449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BCE0-759E-E116-5840-1B37AB5EF637}"/>
              </a:ext>
            </a:extLst>
          </p:cNvPr>
          <p:cNvSpPr>
            <a:spLocks noGrp="1"/>
          </p:cNvSpPr>
          <p:nvPr>
            <p:ph type="title"/>
          </p:nvPr>
        </p:nvSpPr>
        <p:spPr/>
        <p:txBody>
          <a:bodyPr/>
          <a:lstStyle/>
          <a:p>
            <a:r>
              <a:rPr lang="en-US" dirty="0"/>
              <a:t>Anthropometry: Our Approach</a:t>
            </a:r>
          </a:p>
        </p:txBody>
      </p:sp>
      <p:sp>
        <p:nvSpPr>
          <p:cNvPr id="3" name="Text Placeholder 2">
            <a:extLst>
              <a:ext uri="{FF2B5EF4-FFF2-40B4-BE49-F238E27FC236}">
                <a16:creationId xmlns:a16="http://schemas.microsoft.com/office/drawing/2014/main" id="{6BA93F63-0616-BCE8-7728-FE24004DB8AC}"/>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Anthropometry data are not collected in the Zone of Influence (ZOI) Midline Surveys. Using the DHS to calculate the anthropometric indicators is suggested if the survey was implemented during a similar point in time.</a:t>
            </a:r>
          </a:p>
          <a:p>
            <a:pPr marL="285750" indent="-285750">
              <a:buFont typeface="Arial" panose="020B0604020202020204" pitchFamily="34" charset="0"/>
              <a:buChar char="•"/>
            </a:pPr>
            <a:r>
              <a:rPr lang="en-US" dirty="0"/>
              <a:t>There are two main steps to constructing anthropometric indicator estimates for the ZOI Midline Survey:</a:t>
            </a:r>
          </a:p>
          <a:p>
            <a:pPr marL="800089" lvl="1" indent="-342900">
              <a:buFont typeface="+mj-lt"/>
              <a:buAutoNum type="arabicPeriod"/>
            </a:pPr>
            <a:r>
              <a:rPr lang="en-US" sz="1800" dirty="0">
                <a:latin typeface="Gill Sans MT" panose="020B0502020104020203" pitchFamily="34" charset="0"/>
              </a:rPr>
              <a:t>A </a:t>
            </a:r>
            <a:r>
              <a:rPr lang="en-US" sz="1800" b="1" dirty="0">
                <a:latin typeface="Gill Sans MT" panose="020B0502020104020203" pitchFamily="34" charset="0"/>
              </a:rPr>
              <a:t>geospatial overlay </a:t>
            </a:r>
            <a:r>
              <a:rPr lang="en-US" sz="1800" dirty="0">
                <a:latin typeface="Gill Sans MT" panose="020B0502020104020203" pitchFamily="34" charset="0"/>
              </a:rPr>
              <a:t>method can be implemented to locate the </a:t>
            </a:r>
            <a:r>
              <a:rPr lang="en-US" sz="1800" dirty="0" err="1">
                <a:latin typeface="Gill Sans MT" panose="020B0502020104020203" pitchFamily="34" charset="0"/>
              </a:rPr>
              <a:t>the</a:t>
            </a:r>
            <a:r>
              <a:rPr lang="en-US" sz="1800" dirty="0">
                <a:latin typeface="Gill Sans MT" panose="020B0502020104020203" pitchFamily="34" charset="0"/>
              </a:rPr>
              <a:t> DHS clusters inside of the ZOI. Once these clusters are identified as in or outside of the ZOI, individuals assigned to clusters outside the ZOI can be dropped.</a:t>
            </a:r>
          </a:p>
          <a:p>
            <a:pPr marL="800089" lvl="1" indent="-342900">
              <a:buFont typeface="+mj-lt"/>
              <a:buAutoNum type="arabicPeriod"/>
            </a:pPr>
            <a:r>
              <a:rPr lang="en-US" sz="1800" dirty="0"/>
              <a:t>The </a:t>
            </a:r>
            <a:r>
              <a:rPr lang="en-US" sz="1800" b="1" dirty="0"/>
              <a:t>construction of anthropometric indicators </a:t>
            </a:r>
            <a:r>
              <a:rPr lang="en-US" sz="1800" dirty="0"/>
              <a:t>can be carried out with the filtered dataset.</a:t>
            </a:r>
          </a:p>
        </p:txBody>
      </p:sp>
    </p:spTree>
    <p:extLst>
      <p:ext uri="{BB962C8B-B14F-4D97-AF65-F5344CB8AC3E}">
        <p14:creationId xmlns:p14="http://schemas.microsoft.com/office/powerpoint/2010/main" val="353364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75BE-2C80-96AF-4A64-CA037BE73C5B}"/>
              </a:ext>
            </a:extLst>
          </p:cNvPr>
          <p:cNvSpPr>
            <a:spLocks noGrp="1"/>
          </p:cNvSpPr>
          <p:nvPr>
            <p:ph type="title"/>
          </p:nvPr>
        </p:nvSpPr>
        <p:spPr/>
        <p:txBody>
          <a:bodyPr/>
          <a:lstStyle/>
          <a:p>
            <a:r>
              <a:rPr lang="en-US" dirty="0"/>
              <a:t>Anthropometry: Demographic Groups of Interest</a:t>
            </a:r>
          </a:p>
        </p:txBody>
      </p:sp>
      <p:sp>
        <p:nvSpPr>
          <p:cNvPr id="3" name="Text Placeholder 2">
            <a:extLst>
              <a:ext uri="{FF2B5EF4-FFF2-40B4-BE49-F238E27FC236}">
                <a16:creationId xmlns:a16="http://schemas.microsoft.com/office/drawing/2014/main" id="{1D56F3AF-45B3-C91A-5410-5F478C5E061E}"/>
              </a:ext>
            </a:extLst>
          </p:cNvPr>
          <p:cNvSpPr>
            <a:spLocks noGrp="1"/>
          </p:cNvSpPr>
          <p:nvPr>
            <p:ph type="body" sz="quarter" idx="10"/>
          </p:nvPr>
        </p:nvSpPr>
        <p:spPr/>
        <p:txBody>
          <a:bodyPr/>
          <a:lstStyle/>
          <a:p>
            <a:r>
              <a:rPr lang="en-US" dirty="0"/>
              <a:t>Children aged 0-59 months (up to 5 years of age).</a:t>
            </a:r>
          </a:p>
          <a:p>
            <a:pPr marL="914389" lvl="1" indent="-457200">
              <a:buFont typeface="Arial" panose="020B0604020202020204" pitchFamily="34" charset="0"/>
              <a:buChar char="•"/>
            </a:pPr>
            <a:r>
              <a:rPr lang="en-US" sz="1800" dirty="0">
                <a:latin typeface="Gill Sans MT" panose="020B0502020104020203" pitchFamily="34" charset="0"/>
                <a:cs typeface="Arial"/>
              </a:rPr>
              <a:t>Coverage:</a:t>
            </a:r>
          </a:p>
          <a:p>
            <a:pPr marL="914383" lvl="2" indent="-285750">
              <a:spcBef>
                <a:spcPts val="0"/>
              </a:spcBef>
              <a:buFont typeface="Arial" panose="020B0604020202020204" pitchFamily="34" charset="0"/>
              <a:buChar char="•"/>
            </a:pPr>
            <a:r>
              <a:rPr lang="en-US" sz="1400" dirty="0">
                <a:latin typeface="Gill Sans MT" panose="020B0502020104020203" pitchFamily="34" charset="0"/>
                <a:cs typeface="Arial"/>
              </a:rPr>
              <a:t>Population base: Living children born 0-59 months before the survey (PR file)</a:t>
            </a:r>
          </a:p>
          <a:p>
            <a:pPr marL="914383" lvl="2" indent="-285750">
              <a:spcBef>
                <a:spcPts val="0"/>
              </a:spcBef>
              <a:buFont typeface="Arial" panose="020B0604020202020204" pitchFamily="34" charset="0"/>
              <a:buChar char="•"/>
            </a:pPr>
            <a:r>
              <a:rPr lang="en-US" sz="1400" dirty="0">
                <a:latin typeface="Gill Sans MT" panose="020B0502020104020203" pitchFamily="34" charset="0"/>
                <a:cs typeface="Arial"/>
              </a:rPr>
              <a:t>Time period: Current status at time of survey.</a:t>
            </a:r>
          </a:p>
          <a:p>
            <a:pPr marL="628633" lvl="2">
              <a:spcBef>
                <a:spcPts val="0"/>
              </a:spcBef>
            </a:pPr>
            <a:endParaRPr lang="en-US" sz="1400" dirty="0">
              <a:latin typeface="Gill Sans MT" panose="020B0502020104020203" pitchFamily="34" charset="0"/>
              <a:cs typeface="Arial"/>
            </a:endParaRPr>
          </a:p>
          <a:p>
            <a:r>
              <a:rPr lang="en-US" dirty="0"/>
              <a:t>Percentage of women by nutritional status</a:t>
            </a:r>
          </a:p>
          <a:p>
            <a:pPr marL="914389" lvl="1" indent="-457200">
              <a:buFont typeface="Arial" panose="020B0604020202020204" pitchFamily="34" charset="0"/>
              <a:buChar char="•"/>
            </a:pPr>
            <a:r>
              <a:rPr lang="en-US" sz="1800" dirty="0">
                <a:latin typeface="Gill Sans MT" panose="020B0502020104020203" pitchFamily="34" charset="0"/>
                <a:cs typeface="Arial"/>
              </a:rPr>
              <a:t>Coverage:</a:t>
            </a:r>
          </a:p>
          <a:p>
            <a:pPr marL="914383" lvl="2" indent="-285750">
              <a:spcBef>
                <a:spcPts val="0"/>
              </a:spcBef>
              <a:buFont typeface="Arial" panose="020B0604020202020204" pitchFamily="34" charset="0"/>
              <a:buChar char="•"/>
            </a:pPr>
            <a:r>
              <a:rPr lang="en-US" sz="1400" dirty="0">
                <a:latin typeface="Gill Sans MT" panose="020B0502020104020203" pitchFamily="34" charset="0"/>
                <a:cs typeface="Arial"/>
              </a:rPr>
              <a:t>Population base:  Non-pregnant and non-postpartum women age 15–49 years at the time of the survey (IR file).</a:t>
            </a:r>
          </a:p>
          <a:p>
            <a:pPr marL="914383" lvl="2" indent="-285750">
              <a:spcBef>
                <a:spcPts val="0"/>
              </a:spcBef>
              <a:buFont typeface="Arial" panose="020B0604020202020204" pitchFamily="34" charset="0"/>
              <a:buChar char="•"/>
            </a:pPr>
            <a:r>
              <a:rPr lang="en-US" sz="1400" dirty="0">
                <a:latin typeface="Gill Sans MT" panose="020B0502020104020203" pitchFamily="34" charset="0"/>
                <a:cs typeface="Arial"/>
              </a:rPr>
              <a:t>Time period: Current status at time of survey.</a:t>
            </a:r>
          </a:p>
          <a:p>
            <a:pPr marL="914383" lvl="2" indent="-285750">
              <a:spcBef>
                <a:spcPts val="0"/>
              </a:spcBef>
              <a:buFont typeface="Arial" panose="020B0604020202020204" pitchFamily="34" charset="0"/>
              <a:buChar char="•"/>
            </a:pPr>
            <a:endParaRPr lang="en-US" sz="1400" dirty="0">
              <a:latin typeface="Gill Sans MT" panose="020B0502020104020203" pitchFamily="34" charset="0"/>
              <a:cs typeface="Arial"/>
            </a:endParaRPr>
          </a:p>
          <a:p>
            <a:pPr marL="914383" lvl="2" indent="-285750">
              <a:spcBef>
                <a:spcPts val="0"/>
              </a:spcBef>
              <a:buFont typeface="Arial" panose="020B0604020202020204" pitchFamily="34" charset="0"/>
              <a:buChar char="•"/>
            </a:pPr>
            <a:endParaRPr lang="en-US" sz="1400" dirty="0">
              <a:latin typeface="Gill Sans MT" panose="020B0502020104020203" pitchFamily="34" charset="0"/>
              <a:cs typeface="Arial"/>
            </a:endParaRPr>
          </a:p>
          <a:p>
            <a:endParaRPr lang="en-US" dirty="0"/>
          </a:p>
        </p:txBody>
      </p:sp>
    </p:spTree>
    <p:extLst>
      <p:ext uri="{BB962C8B-B14F-4D97-AF65-F5344CB8AC3E}">
        <p14:creationId xmlns:p14="http://schemas.microsoft.com/office/powerpoint/2010/main" val="387289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Anthropometric Measurements:  Methodology</a:t>
            </a:r>
          </a:p>
        </p:txBody>
      </p:sp>
      <p:sp>
        <p:nvSpPr>
          <p:cNvPr id="5" name="Text Placeholder 4"/>
          <p:cNvSpPr>
            <a:spLocks noGrp="1"/>
          </p:cNvSpPr>
          <p:nvPr>
            <p:ph type="body" sz="quarter" idx="10"/>
          </p:nvPr>
        </p:nvSpPr>
        <p:spPr>
          <a:xfrm>
            <a:off x="448041" y="2087562"/>
            <a:ext cx="8265749" cy="3933093"/>
          </a:xfrm>
        </p:spPr>
        <p:txBody>
          <a:bodyPr wrap="square">
            <a:noAutofit/>
          </a:bodyPr>
          <a:lstStyle/>
          <a:p>
            <a:pPr marL="225420" indent="-225420">
              <a:lnSpc>
                <a:spcPts val="2400"/>
              </a:lnSpc>
            </a:pPr>
            <a:r>
              <a:rPr lang="en-US" dirty="0">
                <a:latin typeface="Arial"/>
              </a:rPr>
              <a:t>Percentage of children from birth to five years of age, by nutritional status:</a:t>
            </a:r>
          </a:p>
          <a:p>
            <a:pPr marL="342900" marR="0" indent="-342900" algn="l">
              <a:spcBef>
                <a:spcPts val="0"/>
              </a:spcBef>
              <a:spcAft>
                <a:spcPts val="0"/>
              </a:spcAft>
              <a:buFont typeface="+mj-lt"/>
              <a:buAutoNum type="arabicPeriod"/>
            </a:pPr>
            <a:r>
              <a:rPr lang="en-US" dirty="0">
                <a:latin typeface="Arial"/>
              </a:rPr>
              <a:t>Moderately or severely stunted.</a:t>
            </a:r>
            <a:endParaRPr lang="en-US" sz="1800" dirty="0">
              <a:latin typeface="Arial"/>
              <a:cs typeface="Arial"/>
            </a:endParaRPr>
          </a:p>
          <a:p>
            <a:pPr marL="628645" lvl="1" indent="-457200">
              <a:spcBef>
                <a:spcPts val="0"/>
              </a:spcBef>
              <a:buFont typeface="Arial" panose="020B0604020202020204" pitchFamily="34" charset="0"/>
              <a:buChar char="•"/>
            </a:pPr>
            <a:r>
              <a:rPr lang="en-US" sz="1800" dirty="0">
                <a:latin typeface="Arial"/>
                <a:cs typeface="Arial"/>
              </a:rPr>
              <a:t>Number of children whose height-for-age z-score is below minus 2 (‑2.0) standard deviations (SD) below the mean on the WHO Child Growth Standards (hc70 &lt; -200)</a:t>
            </a:r>
          </a:p>
          <a:p>
            <a:pPr marL="342900" marR="0" indent="-342900" algn="l">
              <a:spcBef>
                <a:spcPts val="0"/>
              </a:spcBef>
              <a:spcAft>
                <a:spcPts val="0"/>
              </a:spcAft>
              <a:buFont typeface="+mj-lt"/>
              <a:buAutoNum type="arabicPeriod"/>
            </a:pPr>
            <a:r>
              <a:rPr lang="en-US" dirty="0">
                <a:latin typeface="Arial"/>
              </a:rPr>
              <a:t>Moderately or severely wasted.</a:t>
            </a:r>
            <a:endParaRPr lang="en-US" sz="1800" dirty="0">
              <a:latin typeface="Arial"/>
              <a:cs typeface="Arial"/>
            </a:endParaRPr>
          </a:p>
          <a:p>
            <a:pPr marL="628645" lvl="1" indent="-457200">
              <a:spcBef>
                <a:spcPts val="0"/>
              </a:spcBef>
              <a:buFont typeface="Arial" panose="020B0604020202020204" pitchFamily="34" charset="0"/>
              <a:buChar char="•"/>
            </a:pPr>
            <a:r>
              <a:rPr lang="en-US" sz="1800" dirty="0">
                <a:latin typeface="Arial"/>
                <a:cs typeface="Arial"/>
              </a:rPr>
              <a:t>Number of children whose weight-for-height z-score is below minus 2 (‑2.0) standard deviations (SD) below the mean on the WHO Child Growth Standards (hc72 &lt; -200).</a:t>
            </a:r>
          </a:p>
          <a:p>
            <a:pPr marL="342900" indent="-342900">
              <a:spcBef>
                <a:spcPts val="0"/>
              </a:spcBef>
              <a:buAutoNum type="arabicPeriod" startAt="3"/>
            </a:pPr>
            <a:r>
              <a:rPr lang="en-US" dirty="0">
                <a:latin typeface="Arial"/>
              </a:rPr>
              <a:t>Healthy weight.</a:t>
            </a:r>
            <a:endParaRPr lang="en-US" dirty="0">
              <a:latin typeface="Arial"/>
              <a:cs typeface="Arial" panose="020B0604020202020204" pitchFamily="34" charset="0"/>
            </a:endParaRPr>
          </a:p>
          <a:p>
            <a:pPr marL="742939" lvl="1" indent="-285750">
              <a:spcBef>
                <a:spcPts val="0"/>
              </a:spcBef>
              <a:buFont typeface="Arial" panose="020B0604020202020204" pitchFamily="34" charset="0"/>
              <a:buChar char="•"/>
            </a:pPr>
            <a:r>
              <a:rPr lang="en-US" sz="1800" dirty="0">
                <a:latin typeface="Arial"/>
                <a:cs typeface="Arial" panose="020B0604020202020204" pitchFamily="34" charset="0"/>
              </a:rPr>
              <a:t>Number of children whose weight-for-height z-score is between minus 2 (-2.0) and positive 2 (2) standard deviations (SD) on the WHO Child Growth Standards (hc72 &gt; -200 &amp; hc72 &lt; 200)   </a:t>
            </a:r>
            <a:endParaRPr lang="en-US" sz="1800" dirty="0">
              <a:latin typeface="Arial"/>
              <a:cs typeface="Arial"/>
            </a:endParaRPr>
          </a:p>
          <a:p>
            <a:pPr>
              <a:spcBef>
                <a:spcPts val="0"/>
              </a:spcBef>
              <a:spcAft>
                <a:spcPts val="0"/>
              </a:spcAft>
            </a:pPr>
            <a:endParaRPr lang="en-US" b="0" i="0" dirty="0">
              <a:solidFill>
                <a:srgbClr val="000000"/>
              </a:solidFill>
              <a:effectLst/>
              <a:latin typeface="Calibri" panose="020F0502020204030204" pitchFamily="34" charset="0"/>
            </a:endParaRPr>
          </a:p>
          <a:p>
            <a:pPr marL="225420" indent="-225420">
              <a:lnSpc>
                <a:spcPts val="2400"/>
              </a:lnSpc>
            </a:pPr>
            <a:endParaRPr lang="en-US" sz="1800" dirty="0">
              <a:latin typeface="Gill Sans MT" panose="020B0502020104020203" pitchFamily="34" charset="0"/>
            </a:endParaRPr>
          </a:p>
        </p:txBody>
      </p:sp>
    </p:spTree>
    <p:extLst>
      <p:ext uri="{BB962C8B-B14F-4D97-AF65-F5344CB8AC3E}">
        <p14:creationId xmlns:p14="http://schemas.microsoft.com/office/powerpoint/2010/main" val="132998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Anthropometric Measurements: Z-Scores</a:t>
            </a:r>
          </a:p>
        </p:txBody>
      </p:sp>
      <p:sp>
        <p:nvSpPr>
          <p:cNvPr id="5" name="Text Placeholder 4"/>
          <p:cNvSpPr>
            <a:spLocks noGrp="1"/>
          </p:cNvSpPr>
          <p:nvPr>
            <p:ph type="body" sz="quarter" idx="10"/>
          </p:nvPr>
        </p:nvSpPr>
        <p:spPr>
          <a:xfrm>
            <a:off x="448041" y="2388787"/>
            <a:ext cx="8265749" cy="3580498"/>
          </a:xfrm>
        </p:spPr>
        <p:txBody>
          <a:bodyPr/>
          <a:lstStyle/>
          <a:p>
            <a:r>
              <a:rPr lang="en-US" sz="1800" b="0" i="0" dirty="0">
                <a:solidFill>
                  <a:srgbClr val="000000"/>
                </a:solidFill>
                <a:effectLst/>
                <a:latin typeface="Gill Sans MT" panose="020B0502020104020203" pitchFamily="34" charset="0"/>
              </a:rPr>
              <a:t>To obtain nutritional status indicators from height or length, weight, and age data, the World Health Organization (WHO) growth reference standards (WHO </a:t>
            </a:r>
            <a:r>
              <a:rPr lang="en-US" sz="1800" b="0" i="0" dirty="0" err="1">
                <a:solidFill>
                  <a:srgbClr val="000000"/>
                </a:solidFill>
                <a:effectLst/>
                <a:latin typeface="Gill Sans MT" panose="020B0502020104020203" pitchFamily="34" charset="0"/>
              </a:rPr>
              <a:t>Multicentre</a:t>
            </a:r>
            <a:r>
              <a:rPr lang="en-US" sz="1800" b="0" i="0" dirty="0">
                <a:solidFill>
                  <a:srgbClr val="000000"/>
                </a:solidFill>
                <a:effectLst/>
                <a:latin typeface="Gill Sans MT" panose="020B0502020104020203" pitchFamily="34" charset="0"/>
              </a:rPr>
              <a:t> Growth Reference Study Group, 2006) are used to compute three nutritional scores, or z-scores.</a:t>
            </a:r>
          </a:p>
          <a:p>
            <a:pPr lvl="1"/>
            <a:r>
              <a:rPr lang="en-US" dirty="0">
                <a:solidFill>
                  <a:srgbClr val="000000"/>
                </a:solidFill>
              </a:rPr>
              <a:t>H</a:t>
            </a:r>
            <a:r>
              <a:rPr lang="en-US" b="0" i="0" dirty="0">
                <a:solidFill>
                  <a:srgbClr val="000000"/>
                </a:solidFill>
                <a:effectLst/>
                <a:latin typeface="Gill Sans MT" panose="020B0502020104020203" pitchFamily="34" charset="0"/>
              </a:rPr>
              <a:t>eight-for-age z-score (HAZ) </a:t>
            </a:r>
          </a:p>
          <a:p>
            <a:pPr lvl="1"/>
            <a:r>
              <a:rPr lang="en-US" b="0" i="0" dirty="0">
                <a:solidFill>
                  <a:srgbClr val="000000"/>
                </a:solidFill>
                <a:effectLst/>
                <a:latin typeface="Gill Sans MT" panose="020B0502020104020203" pitchFamily="34" charset="0"/>
              </a:rPr>
              <a:t>Weight-for-height z-score (WHZ)</a:t>
            </a:r>
            <a:endParaRPr lang="en-US" dirty="0">
              <a:solidFill>
                <a:srgbClr val="000000"/>
              </a:solidFill>
            </a:endParaRPr>
          </a:p>
          <a:p>
            <a:pPr algn="l" rtl="0" fontAlgn="base"/>
            <a:r>
              <a:rPr lang="en-US" sz="1800" b="0" i="0" dirty="0">
                <a:solidFill>
                  <a:srgbClr val="000000"/>
                </a:solidFill>
                <a:effectLst/>
                <a:latin typeface="Gill Sans MT" panose="020B0502020104020203" pitchFamily="34" charset="0"/>
              </a:rPr>
              <a:t>Each z-score is calculated by comparing the child’s height, length, or weight with the median value of the WHO 2006 reference population. The difference is divided by the SD of the reference population, as shown in the following formula: </a:t>
            </a:r>
            <a:endParaRPr lang="en-US" b="0" i="0" dirty="0">
              <a:solidFill>
                <a:srgbClr val="000000"/>
              </a:solidFill>
              <a:effectLst/>
              <a:latin typeface="Segoe UI" panose="020B0502040204020203" pitchFamily="34" charset="0"/>
            </a:endParaRPr>
          </a:p>
          <a:p>
            <a:pPr lvl="1" fontAlgn="base"/>
            <a:r>
              <a:rPr lang="en-US" b="0" i="0" dirty="0">
                <a:solidFill>
                  <a:srgbClr val="000000"/>
                </a:solidFill>
                <a:effectLst/>
                <a:latin typeface="Gill Sans MT" panose="020B0502020104020203" pitchFamily="34" charset="0"/>
              </a:rPr>
              <a:t>z-score=(Individual value of the child​</a:t>
            </a:r>
            <a:r>
              <a:rPr lang="en-US" b="0" i="0" dirty="0">
                <a:solidFill>
                  <a:srgbClr val="000000"/>
                </a:solidFill>
                <a:effectLst/>
                <a:latin typeface="Arial" panose="020B0604020202020204" pitchFamily="34" charset="0"/>
              </a:rPr>
              <a:t>−</a:t>
            </a:r>
            <a:r>
              <a:rPr lang="en-US" b="0" i="0" dirty="0">
                <a:solidFill>
                  <a:srgbClr val="000000"/>
                </a:solidFill>
                <a:effectLst/>
                <a:latin typeface="Gill Sans MT" panose="020B0502020104020203" pitchFamily="34" charset="0"/>
              </a:rPr>
              <a:t>​Median value of children in the reference population)÷(Standard deviation of the reference population) </a:t>
            </a:r>
            <a:endParaRPr lang="en-US" b="0" i="0" dirty="0">
              <a:solidFill>
                <a:srgbClr val="000000"/>
              </a:solidFill>
              <a:effectLst/>
              <a:latin typeface="Segoe UI" panose="020B0502040204020203" pitchFamily="34" charset="0"/>
            </a:endParaRPr>
          </a:p>
          <a:p>
            <a:pPr marL="457189" lvl="1" indent="0">
              <a:buNone/>
            </a:pPr>
            <a:endParaRPr lang="en-US" b="0" i="0" dirty="0">
              <a:solidFill>
                <a:srgbClr val="000000"/>
              </a:solidFill>
              <a:effectLst/>
              <a:latin typeface="Gill Sans MT" panose="020B0502020104020203" pitchFamily="34" charset="0"/>
            </a:endParaRPr>
          </a:p>
        </p:txBody>
      </p:sp>
    </p:spTree>
    <p:extLst>
      <p:ext uri="{BB962C8B-B14F-4D97-AF65-F5344CB8AC3E}">
        <p14:creationId xmlns:p14="http://schemas.microsoft.com/office/powerpoint/2010/main" val="229250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Anthropometric Measurements:  Methodology</a:t>
            </a:r>
          </a:p>
        </p:txBody>
      </p:sp>
      <p:sp>
        <p:nvSpPr>
          <p:cNvPr id="5" name="Text Placeholder 4"/>
          <p:cNvSpPr>
            <a:spLocks noGrp="1"/>
          </p:cNvSpPr>
          <p:nvPr>
            <p:ph type="body" sz="quarter" idx="10"/>
          </p:nvPr>
        </p:nvSpPr>
        <p:spPr/>
        <p:txBody>
          <a:bodyPr/>
          <a:lstStyle/>
          <a:p>
            <a:pPr marL="225420" indent="-225420">
              <a:lnSpc>
                <a:spcPts val="2400"/>
              </a:lnSpc>
            </a:pPr>
            <a:r>
              <a:rPr lang="en-US" dirty="0">
                <a:latin typeface="Arial"/>
              </a:rPr>
              <a:t>Percentage of women age 15-49 whose:</a:t>
            </a:r>
          </a:p>
          <a:p>
            <a:pPr marL="0" indent="0">
              <a:lnSpc>
                <a:spcPts val="2400"/>
              </a:lnSpc>
              <a:buNone/>
            </a:pPr>
            <a:r>
              <a:rPr lang="en-US" dirty="0">
                <a:latin typeface="Arial"/>
              </a:rPr>
              <a:t>	4. 	Body mass index (BMI) is less than 18.5</a:t>
            </a:r>
          </a:p>
          <a:p>
            <a:pPr marL="1085822" lvl="3" indent="-285750">
              <a:lnSpc>
                <a:spcPts val="2400"/>
              </a:lnSpc>
              <a:buFont typeface="Arial" panose="020B0604020202020204" pitchFamily="34" charset="0"/>
              <a:buChar char="•"/>
            </a:pPr>
            <a:r>
              <a:rPr lang="en-US" sz="1800" dirty="0">
                <a:latin typeface="Arial"/>
                <a:cs typeface="Arial"/>
              </a:rPr>
              <a:t>The body mass index (BMI) is the ratio of the weight in kilograms to the square of the height in meters (kg/m2). The BMI excludes pregnant women and those who are less than three months postpartum.</a:t>
            </a:r>
          </a:p>
          <a:p>
            <a:pPr marL="0" indent="0">
              <a:buNone/>
            </a:pPr>
            <a:endParaRPr lang="en-US" dirty="0"/>
          </a:p>
        </p:txBody>
      </p:sp>
    </p:spTree>
    <p:extLst>
      <p:ext uri="{BB962C8B-B14F-4D97-AF65-F5344CB8AC3E}">
        <p14:creationId xmlns:p14="http://schemas.microsoft.com/office/powerpoint/2010/main" val="14394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Geospatial Overlay Using R</a:t>
            </a:r>
          </a:p>
        </p:txBody>
      </p:sp>
      <p:sp>
        <p:nvSpPr>
          <p:cNvPr id="6" name="Text Placeholder 5"/>
          <p:cNvSpPr>
            <a:spLocks noGrp="1"/>
          </p:cNvSpPr>
          <p:nvPr>
            <p:ph type="body" sz="quarter" idx="10"/>
          </p:nvPr>
        </p:nvSpPr>
        <p:spPr>
          <a:xfrm>
            <a:off x="448040" y="2205038"/>
            <a:ext cx="8695959" cy="3840162"/>
          </a:xfrm>
        </p:spPr>
        <p:txBody>
          <a:bodyPr/>
          <a:lstStyle/>
          <a:p>
            <a:pPr marL="0" indent="0">
              <a:lnSpc>
                <a:spcPts val="2400"/>
              </a:lnSpc>
              <a:buNone/>
            </a:pPr>
            <a:r>
              <a:rPr lang="en-US" dirty="0"/>
              <a:t>- A geospatial overlay can be conducted in any software that can read geospatial information. Below we outline the process using R. The syntax can be followed in the Guide to Stats</a:t>
            </a:r>
          </a:p>
          <a:p>
            <a:pPr marL="0" indent="0">
              <a:lnSpc>
                <a:spcPts val="2400"/>
              </a:lnSpc>
              <a:spcBef>
                <a:spcPts val="0"/>
              </a:spcBef>
              <a:spcAft>
                <a:spcPts val="0"/>
              </a:spcAft>
              <a:buNone/>
            </a:pPr>
            <a:r>
              <a:rPr lang="en-US" dirty="0"/>
              <a:t>Steps:</a:t>
            </a:r>
          </a:p>
          <a:p>
            <a:pPr marL="342900" indent="-342900">
              <a:spcBef>
                <a:spcPts val="0"/>
              </a:spcBef>
              <a:spcAft>
                <a:spcPts val="0"/>
              </a:spcAft>
              <a:buAutoNum type="arabicPeriod"/>
            </a:pPr>
            <a:r>
              <a:rPr lang="en-US" dirty="0"/>
              <a:t>Install and load needed libraries. </a:t>
            </a:r>
          </a:p>
          <a:p>
            <a:pPr marL="342900" indent="-342900">
              <a:spcBef>
                <a:spcPts val="0"/>
              </a:spcBef>
              <a:spcAft>
                <a:spcPts val="0"/>
              </a:spcAft>
              <a:buAutoNum type="arabicPeriod"/>
            </a:pPr>
            <a:r>
              <a:rPr lang="en-US" dirty="0"/>
              <a:t>Load DHS datasets and geospatial shapefiles.</a:t>
            </a:r>
          </a:p>
          <a:p>
            <a:pPr lvl="1">
              <a:spcBef>
                <a:spcPts val="0"/>
              </a:spcBef>
            </a:pPr>
            <a:r>
              <a:rPr lang="en-US" b="0" i="0" dirty="0">
                <a:solidFill>
                  <a:srgbClr val="000000"/>
                </a:solidFill>
                <a:effectLst/>
                <a:latin typeface="Gill Sans MT" panose="020B0502020104020203" pitchFamily="34" charset="0"/>
              </a:rPr>
              <a:t>The DHS datasets relevant for this process are the ASCII flat files, which are designated by “FL” and are named as follows, where [CC] is the two-letter country code and [VV] is the dataset version. </a:t>
            </a:r>
            <a:endParaRPr lang="en-US" dirty="0"/>
          </a:p>
          <a:p>
            <a:pPr lvl="2" fontAlgn="base">
              <a:spcBef>
                <a:spcPts val="0"/>
              </a:spcBef>
              <a:buFont typeface="Arial" panose="020B0604020202020204" pitchFamily="34" charset="0"/>
              <a:buChar char="•"/>
            </a:pPr>
            <a:r>
              <a:rPr lang="en-US" sz="1800" b="0" i="0" dirty="0">
                <a:solidFill>
                  <a:srgbClr val="000000"/>
                </a:solidFill>
                <a:effectLst/>
                <a:latin typeface="Gill Sans MT" panose="020B0502020104020203" pitchFamily="34" charset="0"/>
              </a:rPr>
              <a:t>Women 15-49 years of age: [CC]IR[VV]</a:t>
            </a:r>
            <a:r>
              <a:rPr lang="en-US" sz="1800" b="0" i="0" dirty="0" err="1">
                <a:solidFill>
                  <a:srgbClr val="000000"/>
                </a:solidFill>
                <a:effectLst/>
                <a:latin typeface="Gill Sans MT" panose="020B0502020104020203" pitchFamily="34" charset="0"/>
              </a:rPr>
              <a:t>FL.dta</a:t>
            </a:r>
            <a:r>
              <a:rPr lang="en-US" sz="1800" b="0" i="0" dirty="0">
                <a:solidFill>
                  <a:srgbClr val="000000"/>
                </a:solidFill>
                <a:effectLst/>
                <a:latin typeface="Gill Sans MT" panose="020B0502020104020203" pitchFamily="34" charset="0"/>
              </a:rPr>
              <a:t>  </a:t>
            </a:r>
          </a:p>
          <a:p>
            <a:pPr lvl="2" fontAlgn="base">
              <a:spcBef>
                <a:spcPts val="0"/>
              </a:spcBef>
              <a:buFont typeface="Arial" panose="020B0604020202020204" pitchFamily="34" charset="0"/>
              <a:buChar char="•"/>
            </a:pPr>
            <a:r>
              <a:rPr lang="en-US" sz="1800" b="0" i="0" dirty="0">
                <a:solidFill>
                  <a:srgbClr val="000000"/>
                </a:solidFill>
                <a:effectLst/>
                <a:latin typeface="Gill Sans MT" panose="020B0502020104020203" pitchFamily="34" charset="0"/>
              </a:rPr>
              <a:t>Household members (used for children): [CC]PR[VV]</a:t>
            </a:r>
            <a:r>
              <a:rPr lang="en-US" sz="1800" b="0" i="0" dirty="0" err="1">
                <a:solidFill>
                  <a:srgbClr val="000000"/>
                </a:solidFill>
                <a:effectLst/>
                <a:latin typeface="Gill Sans MT" panose="020B0502020104020203" pitchFamily="34" charset="0"/>
              </a:rPr>
              <a:t>FL.dta</a:t>
            </a:r>
            <a:r>
              <a:rPr lang="en-US" sz="1800" b="0" i="0" dirty="0">
                <a:solidFill>
                  <a:srgbClr val="000000"/>
                </a:solidFill>
                <a:effectLst/>
                <a:latin typeface="Gill Sans MT" panose="020B0502020104020203" pitchFamily="34" charset="0"/>
              </a:rPr>
              <a:t>.  </a:t>
            </a:r>
          </a:p>
          <a:p>
            <a:pPr lvl="2" fontAlgn="base">
              <a:spcBef>
                <a:spcPts val="0"/>
              </a:spcBef>
              <a:buFont typeface="Arial" panose="020B0604020202020204" pitchFamily="34" charset="0"/>
              <a:buChar char="•"/>
            </a:pPr>
            <a:r>
              <a:rPr lang="en-US" sz="1800" b="0" i="0" dirty="0">
                <a:solidFill>
                  <a:srgbClr val="000000"/>
                </a:solidFill>
                <a:effectLst/>
                <a:latin typeface="Gill Sans MT" panose="020B0502020104020203" pitchFamily="34" charset="0"/>
              </a:rPr>
              <a:t>Cluster geospatial shapefile: [CC]GE[VV]</a:t>
            </a:r>
            <a:r>
              <a:rPr lang="en-US" sz="1800" b="0" i="0" dirty="0" err="1">
                <a:solidFill>
                  <a:srgbClr val="000000"/>
                </a:solidFill>
                <a:effectLst/>
                <a:latin typeface="Gill Sans MT" panose="020B0502020104020203" pitchFamily="34" charset="0"/>
              </a:rPr>
              <a:t>FL.shp</a:t>
            </a:r>
            <a:r>
              <a:rPr lang="en-US" sz="1800" b="0" i="0" dirty="0">
                <a:solidFill>
                  <a:srgbClr val="000000"/>
                </a:solidFill>
                <a:effectLst/>
                <a:latin typeface="Gill Sans MT" panose="020B0502020104020203" pitchFamily="34" charset="0"/>
              </a:rPr>
              <a:t>  </a:t>
            </a:r>
          </a:p>
          <a:p>
            <a:pPr lvl="2" fontAlgn="base">
              <a:spcBef>
                <a:spcPts val="0"/>
              </a:spcBef>
              <a:buFont typeface="Arial" panose="020B0604020202020204" pitchFamily="34" charset="0"/>
              <a:buChar char="•"/>
            </a:pPr>
            <a:r>
              <a:rPr lang="en-US" sz="1800" dirty="0">
                <a:solidFill>
                  <a:srgbClr val="000000"/>
                </a:solidFill>
                <a:latin typeface="Gill Sans MT" panose="020B0502020104020203" pitchFamily="34" charset="0"/>
              </a:rPr>
              <a:t>Administrative shapefile</a:t>
            </a:r>
            <a:endParaRPr lang="en-US" sz="1800" b="0" i="0" dirty="0">
              <a:solidFill>
                <a:srgbClr val="000000"/>
              </a:solidFill>
              <a:effectLst/>
              <a:latin typeface="Gill Sans MT" panose="020B0502020104020203" pitchFamily="34" charset="0"/>
            </a:endParaRPr>
          </a:p>
          <a:p>
            <a:pPr marL="342900" indent="-342900">
              <a:lnSpc>
                <a:spcPts val="2400"/>
              </a:lnSpc>
              <a:buAutoNum type="arabicPeriod"/>
            </a:pPr>
            <a:endParaRPr lang="en-US" dirty="0"/>
          </a:p>
          <a:p>
            <a:pPr marL="342900" indent="-342900">
              <a:lnSpc>
                <a:spcPts val="2400"/>
              </a:lnSpc>
              <a:buAutoNum type="arabicPeriod"/>
            </a:pPr>
            <a:endParaRPr lang="en-US" dirty="0"/>
          </a:p>
          <a:p>
            <a:endParaRPr lang="en-US" dirty="0"/>
          </a:p>
        </p:txBody>
      </p:sp>
    </p:spTree>
    <p:extLst>
      <p:ext uri="{BB962C8B-B14F-4D97-AF65-F5344CB8AC3E}">
        <p14:creationId xmlns:p14="http://schemas.microsoft.com/office/powerpoint/2010/main" val="410650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Geospatial Overlay Using R</a:t>
            </a:r>
          </a:p>
        </p:txBody>
      </p:sp>
      <p:sp>
        <p:nvSpPr>
          <p:cNvPr id="6" name="Text Placeholder 5"/>
          <p:cNvSpPr>
            <a:spLocks noGrp="1"/>
          </p:cNvSpPr>
          <p:nvPr>
            <p:ph type="body" sz="quarter" idx="10"/>
          </p:nvPr>
        </p:nvSpPr>
        <p:spPr>
          <a:xfrm>
            <a:off x="448040" y="2205038"/>
            <a:ext cx="8695959" cy="3840162"/>
          </a:xfrm>
        </p:spPr>
        <p:txBody>
          <a:bodyPr/>
          <a:lstStyle/>
          <a:p>
            <a:pPr marL="0" indent="0">
              <a:lnSpc>
                <a:spcPts val="2400"/>
              </a:lnSpc>
              <a:spcBef>
                <a:spcPts val="0"/>
              </a:spcBef>
              <a:spcAft>
                <a:spcPts val="0"/>
              </a:spcAft>
              <a:buNone/>
            </a:pPr>
            <a:r>
              <a:rPr lang="en-US" dirty="0"/>
              <a:t>Steps (continued):</a:t>
            </a:r>
          </a:p>
          <a:p>
            <a:pPr marL="342900" indent="-342900">
              <a:lnSpc>
                <a:spcPts val="2400"/>
              </a:lnSpc>
              <a:spcBef>
                <a:spcPts val="0"/>
              </a:spcBef>
              <a:spcAft>
                <a:spcPts val="0"/>
              </a:spcAft>
              <a:buFont typeface="+mj-lt"/>
              <a:buAutoNum type="arabicPeriod" startAt="3"/>
            </a:pPr>
            <a:r>
              <a:rPr lang="en-US" dirty="0"/>
              <a:t>Create binary variable FTF_ZOI that assigns Yes/No to Administrative Units in the ZOI.</a:t>
            </a:r>
          </a:p>
          <a:p>
            <a:pPr marL="628641" indent="-285750">
              <a:lnSpc>
                <a:spcPts val="2400"/>
              </a:lnSpc>
              <a:spcBef>
                <a:spcPts val="0"/>
              </a:spcBef>
              <a:buFont typeface="Arial" panose="020B0604020202020204" pitchFamily="34" charset="0"/>
              <a:buChar char="•"/>
            </a:pPr>
            <a:r>
              <a:rPr lang="en-US" dirty="0"/>
              <a:t>Relevant links:</a:t>
            </a:r>
            <a:r>
              <a:rPr lang="en-US" b="0" i="0" u="sng" strike="noStrike" dirty="0">
                <a:solidFill>
                  <a:srgbClr val="4799B5"/>
                </a:solidFill>
                <a:effectLst/>
                <a:latin typeface="Gill Sans MT" panose="020B0502020104020203" pitchFamily="34" charset="0"/>
                <a:hlinkClick r:id="rId3"/>
              </a:rPr>
              <a:t> Feed the Future</a:t>
            </a:r>
            <a:r>
              <a:rPr lang="en-US" b="0" i="0" dirty="0">
                <a:solidFill>
                  <a:srgbClr val="000000"/>
                </a:solidFill>
                <a:effectLst/>
                <a:latin typeface="Gill Sans MT" panose="020B0502020104020203" pitchFamily="34" charset="0"/>
              </a:rPr>
              <a:t> &amp; </a:t>
            </a:r>
            <a:r>
              <a:rPr lang="en-US" b="0" i="0" u="sng" strike="noStrike" dirty="0">
                <a:solidFill>
                  <a:srgbClr val="4799B5"/>
                </a:solidFill>
                <a:effectLst/>
                <a:latin typeface="Gill Sans MT" panose="020B0502020104020203" pitchFamily="34" charset="0"/>
                <a:hlinkClick r:id="rId4"/>
              </a:rPr>
              <a:t>Humanitarian Data Exchange</a:t>
            </a:r>
            <a:r>
              <a:rPr lang="en-US" b="0" i="0" dirty="0">
                <a:solidFill>
                  <a:srgbClr val="000000"/>
                </a:solidFill>
                <a:effectLst/>
                <a:latin typeface="Gill Sans MT" panose="020B0502020104020203" pitchFamily="34" charset="0"/>
              </a:rPr>
              <a:t>,</a:t>
            </a:r>
          </a:p>
          <a:p>
            <a:pPr marL="342900" marR="0" lvl="0" indent="-342900" algn="l" defTabSz="457189" rtl="0" eaLnBrk="1" fontAlgn="auto" latinLnBrk="0" hangingPunct="1">
              <a:lnSpc>
                <a:spcPts val="2400"/>
              </a:lnSpc>
              <a:spcBef>
                <a:spcPts val="0"/>
              </a:spcBef>
              <a:spcAft>
                <a:spcPts val="0"/>
              </a:spcAft>
              <a:buClrTx/>
              <a:buSzTx/>
              <a:buFont typeface="+mj-lt"/>
              <a:buAutoNum type="arabicPeriod" startAt="4"/>
              <a:tabLst/>
              <a:defRPr/>
            </a:pPr>
            <a:r>
              <a:rPr kumimoji="0" lang="en-US" sz="1800" b="0" i="0" u="none" strike="noStrike" kern="1200" cap="none" spc="0" normalizeH="0" baseline="0" noProof="0" dirty="0">
                <a:ln>
                  <a:noFill/>
                </a:ln>
                <a:solidFill>
                  <a:srgbClr val="000000"/>
                </a:solidFill>
                <a:effectLst/>
                <a:uLnTx/>
                <a:uFillTx/>
                <a:latin typeface="Gill Sans MT" panose="020B0502020104020203" pitchFamily="34" charset="0"/>
                <a:ea typeface="+mn-ea"/>
                <a:cs typeface="Arial" panose="020B0604020202020204" pitchFamily="34" charset="0"/>
              </a:rPr>
              <a:t>Conduct a point to polygon geospatial overlay that identifies the administrative unit for each DHS cluster. </a:t>
            </a:r>
            <a:endParaRPr lang="en-US" dirty="0">
              <a:solidFill>
                <a:srgbClr val="000000"/>
              </a:solidFill>
            </a:endParaRPr>
          </a:p>
          <a:p>
            <a:pPr marL="457197" lvl="1" indent="-342900">
              <a:lnSpc>
                <a:spcPts val="2400"/>
              </a:lnSpc>
              <a:spcBef>
                <a:spcPts val="0"/>
              </a:spcBef>
              <a:buFont typeface="Arial" panose="020B0604020202020204" pitchFamily="34" charset="0"/>
              <a:buChar char="•"/>
            </a:pPr>
            <a:r>
              <a:rPr lang="en-US" b="0" i="0" dirty="0">
                <a:solidFill>
                  <a:srgbClr val="000000"/>
                </a:solidFill>
                <a:effectLst/>
                <a:latin typeface="Gill Sans MT" panose="020B0502020104020203" pitchFamily="34" charset="0"/>
              </a:rPr>
              <a:t>This process will join relevant dat</a:t>
            </a:r>
            <a:r>
              <a:rPr lang="en-US" dirty="0">
                <a:solidFill>
                  <a:srgbClr val="000000"/>
                </a:solidFill>
              </a:rPr>
              <a:t>a from the administrative shapefile to the DHS clusters.</a:t>
            </a:r>
          </a:p>
          <a:p>
            <a:pPr marL="457197" lvl="1" indent="-342900">
              <a:lnSpc>
                <a:spcPts val="2400"/>
              </a:lnSpc>
              <a:spcBef>
                <a:spcPts val="0"/>
              </a:spcBef>
              <a:buFont typeface="Arial" panose="020B0604020202020204" pitchFamily="34" charset="0"/>
              <a:buChar char="•"/>
            </a:pPr>
            <a:r>
              <a:rPr lang="en-US" dirty="0">
                <a:solidFill>
                  <a:srgbClr val="000000"/>
                </a:solidFill>
              </a:rPr>
              <a:t>Remove and variables for administrative levels below the Admin 1 level after the overlay to protect personally identifiable information (PII).</a:t>
            </a:r>
          </a:p>
          <a:p>
            <a:pPr marL="342900" indent="-342900">
              <a:lnSpc>
                <a:spcPts val="2400"/>
              </a:lnSpc>
              <a:spcBef>
                <a:spcPts val="0"/>
              </a:spcBef>
              <a:buFont typeface="+mj-lt"/>
              <a:buAutoNum type="arabicPeriod" startAt="5"/>
            </a:pPr>
            <a:r>
              <a:rPr lang="en-US" b="0" i="0" dirty="0">
                <a:solidFill>
                  <a:srgbClr val="000000"/>
                </a:solidFill>
                <a:effectLst/>
                <a:latin typeface="Gill Sans MT" panose="020B0502020104020203" pitchFamily="34" charset="0"/>
              </a:rPr>
              <a:t>Merge the DHS cluster geospatial dataset created in Step 4 to the DHS Household Members and Women’s datasets from Step 2.  \</a:t>
            </a:r>
          </a:p>
          <a:p>
            <a:pPr marL="342900" indent="-342900">
              <a:lnSpc>
                <a:spcPts val="2400"/>
              </a:lnSpc>
              <a:spcBef>
                <a:spcPts val="0"/>
              </a:spcBef>
              <a:buFont typeface="+mj-lt"/>
              <a:buAutoNum type="arabicPeriod" startAt="5"/>
            </a:pPr>
            <a:r>
              <a:rPr lang="en-US" dirty="0">
                <a:solidFill>
                  <a:srgbClr val="000000"/>
                </a:solidFill>
              </a:rPr>
              <a:t>Export dataset as .</a:t>
            </a:r>
            <a:r>
              <a:rPr lang="en-US" dirty="0" err="1">
                <a:solidFill>
                  <a:srgbClr val="000000"/>
                </a:solidFill>
              </a:rPr>
              <a:t>dta</a:t>
            </a:r>
            <a:r>
              <a:rPr lang="en-US" dirty="0">
                <a:solidFill>
                  <a:srgbClr val="000000"/>
                </a:solidFill>
              </a:rPr>
              <a:t> or .csv file to construct indicators in STATA. </a:t>
            </a:r>
            <a:endParaRPr lang="en-US" dirty="0"/>
          </a:p>
          <a:p>
            <a:pPr marL="342900" indent="-342900">
              <a:lnSpc>
                <a:spcPts val="2400"/>
              </a:lnSpc>
              <a:buAutoNum type="arabicPeriod" startAt="5"/>
            </a:pPr>
            <a:endParaRPr lang="en-US" dirty="0"/>
          </a:p>
          <a:p>
            <a:pPr marL="342900" indent="-342900">
              <a:lnSpc>
                <a:spcPts val="2400"/>
              </a:lnSpc>
              <a:buAutoNum type="arabicPeriod" startAt="5"/>
            </a:pPr>
            <a:endParaRPr lang="en-US" dirty="0"/>
          </a:p>
          <a:p>
            <a:endParaRPr lang="en-US" dirty="0"/>
          </a:p>
        </p:txBody>
      </p:sp>
    </p:spTree>
    <p:extLst>
      <p:ext uri="{BB962C8B-B14F-4D97-AF65-F5344CB8AC3E}">
        <p14:creationId xmlns:p14="http://schemas.microsoft.com/office/powerpoint/2010/main" val="96178219"/>
      </p:ext>
    </p:extLst>
  </p:cSld>
  <p:clrMapOvr>
    <a:masterClrMapping/>
  </p:clrMapOvr>
</p:sld>
</file>

<file path=ppt/theme/theme1.xml><?xml version="1.0" encoding="utf-8"?>
<a:theme xmlns:a="http://schemas.openxmlformats.org/drawingml/2006/main" name="Title Slide">
  <a:themeElements>
    <a:clrScheme name="Feed the Future">
      <a:dk1>
        <a:sysClr val="windowText" lastClr="000000"/>
      </a:dk1>
      <a:lt1>
        <a:sysClr val="window" lastClr="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s">
  <a:themeElements>
    <a:clrScheme name="Feed the Future">
      <a:dk1>
        <a:sysClr val="windowText" lastClr="000000"/>
      </a:dk1>
      <a:lt1>
        <a:sysClr val="window" lastClr="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eed the Future-only branded blank">
  <a:themeElements>
    <a:clrScheme name="Feed the Future">
      <a:dk1>
        <a:sysClr val="windowText" lastClr="000000"/>
      </a:dk1>
      <a:lt1>
        <a:sysClr val="window" lastClr="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
  <a:themeElements>
    <a:clrScheme name="Feed the Future">
      <a:dk1>
        <a:sysClr val="windowText" lastClr="000000"/>
      </a:dk1>
      <a:lt1>
        <a:sysClr val="window" lastClr="FFFFFF"/>
      </a:lt1>
      <a:dk2>
        <a:srgbClr val="000000"/>
      </a:dk2>
      <a:lt2>
        <a:srgbClr val="FFFFFF"/>
      </a:lt2>
      <a:accent1>
        <a:srgbClr val="237C9A"/>
      </a:accent1>
      <a:accent2>
        <a:srgbClr val="518325"/>
      </a:accent2>
      <a:accent3>
        <a:srgbClr val="C25700"/>
      </a:accent3>
      <a:accent4>
        <a:srgbClr val="403B33"/>
      </a:accent4>
      <a:accent5>
        <a:srgbClr val="E6E7E8"/>
      </a:accent5>
      <a:accent6>
        <a:srgbClr val="237C9A"/>
      </a:accent6>
      <a:hlink>
        <a:srgbClr val="0000FF"/>
      </a:hlink>
      <a:folHlink>
        <a:srgbClr val="403B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e43c2ae5-b209-46ec-9bb9-82d49d6d5ca6">
      <UserInfo>
        <DisplayName>GREENWELL, GEOFFREY</DisplayName>
        <AccountId>97</AccountId>
        <AccountType/>
      </UserInfo>
    </SharedWithUsers>
    <TaxCatchAll xmlns="fa6a9aea-fb0f-4ddd-aff8-712634b7d5fe" xsi:nil="true"/>
    <lcf76f155ced4ddcb4097134ff3c332f xmlns="a1375145-7096-40bd-ba65-47407f593414">
      <Terms xmlns="http://schemas.microsoft.com/office/infopath/2007/PartnerControls"/>
    </lcf76f155ced4ddcb4097134ff3c332f>
    <DocType xmlns="a1375145-7096-40bd-ba65-47407f593414" xsi:nil="true"/>
    <Status xmlns="a1375145-7096-40bd-ba65-47407f5934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7A9717EACF5243B871986EF6ED1087" ma:contentTypeVersion="26" ma:contentTypeDescription="Create a new document." ma:contentTypeScope="" ma:versionID="8fd5ae1f673b0f90e8579602dca32c06">
  <xsd:schema xmlns:xsd="http://www.w3.org/2001/XMLSchema" xmlns:xs="http://www.w3.org/2001/XMLSchema" xmlns:p="http://schemas.microsoft.com/office/2006/metadata/properties" xmlns:ns2="a1375145-7096-40bd-ba65-47407f593414" xmlns:ns3="e43c2ae5-b209-46ec-9bb9-82d49d6d5ca6" xmlns:ns4="fa6a9aea-fb0f-4ddd-aff8-712634b7d5fe" targetNamespace="http://schemas.microsoft.com/office/2006/metadata/properties" ma:root="true" ma:fieldsID="1297da65c7ed4ba4b4963ea1e250b771" ns2:_="" ns3:_="" ns4:_="">
    <xsd:import namespace="a1375145-7096-40bd-ba65-47407f593414"/>
    <xsd:import namespace="e43c2ae5-b209-46ec-9bb9-82d49d6d5ca6"/>
    <xsd:import namespace="fa6a9aea-fb0f-4ddd-aff8-712634b7d5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DocType" minOccurs="0"/>
                <xsd:element ref="ns2:Statu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375145-7096-40bd-ba65-47407f593414" elementFormDefault="qualified">
    <xsd:import namespace="http://schemas.microsoft.com/office/2006/documentManagement/types"/>
    <xsd:import namespace="http://schemas.microsoft.com/office/infopath/2007/PartnerControls"/>
    <xsd:element name="MediaServiceMetadata" ma:index="7" nillable="true" ma:displayName="MediaServiceMetadata" ma:hidden="true" ma:internalName="MediaServiceMetadata" ma:readOnly="true">
      <xsd:simpleType>
        <xsd:restriction base="dms:Note"/>
      </xsd:simpleType>
    </xsd:element>
    <xsd:element name="MediaServiceFastMetadata" ma:index="8" nillable="true" ma:displayName="MediaServiceFastMetadata" ma:hidden="true" ma:internalName="MediaServiceFastMetadata" ma:readOnly="true">
      <xsd:simpleType>
        <xsd:restriction base="dms:Note"/>
      </xsd:simpleType>
    </xsd:element>
    <xsd:element name="MediaServiceAutoKeyPoints" ma:index="9" nillable="true" ma:displayName="MediaServiceAutoKeyPoints" ma:hidden="true" ma:internalName="MediaServiceAutoKeyPoints" ma:readOnly="true">
      <xsd:simpleType>
        <xsd:restriction base="dms:Note"/>
      </xsd:simpleType>
    </xsd:element>
    <xsd:element name="MediaServiceKeyPoints" ma:index="10" nillable="true" ma:displayName="KeyPoints" ma:hidden="true" ma:internalName="MediaServiceKeyPoints"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hidden="true"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hidden="true" ma:internalName="MediaServiceLocation" ma:readOnly="true">
      <xsd:simpleType>
        <xsd:restriction base="dms:Text"/>
      </xsd:simpleType>
    </xsd:element>
    <xsd:element name="MediaServiceOCR" ma:index="18" nillable="true" ma:displayName="Extracted Text" ma:hidden="true" ma:internalName="MediaServiceOCR"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DocType" ma:index="21" nillable="true" ma:displayName="DLV Status" ma:description="The type of the document" ma:format="Dropdown" ma:indexed="true" ma:internalName="DocType">
      <xsd:simpleType>
        <xsd:union memberTypes="dms:Text">
          <xsd:simpleType>
            <xsd:restriction base="dms:Choice">
              <xsd:enumeration value="Old Draft"/>
              <xsd:enumeration value="Working Draft"/>
              <xsd:enumeration value="Submitted"/>
              <xsd:enumeration value="USAID Comments"/>
              <xsd:enumeration value="USAID Approved"/>
              <xsd:enumeration value="Support Document"/>
              <xsd:enumeration value="Final"/>
            </xsd:restriction>
          </xsd:simpleType>
        </xsd:union>
      </xsd:simpleType>
    </xsd:element>
    <xsd:element name="Status" ma:index="22" nillable="true" ma:displayName="Status" ma:internalName="Status">
      <xsd:simpleType>
        <xsd:restriction base="dms:Unknown">
          <xsd:enumeration value="In progress"/>
          <xsd:enumeration value="Completed"/>
        </xsd:restrictio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6856f2ee-118d-42e8-91de-064c9a66b68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3c2ae5-b209-46ec-9bb9-82d49d6d5ca6" elementFormDefault="qualified">
    <xsd:import namespace="http://schemas.microsoft.com/office/2006/documentManagement/types"/>
    <xsd:import namespace="http://schemas.microsoft.com/office/infopath/2007/PartnerControls"/>
    <xsd:element name="SharedWithUsers" ma:index="11"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6a9aea-fb0f-4ddd-aff8-712634b7d5f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c3e7d4d2-c20a-4bd2-ad2f-eefac28f206f}" ma:internalName="TaxCatchAll" ma:showField="CatchAllData" ma:web="e43c2ae5-b209-46ec-9bb9-82d49d6d5c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7D0D0-FECE-4A53-A842-822CC4EF0F5A}">
  <ds:schemaRefs>
    <ds:schemaRef ds:uri="http://schemas.microsoft.com/sharepoint/v3/contenttype/forms"/>
  </ds:schemaRefs>
</ds:datastoreItem>
</file>

<file path=customXml/itemProps2.xml><?xml version="1.0" encoding="utf-8"?>
<ds:datastoreItem xmlns:ds="http://schemas.openxmlformats.org/officeDocument/2006/customXml" ds:itemID="{57787FD9-7A14-4812-99A1-424B300ECACC}">
  <ds:schemaRefs>
    <ds:schemaRef ds:uri="http://schemas.microsoft.com/office/2006/metadata/properties"/>
    <ds:schemaRef ds:uri="http://schemas.microsoft.com/office/infopath/2007/PartnerControls"/>
    <ds:schemaRef ds:uri="e43c2ae5-b209-46ec-9bb9-82d49d6d5ca6"/>
    <ds:schemaRef ds:uri="fa6a9aea-fb0f-4ddd-aff8-712634b7d5fe"/>
    <ds:schemaRef ds:uri="a1375145-7096-40bd-ba65-47407f593414"/>
  </ds:schemaRefs>
</ds:datastoreItem>
</file>

<file path=customXml/itemProps3.xml><?xml version="1.0" encoding="utf-8"?>
<ds:datastoreItem xmlns:ds="http://schemas.openxmlformats.org/officeDocument/2006/customXml" ds:itemID="{6F8FC56A-2172-43A6-82E6-CB763263E7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375145-7096-40bd-ba65-47407f593414"/>
    <ds:schemaRef ds:uri="e43c2ae5-b209-46ec-9bb9-82d49d6d5ca6"/>
    <ds:schemaRef ds:uri="fa6a9aea-fb0f-4ddd-aff8-712634b7d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cf90b97b-be46-4a00-9700-81ce4ff1b7f6}" enabled="0" method="" siteId="{cf90b97b-be46-4a00-9700-81ce4ff1b7f6}" removed="1"/>
</clbl:labelList>
</file>

<file path=docProps/app.xml><?xml version="1.0" encoding="utf-8"?>
<Properties xmlns="http://schemas.openxmlformats.org/officeDocument/2006/extended-properties" xmlns:vt="http://schemas.openxmlformats.org/officeDocument/2006/docPropsVTypes">
  <TotalTime>9336</TotalTime>
  <Words>2535</Words>
  <Application>Microsoft Office PowerPoint</Application>
  <PresentationFormat>On-screen Show (4:3)</PresentationFormat>
  <Paragraphs>142</Paragraphs>
  <Slides>17</Slides>
  <Notes>13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17</vt:i4>
      </vt:variant>
    </vt:vector>
  </HeadingPairs>
  <TitlesOfParts>
    <vt:vector size="26" baseType="lpstr">
      <vt:lpstr>Arial</vt:lpstr>
      <vt:lpstr>Calibri</vt:lpstr>
      <vt:lpstr>Courier New</vt:lpstr>
      <vt:lpstr>Gill Sans MT</vt:lpstr>
      <vt:lpstr>Segoe UI</vt:lpstr>
      <vt:lpstr>Title Slide</vt:lpstr>
      <vt:lpstr>Content Slides</vt:lpstr>
      <vt:lpstr>Feed the Future-only branded blank</vt:lpstr>
      <vt:lpstr>Closing Slide</vt:lpstr>
      <vt:lpstr>PowerPoint Presentation</vt:lpstr>
      <vt:lpstr>What Are Anthropometric Measures and Why are They Important?</vt:lpstr>
      <vt:lpstr>Anthropometry: Our Approach</vt:lpstr>
      <vt:lpstr>Anthropometry: Demographic Groups of Interest</vt:lpstr>
      <vt:lpstr>Anthropometric Measurements:  Methodology</vt:lpstr>
      <vt:lpstr>Anthropometric Measurements: Z-Scores</vt:lpstr>
      <vt:lpstr>Anthropometric Measurements:  Methodology</vt:lpstr>
      <vt:lpstr>Geospatial Overlay Using R</vt:lpstr>
      <vt:lpstr>Geospatial Overlay Using R</vt:lpstr>
      <vt:lpstr>Geospatial Overlay Using R</vt:lpstr>
      <vt:lpstr>Construction of Indicators</vt:lpstr>
      <vt:lpstr>Construction of Indicators</vt:lpstr>
      <vt:lpstr>Construction of Indicators</vt:lpstr>
      <vt:lpstr>Construction of Indicators</vt:lpstr>
      <vt:lpstr>Construction of Indicators</vt:lpstr>
      <vt:lpstr>PowerPoint Presentation</vt:lpstr>
      <vt:lpstr>PowerPoint Presentation</vt:lpstr>
    </vt:vector>
  </TitlesOfParts>
  <Company>Rowe Design House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Miya Rowe</dc:creator>
  <cp:lastModifiedBy>Parr, Jamie</cp:lastModifiedBy>
  <cp:revision>629</cp:revision>
  <cp:lastPrinted>2015-01-30T22:32:16Z</cp:lastPrinted>
  <dcterms:created xsi:type="dcterms:W3CDTF">2015-01-15T01:04:45Z</dcterms:created>
  <dcterms:modified xsi:type="dcterms:W3CDTF">2023-05-25T04:06:18Z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0x010100867A9717EACF5243B871986EF6ED1087</vt:lpwstr>
  </property>
  <property fmtid="{D5CDD505-2E9C-101B-9397-08002B2CF9AE}" pid="3" name="Order">
    <vt:r8>12800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