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5" r:id="rId8"/>
    <p:sldId id="266" r:id="rId9"/>
    <p:sldId id="267" r:id="rId10"/>
    <p:sldId id="26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36" d="100"/>
          <a:sy n="136" d="100"/>
        </p:scale>
        <p:origin x="21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F1BA-A374-ACAE-5DEB-0318D3F90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121A58-75E6-BA3F-51B9-544C68CFBB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16A3-C7CB-E7E6-D993-9E6B715FA0F7}"/>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5" name="Footer Placeholder 4">
            <a:extLst>
              <a:ext uri="{FF2B5EF4-FFF2-40B4-BE49-F238E27FC236}">
                <a16:creationId xmlns:a16="http://schemas.microsoft.com/office/drawing/2014/main" id="{0F2B9417-E0F9-8B0C-C32C-E063A9832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83444-AE47-815A-C974-05F44B89F96C}"/>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56966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E12A-79F3-402C-54DF-16B6D26ECE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92976F-711A-31E3-532A-763E1409C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0417F-E975-747D-B76B-78B194FB8BE2}"/>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5" name="Footer Placeholder 4">
            <a:extLst>
              <a:ext uri="{FF2B5EF4-FFF2-40B4-BE49-F238E27FC236}">
                <a16:creationId xmlns:a16="http://schemas.microsoft.com/office/drawing/2014/main" id="{F4AFEF3A-B8D4-B92A-6784-8644C87E7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E3F2B-660D-62DB-91BE-D5C3E79778BC}"/>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360167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0E894-AE4B-7EAB-CAF7-B56FCEC48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A55CB1-D704-96D6-A930-2E5272504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5619F-EAE0-B71F-27C4-A3F04B651CF9}"/>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5" name="Footer Placeholder 4">
            <a:extLst>
              <a:ext uri="{FF2B5EF4-FFF2-40B4-BE49-F238E27FC236}">
                <a16:creationId xmlns:a16="http://schemas.microsoft.com/office/drawing/2014/main" id="{23A834E7-5384-C57C-0CC7-DD3668132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9365B-EFC7-1F40-1162-D81F35ADB144}"/>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387566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CFBB-495A-5F16-4C82-58567CDD7C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51C29-042F-98AD-6F82-F80716AB1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1513B-E358-520A-C575-A4ECCDD8F8DE}"/>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5" name="Footer Placeholder 4">
            <a:extLst>
              <a:ext uri="{FF2B5EF4-FFF2-40B4-BE49-F238E27FC236}">
                <a16:creationId xmlns:a16="http://schemas.microsoft.com/office/drawing/2014/main" id="{B093279E-3840-BEAC-9256-68FC1C2CE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98A70-FA0F-6898-C3EB-D52AD5361D74}"/>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391063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BB4D-CF8E-6609-68EB-6B49301DA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880F-5E9B-909C-1167-CAD517CE52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EC3260-0447-DBB1-5DEE-BBBA9B75460B}"/>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5" name="Footer Placeholder 4">
            <a:extLst>
              <a:ext uri="{FF2B5EF4-FFF2-40B4-BE49-F238E27FC236}">
                <a16:creationId xmlns:a16="http://schemas.microsoft.com/office/drawing/2014/main" id="{12268D5C-F004-800E-9D5C-3624FEA80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9764E-1C0D-5875-01A7-021E62117168}"/>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203537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F3F8-4E4B-D182-882B-D7973AC5F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838D8-C835-9B44-1643-ADC0346F0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878654-EF8C-9C0F-3CA0-C3B95D50A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B5B425-8F89-0625-8E2E-5BDA1FE4082B}"/>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6" name="Footer Placeholder 5">
            <a:extLst>
              <a:ext uri="{FF2B5EF4-FFF2-40B4-BE49-F238E27FC236}">
                <a16:creationId xmlns:a16="http://schemas.microsoft.com/office/drawing/2014/main" id="{E5CFEF09-388D-2772-DF6D-CDEB52E14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C73B9C-EE6B-F019-2CCD-B81889B2004B}"/>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16130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D96B-17EE-A530-C850-5AFD06AA9F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C346AE-41CF-5E26-E982-8059772A3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5F95F-2416-F4F5-EB06-D453D04060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EA4160-9025-EEB2-EF4E-47F4117D0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778E7-9892-EE80-C816-75DA88D5B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0D32B8-FBB6-75CD-465C-9A060C3D5577}"/>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8" name="Footer Placeholder 7">
            <a:extLst>
              <a:ext uri="{FF2B5EF4-FFF2-40B4-BE49-F238E27FC236}">
                <a16:creationId xmlns:a16="http://schemas.microsoft.com/office/drawing/2014/main" id="{8D03ACB2-A879-5EC8-7CD5-D243EF1D17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4BDCC-E6AF-99E1-2DB9-DDA3DEBE08E1}"/>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396331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ED8B-2B7F-4A21-146A-26CED3F72E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025CD-BC6F-43A6-DE0C-0E76E1673DC2}"/>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4" name="Footer Placeholder 3">
            <a:extLst>
              <a:ext uri="{FF2B5EF4-FFF2-40B4-BE49-F238E27FC236}">
                <a16:creationId xmlns:a16="http://schemas.microsoft.com/office/drawing/2014/main" id="{EB7829CC-904D-267F-F675-078F6437D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79B9E-2926-2E53-B10D-9631D9A10996}"/>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1886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33A0EB-F0AB-A770-EF32-4C085A9BD8E8}"/>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3" name="Footer Placeholder 2">
            <a:extLst>
              <a:ext uri="{FF2B5EF4-FFF2-40B4-BE49-F238E27FC236}">
                <a16:creationId xmlns:a16="http://schemas.microsoft.com/office/drawing/2014/main" id="{55920FED-EF6B-16B5-1CE7-9F107B1C7B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A82B42-18AB-B1EE-0FFD-B3352DB2EF4D}"/>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318533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62C3-DBB0-DA5C-D349-53B0742C4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49612B-ABE9-BE01-7C4B-7C2D823EB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EB4310-41CF-B4C6-7F0E-3781A0A2A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10249-A2A1-981C-E073-90E58FF673E4}"/>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6" name="Footer Placeholder 5">
            <a:extLst>
              <a:ext uri="{FF2B5EF4-FFF2-40B4-BE49-F238E27FC236}">
                <a16:creationId xmlns:a16="http://schemas.microsoft.com/office/drawing/2014/main" id="{B1B630DD-E708-8186-D689-3556519B9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DDCAB-420C-A3C5-B384-1D7E8D1945CC}"/>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183359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CFBF-0E13-A87A-6255-39FC17F10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6E37AA-2947-62D8-84BD-3783A1D5A9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B026CD-93FE-11FA-11C5-3E8A1C19E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94D1B-9039-C085-0DD8-118AE6BB8070}"/>
              </a:ext>
            </a:extLst>
          </p:cNvPr>
          <p:cNvSpPr>
            <a:spLocks noGrp="1"/>
          </p:cNvSpPr>
          <p:nvPr>
            <p:ph type="dt" sz="half" idx="10"/>
          </p:nvPr>
        </p:nvSpPr>
        <p:spPr/>
        <p:txBody>
          <a:bodyPr/>
          <a:lstStyle/>
          <a:p>
            <a:fld id="{F5E240A5-1E69-5D42-A9FF-15741E69038B}" type="datetimeFigureOut">
              <a:rPr lang="en-US" smtClean="0"/>
              <a:t>4/5/24</a:t>
            </a:fld>
            <a:endParaRPr lang="en-US"/>
          </a:p>
        </p:txBody>
      </p:sp>
      <p:sp>
        <p:nvSpPr>
          <p:cNvPr id="6" name="Footer Placeholder 5">
            <a:extLst>
              <a:ext uri="{FF2B5EF4-FFF2-40B4-BE49-F238E27FC236}">
                <a16:creationId xmlns:a16="http://schemas.microsoft.com/office/drawing/2014/main" id="{0E31650F-2531-F37D-FACF-23FC8AE5B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12AF3-CD44-958F-C6CC-D67B472E3EBE}"/>
              </a:ext>
            </a:extLst>
          </p:cNvPr>
          <p:cNvSpPr>
            <a:spLocks noGrp="1"/>
          </p:cNvSpPr>
          <p:nvPr>
            <p:ph type="sldNum" sz="quarter" idx="12"/>
          </p:nvPr>
        </p:nvSpPr>
        <p:spPr/>
        <p:txBody>
          <a:bodyPr/>
          <a:lstStyle/>
          <a:p>
            <a:fld id="{A05DAC28-164E-9341-A656-6C48A385F0B4}" type="slidenum">
              <a:rPr lang="en-US" smtClean="0"/>
              <a:t>‹#›</a:t>
            </a:fld>
            <a:endParaRPr lang="en-US"/>
          </a:p>
        </p:txBody>
      </p:sp>
    </p:spTree>
    <p:extLst>
      <p:ext uri="{BB962C8B-B14F-4D97-AF65-F5344CB8AC3E}">
        <p14:creationId xmlns:p14="http://schemas.microsoft.com/office/powerpoint/2010/main" val="21261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B9118-0A6F-65E2-BC2E-9283B6A0F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B93287-FF4F-B163-7037-932AF7770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C511E-B3F9-5F5F-8748-4B387DB1C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E240A5-1E69-5D42-A9FF-15741E69038B}" type="datetimeFigureOut">
              <a:rPr lang="en-US" smtClean="0"/>
              <a:t>4/5/24</a:t>
            </a:fld>
            <a:endParaRPr lang="en-US"/>
          </a:p>
        </p:txBody>
      </p:sp>
      <p:sp>
        <p:nvSpPr>
          <p:cNvPr id="5" name="Footer Placeholder 4">
            <a:extLst>
              <a:ext uri="{FF2B5EF4-FFF2-40B4-BE49-F238E27FC236}">
                <a16:creationId xmlns:a16="http://schemas.microsoft.com/office/drawing/2014/main" id="{B7217271-A382-A178-8EE0-4E91CC662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76B079-03D3-4C52-8F9B-93BA48DF4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5DAC28-164E-9341-A656-6C48A385F0B4}" type="slidenum">
              <a:rPr lang="en-US" smtClean="0"/>
              <a:t>‹#›</a:t>
            </a:fld>
            <a:endParaRPr lang="en-US"/>
          </a:p>
        </p:txBody>
      </p:sp>
    </p:spTree>
    <p:extLst>
      <p:ext uri="{BB962C8B-B14F-4D97-AF65-F5344CB8AC3E}">
        <p14:creationId xmlns:p14="http://schemas.microsoft.com/office/powerpoint/2010/main" val="3449484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colorful background&#10;&#10;Description automatically generated">
            <a:extLst>
              <a:ext uri="{FF2B5EF4-FFF2-40B4-BE49-F238E27FC236}">
                <a16:creationId xmlns:a16="http://schemas.microsoft.com/office/drawing/2014/main" id="{B1F7A84E-418D-A807-3BC7-1D6827ED9770}"/>
              </a:ext>
            </a:extLst>
          </p:cNvPr>
          <p:cNvPicPr>
            <a:picLocks noChangeAspect="1"/>
          </p:cNvPicPr>
          <p:nvPr/>
        </p:nvPicPr>
        <p:blipFill rotWithShape="1">
          <a:blip r:embed="rId2"/>
          <a:srcRect r="119"/>
          <a:stretch/>
        </p:blipFill>
        <p:spPr>
          <a:xfrm>
            <a:off x="-1" y="-1"/>
            <a:ext cx="11416413" cy="6858001"/>
          </a:xfrm>
          <a:prstGeom prst="rect">
            <a:avLst/>
          </a:prstGeom>
          <a:effectLst>
            <a:outerShdw blurRad="596900" dist="330200" dir="8820000" sx="87000" sy="87000" algn="ctr" rotWithShape="0">
              <a:srgbClr val="000000">
                <a:alpha val="29000"/>
              </a:srgbClr>
            </a:outerShdw>
          </a:effectLst>
        </p:spPr>
      </p:pic>
      <p:sp>
        <p:nvSpPr>
          <p:cNvPr id="13"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CD794-1C46-23B5-0F3D-3AECA57534F9}"/>
              </a:ext>
            </a:extLst>
          </p:cNvPr>
          <p:cNvSpPr>
            <a:spLocks noGrp="1"/>
          </p:cNvSpPr>
          <p:nvPr>
            <p:ph type="ctrTitle"/>
          </p:nvPr>
        </p:nvSpPr>
        <p:spPr>
          <a:xfrm>
            <a:off x="589558" y="1948171"/>
            <a:ext cx="4501057" cy="2661313"/>
          </a:xfrm>
        </p:spPr>
        <p:txBody>
          <a:bodyPr anchor="b">
            <a:normAutofit/>
          </a:bodyPr>
          <a:lstStyle/>
          <a:p>
            <a:pPr algn="l"/>
            <a:r>
              <a:rPr lang="en-US" sz="4800">
                <a:solidFill>
                  <a:srgbClr val="FFFFFF"/>
                </a:solidFill>
              </a:rPr>
              <a:t>RAG Demo Evaluation</a:t>
            </a:r>
          </a:p>
        </p:txBody>
      </p:sp>
      <p:sp>
        <p:nvSpPr>
          <p:cNvPr id="3" name="Subtitle 2">
            <a:extLst>
              <a:ext uri="{FF2B5EF4-FFF2-40B4-BE49-F238E27FC236}">
                <a16:creationId xmlns:a16="http://schemas.microsoft.com/office/drawing/2014/main" id="{EE9E2CB0-6941-2599-D4F8-DD4995F136A5}"/>
              </a:ext>
            </a:extLst>
          </p:cNvPr>
          <p:cNvSpPr>
            <a:spLocks noGrp="1"/>
          </p:cNvSpPr>
          <p:nvPr>
            <p:ph type="subTitle" idx="1"/>
          </p:nvPr>
        </p:nvSpPr>
        <p:spPr>
          <a:xfrm>
            <a:off x="589558" y="4814201"/>
            <a:ext cx="4501056" cy="1306820"/>
          </a:xfrm>
        </p:spPr>
        <p:txBody>
          <a:bodyPr anchor="t">
            <a:normAutofit/>
          </a:bodyPr>
          <a:lstStyle/>
          <a:p>
            <a:pPr algn="l"/>
            <a:r>
              <a:rPr lang="en-US">
                <a:solidFill>
                  <a:srgbClr val="FFFFFF"/>
                </a:solidFill>
              </a:rPr>
              <a:t>Jeffrey Partyka</a:t>
            </a:r>
          </a:p>
        </p:txBody>
      </p:sp>
    </p:spTree>
    <p:extLst>
      <p:ext uri="{BB962C8B-B14F-4D97-AF65-F5344CB8AC3E}">
        <p14:creationId xmlns:p14="http://schemas.microsoft.com/office/powerpoint/2010/main" val="234384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38EC-AC6E-CB2C-51C2-E227EAE4845E}"/>
              </a:ext>
            </a:extLst>
          </p:cNvPr>
          <p:cNvSpPr>
            <a:spLocks noGrp="1"/>
          </p:cNvSpPr>
          <p:nvPr>
            <p:ph type="title"/>
          </p:nvPr>
        </p:nvSpPr>
        <p:spPr>
          <a:xfrm>
            <a:off x="3374010" y="72895"/>
            <a:ext cx="4374823" cy="605836"/>
          </a:xfrm>
        </p:spPr>
        <p:txBody>
          <a:bodyPr>
            <a:normAutofit/>
          </a:bodyPr>
          <a:lstStyle/>
          <a:p>
            <a:r>
              <a:rPr lang="en-US" sz="3200" dirty="0"/>
              <a:t>Evaluation #2 continued</a:t>
            </a:r>
          </a:p>
        </p:txBody>
      </p:sp>
      <p:graphicFrame>
        <p:nvGraphicFramePr>
          <p:cNvPr id="4" name="Table 3">
            <a:extLst>
              <a:ext uri="{FF2B5EF4-FFF2-40B4-BE49-F238E27FC236}">
                <a16:creationId xmlns:a16="http://schemas.microsoft.com/office/drawing/2014/main" id="{74AAE68C-ADA7-2157-4341-29A7911DD8A6}"/>
              </a:ext>
            </a:extLst>
          </p:cNvPr>
          <p:cNvGraphicFramePr>
            <a:graphicFrameLocks noGrp="1"/>
          </p:cNvGraphicFramePr>
          <p:nvPr>
            <p:extLst>
              <p:ext uri="{D42A27DB-BD31-4B8C-83A1-F6EECF244321}">
                <p14:modId xmlns:p14="http://schemas.microsoft.com/office/powerpoint/2010/main" val="367947061"/>
              </p:ext>
            </p:extLst>
          </p:nvPr>
        </p:nvGraphicFramePr>
        <p:xfrm>
          <a:off x="235670" y="678731"/>
          <a:ext cx="11406433" cy="4114800"/>
        </p:xfrm>
        <a:graphic>
          <a:graphicData uri="http://schemas.openxmlformats.org/drawingml/2006/table">
            <a:tbl>
              <a:tblPr firstRow="1" bandRow="1">
                <a:tableStyleId>{5C22544A-7EE6-4342-B048-85BDC9FD1C3A}</a:tableStyleId>
              </a:tblPr>
              <a:tblGrid>
                <a:gridCol w="4289810">
                  <a:extLst>
                    <a:ext uri="{9D8B030D-6E8A-4147-A177-3AD203B41FA5}">
                      <a16:colId xmlns:a16="http://schemas.microsoft.com/office/drawing/2014/main" val="3491654413"/>
                    </a:ext>
                  </a:extLst>
                </a:gridCol>
                <a:gridCol w="7116623">
                  <a:extLst>
                    <a:ext uri="{9D8B030D-6E8A-4147-A177-3AD203B41FA5}">
                      <a16:colId xmlns:a16="http://schemas.microsoft.com/office/drawing/2014/main" val="1707843419"/>
                    </a:ext>
                  </a:extLst>
                </a:gridCol>
              </a:tblGrid>
              <a:tr h="340182">
                <a:tc>
                  <a:txBody>
                    <a:bodyPr/>
                    <a:lstStyle/>
                    <a:p>
                      <a:r>
                        <a:rPr lang="en-US" dirty="0"/>
                        <a:t>Question</a:t>
                      </a:r>
                    </a:p>
                  </a:txBody>
                  <a:tcPr/>
                </a:tc>
                <a:tc>
                  <a:txBody>
                    <a:bodyPr/>
                    <a:lstStyle/>
                    <a:p>
                      <a:r>
                        <a:rPr lang="en-US" dirty="0"/>
                        <a:t>Generated Answer</a:t>
                      </a:r>
                    </a:p>
                  </a:txBody>
                  <a:tcPr/>
                </a:tc>
                <a:extLst>
                  <a:ext uri="{0D108BD9-81ED-4DB2-BD59-A6C34878D82A}">
                    <a16:rowId xmlns:a16="http://schemas.microsoft.com/office/drawing/2014/main" val="1235123282"/>
                  </a:ext>
                </a:extLst>
              </a:tr>
              <a:tr h="425227">
                <a:tc>
                  <a:txBody>
                    <a:bodyPr/>
                    <a:lstStyle/>
                    <a:p>
                      <a:r>
                        <a:rPr lang="en-US" sz="1200" dirty="0"/>
                        <a:t>How does the application of AI language models in robotics enhance general task completion rates?</a:t>
                      </a:r>
                    </a:p>
                  </a:txBody>
                  <a:tcPr/>
                </a:tc>
                <a:tc>
                  <a:txBody>
                    <a:bodyPr/>
                    <a:lstStyle/>
                    <a:p>
                      <a:r>
                        <a:rPr lang="en-US" sz="1000" dirty="0"/>
                        <a:t>The application of AI language models in robotics enhances general task completion rates by enabling robots to understand and process human language commands more effectively. This allows for more efficient communication between humans and robots, leading to smoother coordination and execution of tasks. Additionally, AI language models can help robots learn and adapt to new tasks quickly, improving overall productivity and task completion rates in various industries.</a:t>
                      </a:r>
                    </a:p>
                  </a:txBody>
                  <a:tcPr/>
                </a:tc>
                <a:extLst>
                  <a:ext uri="{0D108BD9-81ED-4DB2-BD59-A6C34878D82A}">
                    <a16:rowId xmlns:a16="http://schemas.microsoft.com/office/drawing/2014/main" val="4017996969"/>
                  </a:ext>
                </a:extLst>
              </a:tr>
              <a:tr h="425227">
                <a:tc>
                  <a:txBody>
                    <a:bodyPr/>
                    <a:lstStyle/>
                    <a:p>
                      <a:r>
                        <a:rPr lang="en-US" sz="1200" dirty="0"/>
                        <a:t>In what ways are battery advances critical to the future of intelligent devices and augmented reality?</a:t>
                      </a:r>
                    </a:p>
                  </a:txBody>
                  <a:tcPr/>
                </a:tc>
                <a:tc>
                  <a:txBody>
                    <a:bodyPr/>
                    <a:lstStyle/>
                    <a:p>
                      <a:r>
                        <a:rPr lang="en-US" sz="1000" dirty="0"/>
                        <a:t>Battery advances are critical to the future of intelligent devices and augmented reality as they enable longer usage times and increased portability for these technologies. With advancements in battery technology, intelligent devices and augmented reality tools can operate more efficiently and effectively, providing users with a seamless and uninterrupted experience. Additionally, improved battery life allows for enhanced performance and capabilities in intelligent devices and augmented reality applications, ultimately driving innovation and expanding the possibilities of these technologies.</a:t>
                      </a:r>
                    </a:p>
                  </a:txBody>
                  <a:tcPr/>
                </a:tc>
                <a:extLst>
                  <a:ext uri="{0D108BD9-81ED-4DB2-BD59-A6C34878D82A}">
                    <a16:rowId xmlns:a16="http://schemas.microsoft.com/office/drawing/2014/main" val="1569623327"/>
                  </a:ext>
                </a:extLst>
              </a:tr>
              <a:tr h="255136">
                <a:tc>
                  <a:txBody>
                    <a:bodyPr/>
                    <a:lstStyle/>
                    <a:p>
                      <a:r>
                        <a:rPr lang="en-US" sz="1200" dirty="0"/>
                        <a:t>How do reusable rockets contribute to global connectivity?</a:t>
                      </a:r>
                    </a:p>
                  </a:txBody>
                  <a:tcPr/>
                </a:tc>
                <a:tc>
                  <a:txBody>
                    <a:bodyPr/>
                    <a:lstStyle/>
                    <a:p>
                      <a:r>
                        <a:rPr lang="en-US" sz="1000" dirty="0"/>
                        <a:t>Reusable rockets contribute to global connectivity by reducing the cost of launching satellite constellations. This cost reduction enables uninterruptible connectivity, making it easier and more affordable to establish and maintain communication networks around the world.</a:t>
                      </a:r>
                    </a:p>
                  </a:txBody>
                  <a:tcPr/>
                </a:tc>
                <a:extLst>
                  <a:ext uri="{0D108BD9-81ED-4DB2-BD59-A6C34878D82A}">
                    <a16:rowId xmlns:a16="http://schemas.microsoft.com/office/drawing/2014/main" val="1636903954"/>
                  </a:ext>
                </a:extLst>
              </a:tr>
              <a:tr h="425227">
                <a:tc>
                  <a:txBody>
                    <a:bodyPr/>
                    <a:lstStyle/>
                    <a:p>
                      <a:r>
                        <a:rPr lang="en-US" sz="1200" dirty="0"/>
                        <a:t>What economic implications do disruptive innovations have according to ARK?</a:t>
                      </a:r>
                    </a:p>
                  </a:txBody>
                  <a:tcPr/>
                </a:tc>
                <a:tc>
                  <a:txBody>
                    <a:bodyPr/>
                    <a:lstStyle/>
                    <a:p>
                      <a:r>
                        <a:rPr lang="en-US" sz="1000" dirty="0"/>
                        <a:t>Disruptive innovations, according to ARK, can have significant economic implications. They may be suited for investors with a moderate-to-high risk profile who plan to stay invested for the medium-to-long term. ARK seeks to capture disruptive innovation, which can lead to potential growth opportunities and changes in industries. It is important to note that the information provided is general in nature and should not be considered financial advice.</a:t>
                      </a:r>
                    </a:p>
                  </a:txBody>
                  <a:tcPr/>
                </a:tc>
                <a:extLst>
                  <a:ext uri="{0D108BD9-81ED-4DB2-BD59-A6C34878D82A}">
                    <a16:rowId xmlns:a16="http://schemas.microsoft.com/office/drawing/2014/main" val="3112723680"/>
                  </a:ext>
                </a:extLst>
              </a:tr>
              <a:tr h="361129">
                <a:tc>
                  <a:txBody>
                    <a:bodyPr/>
                    <a:lstStyle/>
                    <a:p>
                      <a:r>
                        <a:rPr lang="en-US" sz="1200" dirty="0"/>
                        <a:t>What are the top 10 holdings of ARK Innovation ETF (ARKK)?</a:t>
                      </a:r>
                    </a:p>
                  </a:txBody>
                  <a:tcPr/>
                </a:tc>
                <a:tc>
                  <a:txBody>
                    <a:bodyPr/>
                    <a:lstStyle/>
                    <a:p>
                      <a:r>
                        <a:rPr lang="en-US" sz="1000" dirty="0"/>
                        <a:t>The top 10 holdings of ARK Innovation ETF (ARKK) are not explicitly provided in the background context. For the most current list of holdings for the ARK ETFs, you can visit </a:t>
                      </a:r>
                      <a:r>
                        <a:rPr lang="en-US" sz="1000" dirty="0" err="1"/>
                        <a:t>www.ark-funds.com</a:t>
                      </a:r>
                      <a:r>
                        <a:rPr lang="en-US" sz="1000" dirty="0"/>
                        <a:t>.</a:t>
                      </a:r>
                    </a:p>
                  </a:txBody>
                  <a:tcPr/>
                </a:tc>
                <a:extLst>
                  <a:ext uri="{0D108BD9-81ED-4DB2-BD59-A6C34878D82A}">
                    <a16:rowId xmlns:a16="http://schemas.microsoft.com/office/drawing/2014/main" val="3474655687"/>
                  </a:ext>
                </a:extLst>
              </a:tr>
              <a:tr h="518140">
                <a:tc>
                  <a:txBody>
                    <a:bodyPr/>
                    <a:lstStyle/>
                    <a:p>
                      <a:r>
                        <a:rPr lang="en-US" sz="1200" dirty="0"/>
                        <a:t>What thematic strategies do ARK ETFs focus on?</a:t>
                      </a:r>
                    </a:p>
                  </a:txBody>
                  <a:tcPr/>
                </a:tc>
                <a:tc>
                  <a:txBody>
                    <a:bodyPr/>
                    <a:lstStyle/>
                    <a:p>
                      <a:r>
                        <a:rPr lang="en-US" sz="1000" dirty="0"/>
                        <a:t>ARK ETFs focus on capturing disruptive innovation and may be suited for investors with a moderate-to-high risk profile who intend to stay invested for the medium-to-long term. The thematic strategies of ARK ETFs aim to offer opportunities in innovative and disruptive technologies.</a:t>
                      </a:r>
                    </a:p>
                  </a:txBody>
                  <a:tcPr/>
                </a:tc>
                <a:extLst>
                  <a:ext uri="{0D108BD9-81ED-4DB2-BD59-A6C34878D82A}">
                    <a16:rowId xmlns:a16="http://schemas.microsoft.com/office/drawing/2014/main" val="2594364779"/>
                  </a:ext>
                </a:extLst>
              </a:tr>
            </a:tbl>
          </a:graphicData>
        </a:graphic>
      </p:graphicFrame>
    </p:spTree>
    <p:extLst>
      <p:ext uri="{BB962C8B-B14F-4D97-AF65-F5344CB8AC3E}">
        <p14:creationId xmlns:p14="http://schemas.microsoft.com/office/powerpoint/2010/main" val="263665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38EC-AC6E-CB2C-51C2-E227EAE4845E}"/>
              </a:ext>
            </a:extLst>
          </p:cNvPr>
          <p:cNvSpPr>
            <a:spLocks noGrp="1"/>
          </p:cNvSpPr>
          <p:nvPr>
            <p:ph type="title"/>
          </p:nvPr>
        </p:nvSpPr>
        <p:spPr>
          <a:xfrm>
            <a:off x="3374010" y="72895"/>
            <a:ext cx="4374823" cy="605836"/>
          </a:xfrm>
        </p:spPr>
        <p:txBody>
          <a:bodyPr>
            <a:normAutofit/>
          </a:bodyPr>
          <a:lstStyle/>
          <a:p>
            <a:r>
              <a:rPr lang="en-US" sz="3200" dirty="0"/>
              <a:t>Evaluation #2 continued</a:t>
            </a:r>
          </a:p>
        </p:txBody>
      </p:sp>
      <p:graphicFrame>
        <p:nvGraphicFramePr>
          <p:cNvPr id="4" name="Table 3">
            <a:extLst>
              <a:ext uri="{FF2B5EF4-FFF2-40B4-BE49-F238E27FC236}">
                <a16:creationId xmlns:a16="http://schemas.microsoft.com/office/drawing/2014/main" id="{74AAE68C-ADA7-2157-4341-29A7911DD8A6}"/>
              </a:ext>
            </a:extLst>
          </p:cNvPr>
          <p:cNvGraphicFramePr>
            <a:graphicFrameLocks noGrp="1"/>
          </p:cNvGraphicFramePr>
          <p:nvPr>
            <p:extLst>
              <p:ext uri="{D42A27DB-BD31-4B8C-83A1-F6EECF244321}">
                <p14:modId xmlns:p14="http://schemas.microsoft.com/office/powerpoint/2010/main" val="2250269038"/>
              </p:ext>
            </p:extLst>
          </p:nvPr>
        </p:nvGraphicFramePr>
        <p:xfrm>
          <a:off x="235670" y="678731"/>
          <a:ext cx="11406433" cy="2225040"/>
        </p:xfrm>
        <a:graphic>
          <a:graphicData uri="http://schemas.openxmlformats.org/drawingml/2006/table">
            <a:tbl>
              <a:tblPr firstRow="1" bandRow="1">
                <a:tableStyleId>{5C22544A-7EE6-4342-B048-85BDC9FD1C3A}</a:tableStyleId>
              </a:tblPr>
              <a:tblGrid>
                <a:gridCol w="4289810">
                  <a:extLst>
                    <a:ext uri="{9D8B030D-6E8A-4147-A177-3AD203B41FA5}">
                      <a16:colId xmlns:a16="http://schemas.microsoft.com/office/drawing/2014/main" val="3491654413"/>
                    </a:ext>
                  </a:extLst>
                </a:gridCol>
                <a:gridCol w="7116623">
                  <a:extLst>
                    <a:ext uri="{9D8B030D-6E8A-4147-A177-3AD203B41FA5}">
                      <a16:colId xmlns:a16="http://schemas.microsoft.com/office/drawing/2014/main" val="1707843419"/>
                    </a:ext>
                  </a:extLst>
                </a:gridCol>
              </a:tblGrid>
              <a:tr h="340182">
                <a:tc>
                  <a:txBody>
                    <a:bodyPr/>
                    <a:lstStyle/>
                    <a:p>
                      <a:r>
                        <a:rPr lang="en-US" dirty="0"/>
                        <a:t>Question</a:t>
                      </a:r>
                    </a:p>
                  </a:txBody>
                  <a:tcPr/>
                </a:tc>
                <a:tc>
                  <a:txBody>
                    <a:bodyPr/>
                    <a:lstStyle/>
                    <a:p>
                      <a:r>
                        <a:rPr lang="en-US" dirty="0"/>
                        <a:t>Generated Answer</a:t>
                      </a:r>
                    </a:p>
                  </a:txBody>
                  <a:tcPr/>
                </a:tc>
                <a:extLst>
                  <a:ext uri="{0D108BD9-81ED-4DB2-BD59-A6C34878D82A}">
                    <a16:rowId xmlns:a16="http://schemas.microsoft.com/office/drawing/2014/main" val="1235123282"/>
                  </a:ext>
                </a:extLst>
              </a:tr>
              <a:tr h="425227">
                <a:tc>
                  <a:txBody>
                    <a:bodyPr/>
                    <a:lstStyle/>
                    <a:p>
                      <a:r>
                        <a:rPr lang="en-US" sz="1200" dirty="0"/>
                        <a:t>What is ARK's strategy for capturing the benefits of disruptive innovation in its investment approach?</a:t>
                      </a:r>
                    </a:p>
                  </a:txBody>
                  <a:tcPr/>
                </a:tc>
                <a:tc>
                  <a:txBody>
                    <a:bodyPr/>
                    <a:lstStyle/>
                    <a:p>
                      <a:r>
                        <a:rPr lang="en-US" sz="1000" dirty="0"/>
                        <a:t>ARK's strategy for capturing the benefits of disruptive innovation in its investment approach involves targeting investors with a moderate-to-high risk profile who plan to stay invested for the medium-to-long term. They aim to capture disruptive innovation by focusing on understanding regulatory, market, sector, and company risks. ARK Investment Management LLC emphasizes the rapid pace of change, uncertainty, exposure across sectors and market cap, as well as the risks associated with investing in innovation such as regulatory hurdles, competitive landscape, and political or legal pressure. The ARK Innovation ETF (ARKK) is designed to offer exposure to disruptive innovation opportunities.</a:t>
                      </a:r>
                    </a:p>
                  </a:txBody>
                  <a:tcPr/>
                </a:tc>
                <a:extLst>
                  <a:ext uri="{0D108BD9-81ED-4DB2-BD59-A6C34878D82A}">
                    <a16:rowId xmlns:a16="http://schemas.microsoft.com/office/drawing/2014/main" val="4017996969"/>
                  </a:ext>
                </a:extLst>
              </a:tr>
              <a:tr h="425227">
                <a:tc>
                  <a:txBody>
                    <a:bodyPr/>
                    <a:lstStyle/>
                    <a:p>
                      <a:r>
                        <a:rPr lang="en-US" sz="1200" dirty="0"/>
                        <a:t>How does ARK ensure its investment strategies align with reality of disruptive innovation trends?</a:t>
                      </a:r>
                    </a:p>
                  </a:txBody>
                  <a:tcPr/>
                </a:tc>
                <a:tc>
                  <a:txBody>
                    <a:bodyPr/>
                    <a:lstStyle/>
                    <a:p>
                      <a:r>
                        <a:rPr lang="en-US" sz="1000" dirty="0"/>
                        <a:t>ARK ensures its investment strategies align with the reality of disruptive innovation trends by aiming to understand the regulatory, market, sector, and company risks associated with investing in innovation. They focus on companies that are capitalizing on disruptive innovation and developing technologies to displace older technologies or create new markets. </a:t>
                      </a:r>
                      <a:r>
                        <a:rPr lang="en-US" sz="1000"/>
                        <a:t>However, it is important to note that there are risks involved, as these companies may not always succeed in their endeavors despite ARK's beliefs.</a:t>
                      </a:r>
                      <a:endParaRPr lang="en-US" sz="1000" dirty="0"/>
                    </a:p>
                  </a:txBody>
                  <a:tcPr/>
                </a:tc>
                <a:extLst>
                  <a:ext uri="{0D108BD9-81ED-4DB2-BD59-A6C34878D82A}">
                    <a16:rowId xmlns:a16="http://schemas.microsoft.com/office/drawing/2014/main" val="1569623327"/>
                  </a:ext>
                </a:extLst>
              </a:tr>
            </a:tbl>
          </a:graphicData>
        </a:graphic>
      </p:graphicFrame>
    </p:spTree>
    <p:extLst>
      <p:ext uri="{BB962C8B-B14F-4D97-AF65-F5344CB8AC3E}">
        <p14:creationId xmlns:p14="http://schemas.microsoft.com/office/powerpoint/2010/main" val="157931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A4B9C-4191-F6CB-97B2-4BDF40BE6692}"/>
              </a:ext>
            </a:extLst>
          </p:cNvPr>
          <p:cNvSpPr>
            <a:spLocks noGrp="1"/>
          </p:cNvSpPr>
          <p:nvPr>
            <p:ph type="title"/>
          </p:nvPr>
        </p:nvSpPr>
        <p:spPr>
          <a:xfrm>
            <a:off x="4654296" y="329184"/>
            <a:ext cx="6894576" cy="1783080"/>
          </a:xfrm>
        </p:spPr>
        <p:txBody>
          <a:bodyPr anchor="b">
            <a:normAutofit/>
          </a:bodyPr>
          <a:lstStyle/>
          <a:p>
            <a:r>
              <a:rPr lang="en-US" sz="5400"/>
              <a:t>Background</a:t>
            </a:r>
          </a:p>
        </p:txBody>
      </p:sp>
      <p:pic>
        <p:nvPicPr>
          <p:cNvPr id="5" name="Picture 4" descr="Dark blue shattered geometric chain">
            <a:extLst>
              <a:ext uri="{FF2B5EF4-FFF2-40B4-BE49-F238E27FC236}">
                <a16:creationId xmlns:a16="http://schemas.microsoft.com/office/drawing/2014/main" id="{B1E91DD9-2006-8408-4E92-7E6A033E6C29}"/>
              </a:ext>
            </a:extLst>
          </p:cNvPr>
          <p:cNvPicPr>
            <a:picLocks noChangeAspect="1"/>
          </p:cNvPicPr>
          <p:nvPr/>
        </p:nvPicPr>
        <p:blipFill rotWithShape="1">
          <a:blip r:embed="rId2"/>
          <a:srcRect l="64754" r="200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3C9D3C-565D-4647-6567-E824AA87ADC8}"/>
              </a:ext>
            </a:extLst>
          </p:cNvPr>
          <p:cNvSpPr>
            <a:spLocks noGrp="1"/>
          </p:cNvSpPr>
          <p:nvPr>
            <p:ph idx="1"/>
          </p:nvPr>
        </p:nvSpPr>
        <p:spPr>
          <a:xfrm>
            <a:off x="4654296" y="2706624"/>
            <a:ext cx="6894576" cy="3483864"/>
          </a:xfrm>
        </p:spPr>
        <p:txBody>
          <a:bodyPr>
            <a:normAutofit fontScale="92500" lnSpcReduction="10000"/>
          </a:bodyPr>
          <a:lstStyle/>
          <a:p>
            <a:r>
              <a:rPr lang="en-US" sz="2200" dirty="0"/>
              <a:t>I was able to test the ability of my RAG solution to generate correct answers against the 20 questions provided as part of this assessment</a:t>
            </a:r>
          </a:p>
          <a:p>
            <a:endParaRPr lang="en-US" sz="2200" dirty="0"/>
          </a:p>
          <a:p>
            <a:r>
              <a:rPr lang="en-US" sz="2200" dirty="0"/>
              <a:t>I tested against the following variables:</a:t>
            </a:r>
          </a:p>
          <a:p>
            <a:pPr marL="0" indent="0">
              <a:buNone/>
            </a:pPr>
            <a:r>
              <a:rPr lang="en-US" sz="2200" dirty="0"/>
              <a:t>   - </a:t>
            </a:r>
            <a:r>
              <a:rPr lang="en-US" sz="2200" b="1" dirty="0"/>
              <a:t>LLM type</a:t>
            </a:r>
            <a:r>
              <a:rPr lang="en-US" sz="2200" dirty="0"/>
              <a:t>: GPT 3.5 Turbo or GPT-4 (using Turbo by </a:t>
            </a:r>
            <a:br>
              <a:rPr lang="en-US" sz="2200" dirty="0"/>
            </a:br>
            <a:r>
              <a:rPr lang="en-US" sz="2200" dirty="0"/>
              <a:t>     default)</a:t>
            </a:r>
            <a:br>
              <a:rPr lang="en-US" sz="2200" dirty="0"/>
            </a:br>
            <a:r>
              <a:rPr lang="en-US" sz="2200" dirty="0"/>
              <a:t>   - </a:t>
            </a:r>
            <a:r>
              <a:rPr lang="en-US" sz="2200" b="1" dirty="0"/>
              <a:t>Number of Neighbors</a:t>
            </a:r>
            <a:r>
              <a:rPr lang="en-US" sz="2200" dirty="0"/>
              <a:t>: I am using 8 by default, but </a:t>
            </a:r>
            <a:br>
              <a:rPr lang="en-US" sz="2200" dirty="0"/>
            </a:br>
            <a:r>
              <a:rPr lang="en-US" sz="2200" dirty="0"/>
              <a:t>     this can be set to any integer value</a:t>
            </a:r>
          </a:p>
          <a:p>
            <a:pPr marL="0" indent="0">
              <a:buNone/>
            </a:pPr>
            <a:r>
              <a:rPr lang="en-US" sz="2200" dirty="0"/>
              <a:t>   - </a:t>
            </a:r>
            <a:r>
              <a:rPr lang="en-US" sz="2200" b="1" dirty="0"/>
              <a:t>Ranking Strategy</a:t>
            </a:r>
            <a:r>
              <a:rPr lang="en-US" sz="2200" dirty="0"/>
              <a:t>: I am using all documents by default, </a:t>
            </a:r>
            <a:br>
              <a:rPr lang="en-US" sz="2200" dirty="0"/>
            </a:br>
            <a:r>
              <a:rPr lang="en-US" sz="2200" dirty="0"/>
              <a:t>      but can also use top 50% of documents</a:t>
            </a:r>
          </a:p>
        </p:txBody>
      </p:sp>
    </p:spTree>
    <p:extLst>
      <p:ext uri="{BB962C8B-B14F-4D97-AF65-F5344CB8AC3E}">
        <p14:creationId xmlns:p14="http://schemas.microsoft.com/office/powerpoint/2010/main" val="47269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2D24D-A66E-9B94-6350-2EBC7A047811}"/>
              </a:ext>
            </a:extLst>
          </p:cNvPr>
          <p:cNvSpPr>
            <a:spLocks noGrp="1"/>
          </p:cNvSpPr>
          <p:nvPr>
            <p:ph type="title"/>
          </p:nvPr>
        </p:nvSpPr>
        <p:spPr>
          <a:xfrm>
            <a:off x="4553733" y="548464"/>
            <a:ext cx="6798541" cy="1675623"/>
          </a:xfrm>
        </p:spPr>
        <p:txBody>
          <a:bodyPr anchor="b">
            <a:normAutofit/>
          </a:bodyPr>
          <a:lstStyle/>
          <a:p>
            <a:r>
              <a:rPr lang="en-US" sz="4000"/>
              <a:t>Actual Evaluations Completed</a:t>
            </a:r>
          </a:p>
        </p:txBody>
      </p:sp>
      <p:pic>
        <p:nvPicPr>
          <p:cNvPr id="14" name="Picture 13" descr="Antique cash register keys">
            <a:extLst>
              <a:ext uri="{FF2B5EF4-FFF2-40B4-BE49-F238E27FC236}">
                <a16:creationId xmlns:a16="http://schemas.microsoft.com/office/drawing/2014/main" id="{170B9E19-FABE-2626-306B-C318D4A80041}"/>
              </a:ext>
            </a:extLst>
          </p:cNvPr>
          <p:cNvPicPr>
            <a:picLocks noChangeAspect="1"/>
          </p:cNvPicPr>
          <p:nvPr/>
        </p:nvPicPr>
        <p:blipFill rotWithShape="1">
          <a:blip r:embed="rId2"/>
          <a:srcRect l="27973" r="3133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8B68CB0B-BF2D-0D5B-82B0-D5B7ABC9D077}"/>
              </a:ext>
            </a:extLst>
          </p:cNvPr>
          <p:cNvSpPr>
            <a:spLocks noGrp="1"/>
          </p:cNvSpPr>
          <p:nvPr>
            <p:ph idx="1"/>
          </p:nvPr>
        </p:nvSpPr>
        <p:spPr>
          <a:xfrm>
            <a:off x="4553734" y="2409830"/>
            <a:ext cx="6798539" cy="3705217"/>
          </a:xfrm>
        </p:spPr>
        <p:txBody>
          <a:bodyPr>
            <a:normAutofit/>
          </a:bodyPr>
          <a:lstStyle/>
          <a:p>
            <a:r>
              <a:rPr lang="en-US" sz="2000" dirty="0"/>
              <a:t>Due to time constraints, I have only completed the following evaluations:</a:t>
            </a:r>
            <a:br>
              <a:rPr lang="en-US" sz="2000" dirty="0"/>
            </a:br>
            <a:endParaRPr lang="en-US" sz="2000" dirty="0"/>
          </a:p>
          <a:p>
            <a:pPr marL="0" indent="0">
              <a:buNone/>
            </a:pPr>
            <a:r>
              <a:rPr lang="en-US" sz="2000" b="1" dirty="0"/>
              <a:t>(1):</a:t>
            </a:r>
            <a:r>
              <a:rPr lang="en-US" sz="2000" dirty="0"/>
              <a:t> GPT 3.5 Turbo, N=8, all documents used in ranking</a:t>
            </a:r>
            <a:br>
              <a:rPr lang="en-US" sz="2000" dirty="0"/>
            </a:br>
            <a:br>
              <a:rPr lang="en-US" sz="2000" dirty="0"/>
            </a:br>
            <a:r>
              <a:rPr lang="en-US" sz="2000" b="1" dirty="0"/>
              <a:t>(2):</a:t>
            </a:r>
            <a:r>
              <a:rPr lang="en-US" sz="2000" dirty="0"/>
              <a:t> GPT 3.5 Turbo, N=4, all documents used in ranking</a:t>
            </a:r>
            <a:br>
              <a:rPr lang="en-US" sz="2000" dirty="0"/>
            </a:br>
            <a:br>
              <a:rPr lang="en-US" sz="2000" dirty="0"/>
            </a:br>
            <a:r>
              <a:rPr lang="en-US" sz="2000" dirty="0"/>
              <a:t>With more time, I would also have completed:</a:t>
            </a:r>
            <a:br>
              <a:rPr lang="en-US" sz="2000" dirty="0"/>
            </a:br>
            <a:br>
              <a:rPr lang="en-US" sz="2000" dirty="0"/>
            </a:br>
            <a:r>
              <a:rPr lang="en-US" sz="2000" b="1" dirty="0"/>
              <a:t>(3):</a:t>
            </a:r>
            <a:r>
              <a:rPr lang="en-US" sz="2000" dirty="0"/>
              <a:t> GPT 4 Turbo, N=4, all documents used in ranking</a:t>
            </a:r>
          </a:p>
          <a:p>
            <a:pPr marL="0" indent="0">
              <a:buNone/>
            </a:pPr>
            <a:br>
              <a:rPr lang="en-US" sz="2000" dirty="0"/>
            </a:br>
            <a:endParaRPr lang="en-US" sz="2000" dirty="0"/>
          </a:p>
        </p:txBody>
      </p:sp>
    </p:spTree>
    <p:extLst>
      <p:ext uri="{BB962C8B-B14F-4D97-AF65-F5344CB8AC3E}">
        <p14:creationId xmlns:p14="http://schemas.microsoft.com/office/powerpoint/2010/main" val="395747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3813-C4D1-AC11-DE50-54B130CA6AF1}"/>
              </a:ext>
            </a:extLst>
          </p:cNvPr>
          <p:cNvSpPr>
            <a:spLocks noGrp="1"/>
          </p:cNvSpPr>
          <p:nvPr>
            <p:ph type="title"/>
          </p:nvPr>
        </p:nvSpPr>
        <p:spPr>
          <a:xfrm>
            <a:off x="2569265" y="101945"/>
            <a:ext cx="7053470" cy="579092"/>
          </a:xfrm>
        </p:spPr>
        <p:txBody>
          <a:bodyPr>
            <a:normAutofit/>
          </a:bodyPr>
          <a:lstStyle/>
          <a:p>
            <a:r>
              <a:rPr lang="en-US" sz="2400" dirty="0"/>
              <a:t>Evaluation #1: GPT 3.5 Turbo, N=8, all documents used </a:t>
            </a:r>
          </a:p>
        </p:txBody>
      </p:sp>
      <p:graphicFrame>
        <p:nvGraphicFramePr>
          <p:cNvPr id="4" name="Table 3">
            <a:extLst>
              <a:ext uri="{FF2B5EF4-FFF2-40B4-BE49-F238E27FC236}">
                <a16:creationId xmlns:a16="http://schemas.microsoft.com/office/drawing/2014/main" id="{24DFBAFA-8857-81BC-3185-41B974870CD3}"/>
              </a:ext>
            </a:extLst>
          </p:cNvPr>
          <p:cNvGraphicFramePr>
            <a:graphicFrameLocks noGrp="1"/>
          </p:cNvGraphicFramePr>
          <p:nvPr>
            <p:extLst>
              <p:ext uri="{D42A27DB-BD31-4B8C-83A1-F6EECF244321}">
                <p14:modId xmlns:p14="http://schemas.microsoft.com/office/powerpoint/2010/main" val="3348404081"/>
              </p:ext>
            </p:extLst>
          </p:nvPr>
        </p:nvGraphicFramePr>
        <p:xfrm>
          <a:off x="537327" y="1067536"/>
          <a:ext cx="10755983" cy="4333240"/>
        </p:xfrm>
        <a:graphic>
          <a:graphicData uri="http://schemas.openxmlformats.org/drawingml/2006/table">
            <a:tbl>
              <a:tblPr firstRow="1" bandRow="1">
                <a:tableStyleId>{5C22544A-7EE6-4342-B048-85BDC9FD1C3A}</a:tableStyleId>
              </a:tblPr>
              <a:tblGrid>
                <a:gridCol w="4045184">
                  <a:extLst>
                    <a:ext uri="{9D8B030D-6E8A-4147-A177-3AD203B41FA5}">
                      <a16:colId xmlns:a16="http://schemas.microsoft.com/office/drawing/2014/main" val="3491654413"/>
                    </a:ext>
                  </a:extLst>
                </a:gridCol>
                <a:gridCol w="6710799">
                  <a:extLst>
                    <a:ext uri="{9D8B030D-6E8A-4147-A177-3AD203B41FA5}">
                      <a16:colId xmlns:a16="http://schemas.microsoft.com/office/drawing/2014/main" val="1707843419"/>
                    </a:ext>
                  </a:extLst>
                </a:gridCol>
              </a:tblGrid>
              <a:tr h="370840">
                <a:tc>
                  <a:txBody>
                    <a:bodyPr/>
                    <a:lstStyle/>
                    <a:p>
                      <a:r>
                        <a:rPr lang="en-US" dirty="0"/>
                        <a:t>Question</a:t>
                      </a:r>
                    </a:p>
                  </a:txBody>
                  <a:tcPr/>
                </a:tc>
                <a:tc>
                  <a:txBody>
                    <a:bodyPr/>
                    <a:lstStyle/>
                    <a:p>
                      <a:r>
                        <a:rPr lang="en-US" dirty="0"/>
                        <a:t>Generated Answer</a:t>
                      </a:r>
                    </a:p>
                  </a:txBody>
                  <a:tcPr/>
                </a:tc>
                <a:extLst>
                  <a:ext uri="{0D108BD9-81ED-4DB2-BD59-A6C34878D82A}">
                    <a16:rowId xmlns:a16="http://schemas.microsoft.com/office/drawing/2014/main" val="1235123282"/>
                  </a:ext>
                </a:extLst>
              </a:tr>
              <a:tr h="370840">
                <a:tc>
                  <a:txBody>
                    <a:bodyPr/>
                    <a:lstStyle/>
                    <a:p>
                      <a:r>
                        <a:rPr lang="en-US" sz="1200" dirty="0"/>
                        <a:t>What is the core objective of investing in disruptive innovation according to ARK?</a:t>
                      </a:r>
                    </a:p>
                  </a:txBody>
                  <a:tcPr/>
                </a:tc>
                <a:tc>
                  <a:txBody>
                    <a:bodyPr/>
                    <a:lstStyle/>
                    <a:p>
                      <a:r>
                        <a:rPr lang="en-US" sz="1000" dirty="0"/>
                        <a:t>The core objective of investing in disruptive innovation according to ARK is to capture disruptive innovation by targeting companies that are capitalizing on developing technologies to replace older ones or create new markets, despite the risks involved such as regulatory hurdles, competitive landscape, and uncertainty in various sectors and market caps.</a:t>
                      </a:r>
                    </a:p>
                  </a:txBody>
                  <a:tcPr/>
                </a:tc>
                <a:extLst>
                  <a:ext uri="{0D108BD9-81ED-4DB2-BD59-A6C34878D82A}">
                    <a16:rowId xmlns:a16="http://schemas.microsoft.com/office/drawing/2014/main" val="3090598081"/>
                  </a:ext>
                </a:extLst>
              </a:tr>
              <a:tr h="370840">
                <a:tc>
                  <a:txBody>
                    <a:bodyPr/>
                    <a:lstStyle/>
                    <a:p>
                      <a:r>
                        <a:rPr lang="en-US" sz="1200" dirty="0"/>
                        <a:t>What are the significant risks associated with investing in innovation as highlighted by ARK?</a:t>
                      </a:r>
                    </a:p>
                  </a:txBody>
                  <a:tcPr/>
                </a:tc>
                <a:tc>
                  <a:txBody>
                    <a:bodyPr/>
                    <a:lstStyle/>
                    <a:p>
                      <a:r>
                        <a:rPr lang="en-US" sz="1000" dirty="0"/>
                        <a:t>The significant risks associated with investing in innovation as highlighted by ARK include regulatory hurdles, competitive landscape challenges, political or legal pressures, exposure to uncertainty and unknowns across sectors and market capitalization, and the risk of disruptive innovation not materializing as expected.</a:t>
                      </a:r>
                    </a:p>
                  </a:txBody>
                  <a:tcPr/>
                </a:tc>
                <a:extLst>
                  <a:ext uri="{0D108BD9-81ED-4DB2-BD59-A6C34878D82A}">
                    <a16:rowId xmlns:a16="http://schemas.microsoft.com/office/drawing/2014/main" val="1121228141"/>
                  </a:ext>
                </a:extLst>
              </a:tr>
              <a:tr h="370840">
                <a:tc>
                  <a:txBody>
                    <a:bodyPr/>
                    <a:lstStyle/>
                    <a:p>
                      <a:r>
                        <a:rPr lang="en-US" sz="1200" dirty="0"/>
                        <a:t>Can you list the converging innovation platforms identified by ARK?</a:t>
                      </a:r>
                    </a:p>
                  </a:txBody>
                  <a:tcPr/>
                </a:tc>
                <a:tc>
                  <a:txBody>
                    <a:bodyPr/>
                    <a:lstStyle/>
                    <a:p>
                      <a:r>
                        <a:rPr lang="en-US" sz="1000" dirty="0"/>
                        <a:t>The significant risks associated with investing in innovation as highlighted by ARK include the rapid pace of change, uncertainty and unknowns exposure across sectors and market cap, regulatory hurdles, competitive landscape, and political or legal pressure. The converging innovation platforms identified by ARK are Next Gen Cloud, Intelligent Devices, Neural Networks, Precision Therapies, Digital Wallets, </a:t>
                      </a:r>
                      <a:r>
                        <a:rPr lang="en-US" sz="1000" dirty="0" err="1"/>
                        <a:t>Multiomic</a:t>
                      </a:r>
                      <a:r>
                        <a:rPr lang="en-US" sz="1000" dirty="0"/>
                        <a:t> Technologies, Digital Assets, Smart Contracts, Autonomous Mobility, Advanced Battery Technologies, Programmable Biology, and Adaptive Robotics.</a:t>
                      </a:r>
                    </a:p>
                  </a:txBody>
                  <a:tcPr/>
                </a:tc>
                <a:extLst>
                  <a:ext uri="{0D108BD9-81ED-4DB2-BD59-A6C34878D82A}">
                    <a16:rowId xmlns:a16="http://schemas.microsoft.com/office/drawing/2014/main" val="752763144"/>
                  </a:ext>
                </a:extLst>
              </a:tr>
              <a:tr h="370840">
                <a:tc>
                  <a:txBody>
                    <a:bodyPr/>
                    <a:lstStyle/>
                    <a:p>
                      <a:r>
                        <a:rPr lang="en-US" sz="1200" dirty="0"/>
                        <a:t>How does ARK describe the impact of Artificial Intelligence on technology’s integration into economic sectors?</a:t>
                      </a:r>
                    </a:p>
                  </a:txBody>
                  <a:tcPr/>
                </a:tc>
                <a:tc>
                  <a:txBody>
                    <a:bodyPr/>
                    <a:lstStyle/>
                    <a:p>
                      <a:r>
                        <a:rPr lang="en-US" sz="1000" dirty="0"/>
                        <a:t>ARK describes the impact of Artificial Intelligence as computational systems and software that evolve with data to solve complex problems, automate knowledge work, and accelerate technology's integration into every economic sector.</a:t>
                      </a:r>
                    </a:p>
                  </a:txBody>
                  <a:tcPr/>
                </a:tc>
                <a:extLst>
                  <a:ext uri="{0D108BD9-81ED-4DB2-BD59-A6C34878D82A}">
                    <a16:rowId xmlns:a16="http://schemas.microsoft.com/office/drawing/2014/main" val="2778786564"/>
                  </a:ext>
                </a:extLst>
              </a:tr>
              <a:tr h="370840">
                <a:tc>
                  <a:txBody>
                    <a:bodyPr/>
                    <a:lstStyle/>
                    <a:p>
                      <a:r>
                        <a:rPr lang="en-US" sz="1200" dirty="0"/>
                        <a:t>What transformative potential does </a:t>
                      </a:r>
                      <a:r>
                        <a:rPr lang="en-US" sz="1200" dirty="0" err="1"/>
                        <a:t>Multiomic</a:t>
                      </a:r>
                      <a:r>
                        <a:rPr lang="en-US" sz="1200" dirty="0"/>
                        <a:t> Sequencing hold according to ARK?</a:t>
                      </a:r>
                    </a:p>
                  </a:txBody>
                  <a:tcPr/>
                </a:tc>
                <a:tc>
                  <a:txBody>
                    <a:bodyPr/>
                    <a:lstStyle/>
                    <a:p>
                      <a:r>
                        <a:rPr lang="en-US" sz="1000" dirty="0" err="1"/>
                        <a:t>Multiomic</a:t>
                      </a:r>
                      <a:r>
                        <a:rPr lang="en-US" sz="1000" dirty="0"/>
                        <a:t> Sequencing holds transformative potential according to ARK by providing research scientists, therapeutic organizations, and health platforms with unprecedented access to DNA, RNA, protein, and digital health data. This technology should unlock entirely new Programmable Biology capabilities, enabling the design and synthesis of novel biological constructs with applications across industries, particularly in agriculture and food production.</a:t>
                      </a:r>
                    </a:p>
                  </a:txBody>
                  <a:tcPr/>
                </a:tc>
                <a:extLst>
                  <a:ext uri="{0D108BD9-81ED-4DB2-BD59-A6C34878D82A}">
                    <a16:rowId xmlns:a16="http://schemas.microsoft.com/office/drawing/2014/main" val="3217770022"/>
                  </a:ext>
                </a:extLst>
              </a:tr>
              <a:tr h="370840">
                <a:tc>
                  <a:txBody>
                    <a:bodyPr/>
                    <a:lstStyle/>
                    <a:p>
                      <a:r>
                        <a:rPr lang="en-US" sz="1200" dirty="0"/>
                        <a:t>What are the implications of declining battery technology costs as outlined by ARK?</a:t>
                      </a:r>
                    </a:p>
                  </a:txBody>
                  <a:tcPr/>
                </a:tc>
                <a:tc>
                  <a:txBody>
                    <a:bodyPr/>
                    <a:lstStyle/>
                    <a:p>
                      <a:r>
                        <a:rPr lang="en-US" sz="1000" dirty="0"/>
                        <a:t>Declining battery technology costs, as outlined by ARK, are expected to lead to an explosion in form factors, enabling Autonomous Mobility systems that reduce the cost of transportation. This can benefit investors with a moderate-to-high risk profile looking for long-term investments. Additionally, the decreasing costs should drive exponential growth in electric vehicle sales and potentially transform the energy generation infrastructure towards more sustainable practices.</a:t>
                      </a:r>
                    </a:p>
                  </a:txBody>
                  <a:tcPr/>
                </a:tc>
                <a:extLst>
                  <a:ext uri="{0D108BD9-81ED-4DB2-BD59-A6C34878D82A}">
                    <a16:rowId xmlns:a16="http://schemas.microsoft.com/office/drawing/2014/main" val="2553130867"/>
                  </a:ext>
                </a:extLst>
              </a:tr>
            </a:tbl>
          </a:graphicData>
        </a:graphic>
      </p:graphicFrame>
    </p:spTree>
    <p:extLst>
      <p:ext uri="{BB962C8B-B14F-4D97-AF65-F5344CB8AC3E}">
        <p14:creationId xmlns:p14="http://schemas.microsoft.com/office/powerpoint/2010/main" val="179136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38EC-AC6E-CB2C-51C2-E227EAE4845E}"/>
              </a:ext>
            </a:extLst>
          </p:cNvPr>
          <p:cNvSpPr>
            <a:spLocks noGrp="1"/>
          </p:cNvSpPr>
          <p:nvPr>
            <p:ph type="title"/>
          </p:nvPr>
        </p:nvSpPr>
        <p:spPr>
          <a:xfrm>
            <a:off x="3374010" y="72895"/>
            <a:ext cx="4374823" cy="605836"/>
          </a:xfrm>
        </p:spPr>
        <p:txBody>
          <a:bodyPr>
            <a:normAutofit/>
          </a:bodyPr>
          <a:lstStyle/>
          <a:p>
            <a:r>
              <a:rPr lang="en-US" sz="3200" dirty="0"/>
              <a:t>Evaluation #1 continued</a:t>
            </a:r>
          </a:p>
        </p:txBody>
      </p:sp>
      <p:graphicFrame>
        <p:nvGraphicFramePr>
          <p:cNvPr id="4" name="Table 3">
            <a:extLst>
              <a:ext uri="{FF2B5EF4-FFF2-40B4-BE49-F238E27FC236}">
                <a16:creationId xmlns:a16="http://schemas.microsoft.com/office/drawing/2014/main" id="{74AAE68C-ADA7-2157-4341-29A7911DD8A6}"/>
              </a:ext>
            </a:extLst>
          </p:cNvPr>
          <p:cNvGraphicFramePr>
            <a:graphicFrameLocks noGrp="1"/>
          </p:cNvGraphicFramePr>
          <p:nvPr>
            <p:extLst>
              <p:ext uri="{D42A27DB-BD31-4B8C-83A1-F6EECF244321}">
                <p14:modId xmlns:p14="http://schemas.microsoft.com/office/powerpoint/2010/main" val="3451254542"/>
              </p:ext>
            </p:extLst>
          </p:nvPr>
        </p:nvGraphicFramePr>
        <p:xfrm>
          <a:off x="226243" y="784732"/>
          <a:ext cx="11397005" cy="5857240"/>
        </p:xfrm>
        <a:graphic>
          <a:graphicData uri="http://schemas.openxmlformats.org/drawingml/2006/table">
            <a:tbl>
              <a:tblPr firstRow="1" bandRow="1">
                <a:tableStyleId>{5C22544A-7EE6-4342-B048-85BDC9FD1C3A}</a:tableStyleId>
              </a:tblPr>
              <a:tblGrid>
                <a:gridCol w="4286264">
                  <a:extLst>
                    <a:ext uri="{9D8B030D-6E8A-4147-A177-3AD203B41FA5}">
                      <a16:colId xmlns:a16="http://schemas.microsoft.com/office/drawing/2014/main" val="3491654413"/>
                    </a:ext>
                  </a:extLst>
                </a:gridCol>
                <a:gridCol w="7110741">
                  <a:extLst>
                    <a:ext uri="{9D8B030D-6E8A-4147-A177-3AD203B41FA5}">
                      <a16:colId xmlns:a16="http://schemas.microsoft.com/office/drawing/2014/main" val="1707843419"/>
                    </a:ext>
                  </a:extLst>
                </a:gridCol>
              </a:tblGrid>
              <a:tr h="370840">
                <a:tc>
                  <a:txBody>
                    <a:bodyPr/>
                    <a:lstStyle/>
                    <a:p>
                      <a:r>
                        <a:rPr lang="en-US" dirty="0"/>
                        <a:t>Question</a:t>
                      </a:r>
                    </a:p>
                  </a:txBody>
                  <a:tcPr/>
                </a:tc>
                <a:tc>
                  <a:txBody>
                    <a:bodyPr/>
                    <a:lstStyle/>
                    <a:p>
                      <a:r>
                        <a:rPr lang="en-US" dirty="0"/>
                        <a:t>Generated Answer</a:t>
                      </a:r>
                    </a:p>
                  </a:txBody>
                  <a:tcPr/>
                </a:tc>
                <a:extLst>
                  <a:ext uri="{0D108BD9-81ED-4DB2-BD59-A6C34878D82A}">
                    <a16:rowId xmlns:a16="http://schemas.microsoft.com/office/drawing/2014/main" val="1235123282"/>
                  </a:ext>
                </a:extLst>
              </a:tr>
              <a:tr h="370840">
                <a:tc>
                  <a:txBody>
                    <a:bodyPr/>
                    <a:lstStyle/>
                    <a:p>
                      <a:r>
                        <a:rPr lang="en-US" sz="1200" dirty="0"/>
                        <a:t>How is the field of Robotics anticipated to evolve with the advancements in AI?</a:t>
                      </a:r>
                    </a:p>
                  </a:txBody>
                  <a:tcPr/>
                </a:tc>
                <a:tc>
                  <a:txBody>
                    <a:bodyPr/>
                    <a:lstStyle/>
                    <a:p>
                      <a:r>
                        <a:rPr lang="en-US" sz="1000" dirty="0"/>
                        <a:t>The field of Robotics is expected to evolve significantly with the advancements in AI. Adaptive Robots, powered by artificial intelligence, are now able to work alongside humans and navigate through existing infrastructure, revolutionizing the way products are manufactured and sold. The integration of AI in robotics is set to reduce the costs associated with various aspects such as distance, manufacturing complexity, and production, ultimately transforming every sector, impacting businesses, and driving innovation across different platforms. Additionally, the deployment of generative AI by enterprises in 2023 signifies a growing trend towards incorporating artificial intelligence in robotics, paving the way for a future where companies may deploy more robots than human workers. Furthermore, the use of multimodal AI, which includes text, images, audio, and video, is creating more immersive and interactive experiences in the robotics field, expanding the market and pushing the boundaries of what is possible with AI-driven robotics technology.</a:t>
                      </a:r>
                    </a:p>
                  </a:txBody>
                  <a:tcPr/>
                </a:tc>
                <a:extLst>
                  <a:ext uri="{0D108BD9-81ED-4DB2-BD59-A6C34878D82A}">
                    <a16:rowId xmlns:a16="http://schemas.microsoft.com/office/drawing/2014/main" val="4017996969"/>
                  </a:ext>
                </a:extLst>
              </a:tr>
              <a:tr h="370840">
                <a:tc>
                  <a:txBody>
                    <a:bodyPr/>
                    <a:lstStyle/>
                    <a:p>
                      <a:r>
                        <a:rPr lang="en-US" sz="1200" dirty="0"/>
                        <a:t>What does the ARK’s Convergence Scoring Framework illustrate about innovation platforms?</a:t>
                      </a:r>
                    </a:p>
                  </a:txBody>
                  <a:tcPr/>
                </a:tc>
                <a:tc>
                  <a:txBody>
                    <a:bodyPr/>
                    <a:lstStyle/>
                    <a:p>
                      <a:r>
                        <a:rPr lang="en-US" sz="1000" dirty="0"/>
                        <a:t>The ARK's Convergence Scoring Framework illustrates how different innovation platforms are converging and shaping the current technological era.</a:t>
                      </a:r>
                    </a:p>
                  </a:txBody>
                  <a:tcPr/>
                </a:tc>
                <a:extLst>
                  <a:ext uri="{0D108BD9-81ED-4DB2-BD59-A6C34878D82A}">
                    <a16:rowId xmlns:a16="http://schemas.microsoft.com/office/drawing/2014/main" val="1569623327"/>
                  </a:ext>
                </a:extLst>
              </a:tr>
              <a:tr h="370840">
                <a:tc>
                  <a:txBody>
                    <a:bodyPr/>
                    <a:lstStyle/>
                    <a:p>
                      <a:r>
                        <a:rPr lang="en-US" sz="1200" dirty="0"/>
                        <a:t>How do neural networks serve as a catalyst for other technologies?</a:t>
                      </a:r>
                    </a:p>
                  </a:txBody>
                  <a:tcPr/>
                </a:tc>
                <a:tc>
                  <a:txBody>
                    <a:bodyPr/>
                    <a:lstStyle/>
                    <a:p>
                      <a:r>
                        <a:rPr lang="en-US" sz="1000" dirty="0"/>
                        <a:t>Neural networks serve as a catalyst for other technologies by enabling the development of AI-driven systems that can transform various sectors, impact businesses, and drive innovation platforms. These systems require significant computational resources, leading to the dominance of AI-specific hardware in Next Gen Cloud datacenters. Additionally, artificial intelligence, powered by neural networks, paves the way for Adaptive Robots to work alongside humans, revolutionizing production processes and sales strategies. Ultimately, the adoption of neural networks and artificial intelligence is expected to create a constellation of Intelligent Devices that will revolutionize how people live, work, and interact with technology.</a:t>
                      </a:r>
                    </a:p>
                  </a:txBody>
                  <a:tcPr/>
                </a:tc>
                <a:extLst>
                  <a:ext uri="{0D108BD9-81ED-4DB2-BD59-A6C34878D82A}">
                    <a16:rowId xmlns:a16="http://schemas.microsoft.com/office/drawing/2014/main" val="1636903954"/>
                  </a:ext>
                </a:extLst>
              </a:tr>
              <a:tr h="370840">
                <a:tc>
                  <a:txBody>
                    <a:bodyPr/>
                    <a:lstStyle/>
                    <a:p>
                      <a:r>
                        <a:rPr lang="en-US" sz="1200" dirty="0"/>
                        <a:t>What unique view does ARK have towards Autonomous Mobility and its market potential?</a:t>
                      </a:r>
                    </a:p>
                  </a:txBody>
                  <a:tcPr/>
                </a:tc>
                <a:tc>
                  <a:txBody>
                    <a:bodyPr/>
                    <a:lstStyle/>
                    <a:p>
                      <a:r>
                        <a:rPr lang="en-US" sz="1000" dirty="0"/>
                        <a:t>ARK believes in the disruptive potential of Autonomous Mobility as part of its innovation themes. They allocate 4.8% of the ARK Innovation ETF portfolio to this sector, aiming to capture the growth opportunities it presents. With a focus on long-term growth and low correlation to traditional strategies, ARK sees Autonomous Mobility as a key player in shaping the future of transportation.</a:t>
                      </a:r>
                    </a:p>
                  </a:txBody>
                  <a:tcPr/>
                </a:tc>
                <a:extLst>
                  <a:ext uri="{0D108BD9-81ED-4DB2-BD59-A6C34878D82A}">
                    <a16:rowId xmlns:a16="http://schemas.microsoft.com/office/drawing/2014/main" val="3112723680"/>
                  </a:ext>
                </a:extLst>
              </a:tr>
              <a:tr h="370840">
                <a:tc>
                  <a:txBody>
                    <a:bodyPr/>
                    <a:lstStyle/>
                    <a:p>
                      <a:r>
                        <a:rPr lang="en-US" sz="1200" dirty="0"/>
                        <a:t>How do AI Chatbots contribute to the development of </a:t>
                      </a:r>
                      <a:r>
                        <a:rPr lang="en-US" sz="1200" dirty="0" err="1"/>
                        <a:t>robotaxis</a:t>
                      </a:r>
                      <a:r>
                        <a:rPr lang="en-US" sz="1200" dirty="0"/>
                        <a:t>?</a:t>
                      </a:r>
                    </a:p>
                  </a:txBody>
                  <a:tcPr/>
                </a:tc>
                <a:tc>
                  <a:txBody>
                    <a:bodyPr/>
                    <a:lstStyle/>
                    <a:p>
                      <a:r>
                        <a:rPr lang="en-US" sz="1000" dirty="0"/>
                        <a:t>AI Chatbots contribute to the development of </a:t>
                      </a:r>
                      <a:r>
                        <a:rPr lang="en-US" sz="1000" dirty="0" err="1"/>
                        <a:t>robotaxis</a:t>
                      </a:r>
                      <a:r>
                        <a:rPr lang="en-US" sz="1000" dirty="0"/>
                        <a:t> by enhancing the overall user experience and interaction within the autonomous vehicles. They can assist passengers with various tasks, provide information, answer queries, and even offer entertainment during the ride. Additionally, AI Chatbots can help in managing bookings, scheduling rides, and handling customer support, making the operation of </a:t>
                      </a:r>
                      <a:r>
                        <a:rPr lang="en-US" sz="1000" dirty="0" err="1"/>
                        <a:t>robotaxis</a:t>
                      </a:r>
                      <a:r>
                        <a:rPr lang="en-US" sz="1000" dirty="0"/>
                        <a:t> more efficient and user-friendly.</a:t>
                      </a:r>
                    </a:p>
                  </a:txBody>
                  <a:tcPr/>
                </a:tc>
                <a:extLst>
                  <a:ext uri="{0D108BD9-81ED-4DB2-BD59-A6C34878D82A}">
                    <a16:rowId xmlns:a16="http://schemas.microsoft.com/office/drawing/2014/main" val="3474655687"/>
                  </a:ext>
                </a:extLst>
              </a:tr>
              <a:tr h="370840">
                <a:tc>
                  <a:txBody>
                    <a:bodyPr/>
                    <a:lstStyle/>
                    <a:p>
                      <a:r>
                        <a:rPr lang="en-US" sz="1200" dirty="0"/>
                        <a:t>What are breakthroughs in DNA Sequencing, particularly with neural networks?</a:t>
                      </a:r>
                    </a:p>
                  </a:txBody>
                  <a:tcPr/>
                </a:tc>
                <a:tc>
                  <a:txBody>
                    <a:bodyPr/>
                    <a:lstStyle/>
                    <a:p>
                      <a:r>
                        <a:rPr lang="en-US" sz="1000" dirty="0"/>
                        <a:t>Breakthroughs in DNA sequencing, especially when combined with neural networks, have the potential to revolutionize the field of genomics. By leveraging neural networks, researchers can analyze vast amounts of </a:t>
                      </a:r>
                      <a:r>
                        <a:rPr lang="en-US" sz="1000" dirty="0" err="1"/>
                        <a:t>multiomic</a:t>
                      </a:r>
                      <a:r>
                        <a:rPr lang="en-US" sz="1000" dirty="0"/>
                        <a:t> data more efficiently and accurately, leading to advancements in precision therapies and the development of novel biological constructs. This integration of DNA sequencing with neural networks is expected to play a significant role in the future of programmable biology, enabling the design and synthesis of innovative biological solutions with applications across various industries, including agriculture and healthcare.</a:t>
                      </a:r>
                    </a:p>
                  </a:txBody>
                  <a:tcPr/>
                </a:tc>
                <a:extLst>
                  <a:ext uri="{0D108BD9-81ED-4DB2-BD59-A6C34878D82A}">
                    <a16:rowId xmlns:a16="http://schemas.microsoft.com/office/drawing/2014/main" val="2594364779"/>
                  </a:ext>
                </a:extLst>
              </a:tr>
            </a:tbl>
          </a:graphicData>
        </a:graphic>
      </p:graphicFrame>
    </p:spTree>
    <p:extLst>
      <p:ext uri="{BB962C8B-B14F-4D97-AF65-F5344CB8AC3E}">
        <p14:creationId xmlns:p14="http://schemas.microsoft.com/office/powerpoint/2010/main" val="7097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38EC-AC6E-CB2C-51C2-E227EAE4845E}"/>
              </a:ext>
            </a:extLst>
          </p:cNvPr>
          <p:cNvSpPr>
            <a:spLocks noGrp="1"/>
          </p:cNvSpPr>
          <p:nvPr>
            <p:ph type="title"/>
          </p:nvPr>
        </p:nvSpPr>
        <p:spPr>
          <a:xfrm>
            <a:off x="3374010" y="72895"/>
            <a:ext cx="4374823" cy="605836"/>
          </a:xfrm>
        </p:spPr>
        <p:txBody>
          <a:bodyPr>
            <a:normAutofit/>
          </a:bodyPr>
          <a:lstStyle/>
          <a:p>
            <a:r>
              <a:rPr lang="en-US" sz="3200" dirty="0"/>
              <a:t>Evaluation #1 continued</a:t>
            </a:r>
          </a:p>
        </p:txBody>
      </p:sp>
      <p:graphicFrame>
        <p:nvGraphicFramePr>
          <p:cNvPr id="4" name="Table 3">
            <a:extLst>
              <a:ext uri="{FF2B5EF4-FFF2-40B4-BE49-F238E27FC236}">
                <a16:creationId xmlns:a16="http://schemas.microsoft.com/office/drawing/2014/main" id="{74AAE68C-ADA7-2157-4341-29A7911DD8A6}"/>
              </a:ext>
            </a:extLst>
          </p:cNvPr>
          <p:cNvGraphicFramePr>
            <a:graphicFrameLocks noGrp="1"/>
          </p:cNvGraphicFramePr>
          <p:nvPr>
            <p:extLst>
              <p:ext uri="{D42A27DB-BD31-4B8C-83A1-F6EECF244321}">
                <p14:modId xmlns:p14="http://schemas.microsoft.com/office/powerpoint/2010/main" val="2701365984"/>
              </p:ext>
            </p:extLst>
          </p:nvPr>
        </p:nvGraphicFramePr>
        <p:xfrm>
          <a:off x="235670" y="678731"/>
          <a:ext cx="11406433" cy="5486400"/>
        </p:xfrm>
        <a:graphic>
          <a:graphicData uri="http://schemas.openxmlformats.org/drawingml/2006/table">
            <a:tbl>
              <a:tblPr firstRow="1" bandRow="1">
                <a:tableStyleId>{5C22544A-7EE6-4342-B048-85BDC9FD1C3A}</a:tableStyleId>
              </a:tblPr>
              <a:tblGrid>
                <a:gridCol w="4289810">
                  <a:extLst>
                    <a:ext uri="{9D8B030D-6E8A-4147-A177-3AD203B41FA5}">
                      <a16:colId xmlns:a16="http://schemas.microsoft.com/office/drawing/2014/main" val="3491654413"/>
                    </a:ext>
                  </a:extLst>
                </a:gridCol>
                <a:gridCol w="7116623">
                  <a:extLst>
                    <a:ext uri="{9D8B030D-6E8A-4147-A177-3AD203B41FA5}">
                      <a16:colId xmlns:a16="http://schemas.microsoft.com/office/drawing/2014/main" val="1707843419"/>
                    </a:ext>
                  </a:extLst>
                </a:gridCol>
              </a:tblGrid>
              <a:tr h="340182">
                <a:tc>
                  <a:txBody>
                    <a:bodyPr/>
                    <a:lstStyle/>
                    <a:p>
                      <a:r>
                        <a:rPr lang="en-US" dirty="0"/>
                        <a:t>Question</a:t>
                      </a:r>
                    </a:p>
                  </a:txBody>
                  <a:tcPr/>
                </a:tc>
                <a:tc>
                  <a:txBody>
                    <a:bodyPr/>
                    <a:lstStyle/>
                    <a:p>
                      <a:r>
                        <a:rPr lang="en-US" dirty="0"/>
                        <a:t>Generated Answer</a:t>
                      </a:r>
                    </a:p>
                  </a:txBody>
                  <a:tcPr/>
                </a:tc>
                <a:extLst>
                  <a:ext uri="{0D108BD9-81ED-4DB2-BD59-A6C34878D82A}">
                    <a16:rowId xmlns:a16="http://schemas.microsoft.com/office/drawing/2014/main" val="1235123282"/>
                  </a:ext>
                </a:extLst>
              </a:tr>
              <a:tr h="425227">
                <a:tc>
                  <a:txBody>
                    <a:bodyPr/>
                    <a:lstStyle/>
                    <a:p>
                      <a:r>
                        <a:rPr lang="en-US" sz="1200" dirty="0"/>
                        <a:t>How does the application of AI language models in robotics enhance general task completion rates?</a:t>
                      </a:r>
                    </a:p>
                  </a:txBody>
                  <a:tcPr/>
                </a:tc>
                <a:tc>
                  <a:txBody>
                    <a:bodyPr/>
                    <a:lstStyle/>
                    <a:p>
                      <a:r>
                        <a:rPr lang="en-US" sz="1000" dirty="0"/>
                        <a:t>Breakthroughs in DNA sequencing have been driven by advancements in technology, leading to a significant decrease in the cost of gathering, sequencing, and interpreting biological data. The integration of neural networks with DNA sequencing has further revolutionized the field, allowing for more efficient and accurate analysis of genetic information</a:t>
                      </a:r>
                    </a:p>
                  </a:txBody>
                  <a:tcPr/>
                </a:tc>
                <a:extLst>
                  <a:ext uri="{0D108BD9-81ED-4DB2-BD59-A6C34878D82A}">
                    <a16:rowId xmlns:a16="http://schemas.microsoft.com/office/drawing/2014/main" val="4017996969"/>
                  </a:ext>
                </a:extLst>
              </a:tr>
              <a:tr h="425227">
                <a:tc>
                  <a:txBody>
                    <a:bodyPr/>
                    <a:lstStyle/>
                    <a:p>
                      <a:r>
                        <a:rPr lang="en-US" sz="1200" dirty="0"/>
                        <a:t>In what ways are battery advances critical to the future of intelligent devices and augmented reality?</a:t>
                      </a:r>
                    </a:p>
                  </a:txBody>
                  <a:tcPr/>
                </a:tc>
                <a:tc>
                  <a:txBody>
                    <a:bodyPr/>
                    <a:lstStyle/>
                    <a:p>
                      <a:r>
                        <a:rPr lang="en-US" sz="1000" dirty="0"/>
                        <a:t>Battery advances are critical to the future of intelligent devices and augmented reality because declining costs of advanced battery technology enable longer battery life and smaller form factors. This allows for more portable and efficient devices, making it easier for intelligent devices and augmented reality systems to operate seamlessly without frequent recharging.</a:t>
                      </a:r>
                    </a:p>
                  </a:txBody>
                  <a:tcPr/>
                </a:tc>
                <a:extLst>
                  <a:ext uri="{0D108BD9-81ED-4DB2-BD59-A6C34878D82A}">
                    <a16:rowId xmlns:a16="http://schemas.microsoft.com/office/drawing/2014/main" val="1569623327"/>
                  </a:ext>
                </a:extLst>
              </a:tr>
              <a:tr h="255136">
                <a:tc>
                  <a:txBody>
                    <a:bodyPr/>
                    <a:lstStyle/>
                    <a:p>
                      <a:r>
                        <a:rPr lang="en-US" sz="1200" dirty="0"/>
                        <a:t>How do reusable rockets contribute to global connectivity?</a:t>
                      </a:r>
                    </a:p>
                  </a:txBody>
                  <a:tcPr/>
                </a:tc>
                <a:tc>
                  <a:txBody>
                    <a:bodyPr/>
                    <a:lstStyle/>
                    <a:p>
                      <a:r>
                        <a:rPr lang="en-US" sz="1000" dirty="0"/>
                        <a:t>Reusable rockets contribute to global connectivity by reducing the cost of launching satellite constellations. This cost reduction enables uninterruptible connectivity, making it more affordable to establish and maintain satellite networks that facilitate communication and data transfer across the globe.</a:t>
                      </a:r>
                    </a:p>
                  </a:txBody>
                  <a:tcPr/>
                </a:tc>
                <a:extLst>
                  <a:ext uri="{0D108BD9-81ED-4DB2-BD59-A6C34878D82A}">
                    <a16:rowId xmlns:a16="http://schemas.microsoft.com/office/drawing/2014/main" val="1636903954"/>
                  </a:ext>
                </a:extLst>
              </a:tr>
              <a:tr h="425227">
                <a:tc>
                  <a:txBody>
                    <a:bodyPr/>
                    <a:lstStyle/>
                    <a:p>
                      <a:r>
                        <a:rPr lang="en-US" sz="1200" dirty="0"/>
                        <a:t>What economic implications do disruptive innovations have according to ARK?</a:t>
                      </a:r>
                    </a:p>
                  </a:txBody>
                  <a:tcPr/>
                </a:tc>
                <a:tc>
                  <a:txBody>
                    <a:bodyPr/>
                    <a:lstStyle/>
                    <a:p>
                      <a:r>
                        <a:rPr lang="en-US" sz="1000" dirty="0"/>
                        <a:t>Disruptive innovations, according to ARK, can have significant economic implications. These innovations may lead to the displacement of older technologies, the creation of new markets, and the overall rapid pace of change in various sectors. However, it is important to note that investing in disruptive innovation also comes with risks such as regulatory hurdles, uncertainty, competitive landscape challenges, and potential political or legal pressures. ARK emphasizes the need to understand these risks across different sectors and market capitalizations when considering investments in disruptive innovation.</a:t>
                      </a:r>
                    </a:p>
                  </a:txBody>
                  <a:tcPr/>
                </a:tc>
                <a:extLst>
                  <a:ext uri="{0D108BD9-81ED-4DB2-BD59-A6C34878D82A}">
                    <a16:rowId xmlns:a16="http://schemas.microsoft.com/office/drawing/2014/main" val="3112723680"/>
                  </a:ext>
                </a:extLst>
              </a:tr>
              <a:tr h="361129">
                <a:tc>
                  <a:txBody>
                    <a:bodyPr/>
                    <a:lstStyle/>
                    <a:p>
                      <a:r>
                        <a:rPr lang="en-US" sz="1200" dirty="0"/>
                        <a:t>What are the top 10 holdings of ARK Innovation ETF (ARKK)?</a:t>
                      </a:r>
                    </a:p>
                  </a:txBody>
                  <a:tcPr/>
                </a:tc>
                <a:tc>
                  <a:txBody>
                    <a:bodyPr/>
                    <a:lstStyle/>
                    <a:p>
                      <a:r>
                        <a:rPr lang="en-US" sz="1000" dirty="0"/>
                        <a:t>The top 10 holdings of ARK Innovation ETF (ARKK) are:</a:t>
                      </a:r>
                    </a:p>
                    <a:p>
                      <a:r>
                        <a:rPr lang="en-US" sz="1000" dirty="0"/>
                        <a:t>1. COINBASE GLOBAL INC - 11.1%</a:t>
                      </a:r>
                    </a:p>
                    <a:p>
                      <a:r>
                        <a:rPr lang="en-US" sz="1000" dirty="0"/>
                        <a:t>2. TESLA INC - 7.4%</a:t>
                      </a:r>
                    </a:p>
                    <a:p>
                      <a:r>
                        <a:rPr lang="en-US" sz="1000" dirty="0"/>
                        <a:t>3. UIPATH INC - 7.2%</a:t>
                      </a:r>
                    </a:p>
                    <a:p>
                      <a:r>
                        <a:rPr lang="en-US" sz="1000" dirty="0"/>
                        <a:t>4. ROKU INC - 6.9%</a:t>
                      </a:r>
                    </a:p>
                    <a:p>
                      <a:r>
                        <a:rPr lang="en-US" sz="1000" dirty="0"/>
                        <a:t>5. ZOOM VIDEO COMMUNICATIONS INC - 6.8%</a:t>
                      </a:r>
                    </a:p>
                    <a:p>
                      <a:r>
                        <a:rPr lang="en-US" sz="1000" dirty="0"/>
                        <a:t>6. BLOCK INC - 6.5%</a:t>
                      </a:r>
                    </a:p>
                    <a:p>
                      <a:r>
                        <a:rPr lang="en-US" sz="1000" dirty="0"/>
                        <a:t>7. ROBLOX CORP - 4.3%</a:t>
                      </a:r>
                    </a:p>
                    <a:p>
                      <a:r>
                        <a:rPr lang="en-US" sz="1000" dirty="0"/>
                        <a:t>8. CRISPR THERAPEUTICS AG - 4.0%</a:t>
                      </a:r>
                    </a:p>
                    <a:p>
                      <a:r>
                        <a:rPr lang="en-US" sz="1000" dirty="0"/>
                        <a:t>9. TWILIO INC - 4.0%</a:t>
                      </a:r>
                    </a:p>
                    <a:p>
                      <a:r>
                        <a:rPr lang="en-US" sz="1000" dirty="0"/>
                        <a:t>10. UNITY SOFTWARE INC - 3.8%</a:t>
                      </a:r>
                    </a:p>
                  </a:txBody>
                  <a:tcPr/>
                </a:tc>
                <a:extLst>
                  <a:ext uri="{0D108BD9-81ED-4DB2-BD59-A6C34878D82A}">
                    <a16:rowId xmlns:a16="http://schemas.microsoft.com/office/drawing/2014/main" val="3474655687"/>
                  </a:ext>
                </a:extLst>
              </a:tr>
              <a:tr h="518140">
                <a:tc>
                  <a:txBody>
                    <a:bodyPr/>
                    <a:lstStyle/>
                    <a:p>
                      <a:r>
                        <a:rPr lang="en-US" sz="1200" dirty="0"/>
                        <a:t>What thematic strategies do ARK ETFs focus on?</a:t>
                      </a:r>
                    </a:p>
                  </a:txBody>
                  <a:tcPr/>
                </a:tc>
                <a:tc>
                  <a:txBody>
                    <a:bodyPr/>
                    <a:lstStyle/>
                    <a:p>
                      <a:r>
                        <a:rPr lang="en-US" sz="1000" dirty="0"/>
                        <a:t>ARK ETFs focus on thematic strategies that aim to capture disruptive innovation across various sectors. These strategies include Next Gen Cloud, Intelligent Devices, Neural Networks, Precision Therapies, Digital Wallets, </a:t>
                      </a:r>
                      <a:r>
                        <a:rPr lang="en-US" sz="1000" dirty="0" err="1"/>
                        <a:t>Multiomic</a:t>
                      </a:r>
                      <a:r>
                        <a:rPr lang="en-US" sz="1000" dirty="0"/>
                        <a:t> Technologies, Digital Assets, Smart Contracts, Autonomous Mobility, Advanced Battery Technologies, Programmable Biology, and Adaptive Robotics.</a:t>
                      </a:r>
                    </a:p>
                  </a:txBody>
                  <a:tcPr/>
                </a:tc>
                <a:extLst>
                  <a:ext uri="{0D108BD9-81ED-4DB2-BD59-A6C34878D82A}">
                    <a16:rowId xmlns:a16="http://schemas.microsoft.com/office/drawing/2014/main" val="2594364779"/>
                  </a:ext>
                </a:extLst>
              </a:tr>
            </a:tbl>
          </a:graphicData>
        </a:graphic>
      </p:graphicFrame>
    </p:spTree>
    <p:extLst>
      <p:ext uri="{BB962C8B-B14F-4D97-AF65-F5344CB8AC3E}">
        <p14:creationId xmlns:p14="http://schemas.microsoft.com/office/powerpoint/2010/main" val="111963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38EC-AC6E-CB2C-51C2-E227EAE4845E}"/>
              </a:ext>
            </a:extLst>
          </p:cNvPr>
          <p:cNvSpPr>
            <a:spLocks noGrp="1"/>
          </p:cNvSpPr>
          <p:nvPr>
            <p:ph type="title"/>
          </p:nvPr>
        </p:nvSpPr>
        <p:spPr>
          <a:xfrm>
            <a:off x="3374010" y="72895"/>
            <a:ext cx="4374823" cy="605836"/>
          </a:xfrm>
        </p:spPr>
        <p:txBody>
          <a:bodyPr>
            <a:normAutofit/>
          </a:bodyPr>
          <a:lstStyle/>
          <a:p>
            <a:r>
              <a:rPr lang="en-US" sz="3200" dirty="0"/>
              <a:t>Evaluation #1 continued</a:t>
            </a:r>
          </a:p>
        </p:txBody>
      </p:sp>
      <p:graphicFrame>
        <p:nvGraphicFramePr>
          <p:cNvPr id="4" name="Table 3">
            <a:extLst>
              <a:ext uri="{FF2B5EF4-FFF2-40B4-BE49-F238E27FC236}">
                <a16:creationId xmlns:a16="http://schemas.microsoft.com/office/drawing/2014/main" id="{74AAE68C-ADA7-2157-4341-29A7911DD8A6}"/>
              </a:ext>
            </a:extLst>
          </p:cNvPr>
          <p:cNvGraphicFramePr>
            <a:graphicFrameLocks noGrp="1"/>
          </p:cNvGraphicFramePr>
          <p:nvPr>
            <p:extLst>
              <p:ext uri="{D42A27DB-BD31-4B8C-83A1-F6EECF244321}">
                <p14:modId xmlns:p14="http://schemas.microsoft.com/office/powerpoint/2010/main" val="2670398180"/>
              </p:ext>
            </p:extLst>
          </p:nvPr>
        </p:nvGraphicFramePr>
        <p:xfrm>
          <a:off x="235670" y="678731"/>
          <a:ext cx="11406433" cy="1767840"/>
        </p:xfrm>
        <a:graphic>
          <a:graphicData uri="http://schemas.openxmlformats.org/drawingml/2006/table">
            <a:tbl>
              <a:tblPr firstRow="1" bandRow="1">
                <a:tableStyleId>{5C22544A-7EE6-4342-B048-85BDC9FD1C3A}</a:tableStyleId>
              </a:tblPr>
              <a:tblGrid>
                <a:gridCol w="4289810">
                  <a:extLst>
                    <a:ext uri="{9D8B030D-6E8A-4147-A177-3AD203B41FA5}">
                      <a16:colId xmlns:a16="http://schemas.microsoft.com/office/drawing/2014/main" val="3491654413"/>
                    </a:ext>
                  </a:extLst>
                </a:gridCol>
                <a:gridCol w="7116623">
                  <a:extLst>
                    <a:ext uri="{9D8B030D-6E8A-4147-A177-3AD203B41FA5}">
                      <a16:colId xmlns:a16="http://schemas.microsoft.com/office/drawing/2014/main" val="1707843419"/>
                    </a:ext>
                  </a:extLst>
                </a:gridCol>
              </a:tblGrid>
              <a:tr h="340182">
                <a:tc>
                  <a:txBody>
                    <a:bodyPr/>
                    <a:lstStyle/>
                    <a:p>
                      <a:r>
                        <a:rPr lang="en-US" dirty="0"/>
                        <a:t>Question</a:t>
                      </a:r>
                    </a:p>
                  </a:txBody>
                  <a:tcPr/>
                </a:tc>
                <a:tc>
                  <a:txBody>
                    <a:bodyPr/>
                    <a:lstStyle/>
                    <a:p>
                      <a:r>
                        <a:rPr lang="en-US" dirty="0"/>
                        <a:t>Generated Answer</a:t>
                      </a:r>
                    </a:p>
                  </a:txBody>
                  <a:tcPr/>
                </a:tc>
                <a:extLst>
                  <a:ext uri="{0D108BD9-81ED-4DB2-BD59-A6C34878D82A}">
                    <a16:rowId xmlns:a16="http://schemas.microsoft.com/office/drawing/2014/main" val="1235123282"/>
                  </a:ext>
                </a:extLst>
              </a:tr>
              <a:tr h="425227">
                <a:tc>
                  <a:txBody>
                    <a:bodyPr/>
                    <a:lstStyle/>
                    <a:p>
                      <a:r>
                        <a:rPr lang="en-US" sz="1200" dirty="0"/>
                        <a:t>What is ARK's strategy for capturing the benefits of disruptive innovation in its investment approach?</a:t>
                      </a:r>
                    </a:p>
                  </a:txBody>
                  <a:tcPr/>
                </a:tc>
                <a:tc>
                  <a:txBody>
                    <a:bodyPr/>
                    <a:lstStyle/>
                    <a:p>
                      <a:r>
                        <a:rPr lang="en-US" sz="1000" dirty="0"/>
                        <a:t>ARK's strategy for capturing the benefits of disruptive innovation in its investment approach involves identifying companies that are capitalizing on disruptive innovation and developing technologies to either replace older technologies or create new markets. However, it's important to note that there are risks involved in investing in innovation, as companies may not always succeed in their disruptive endeavors.</a:t>
                      </a:r>
                    </a:p>
                  </a:txBody>
                  <a:tcPr/>
                </a:tc>
                <a:extLst>
                  <a:ext uri="{0D108BD9-81ED-4DB2-BD59-A6C34878D82A}">
                    <a16:rowId xmlns:a16="http://schemas.microsoft.com/office/drawing/2014/main" val="4017996969"/>
                  </a:ext>
                </a:extLst>
              </a:tr>
              <a:tr h="425227">
                <a:tc>
                  <a:txBody>
                    <a:bodyPr/>
                    <a:lstStyle/>
                    <a:p>
                      <a:r>
                        <a:rPr lang="en-US" sz="1200" dirty="0"/>
                        <a:t>How does ARK ensure its investment strategies align with reality of disruptive innovation trends?</a:t>
                      </a:r>
                    </a:p>
                  </a:txBody>
                  <a:tcPr/>
                </a:tc>
                <a:tc>
                  <a:txBody>
                    <a:bodyPr/>
                    <a:lstStyle/>
                    <a:p>
                      <a:r>
                        <a:rPr lang="en-US" sz="1000" dirty="0"/>
                        <a:t>ARK ensures its investment strategies align with the reality of disruptive innovation trends by aiming to understand the regulatory, market, sector, and company risks associated with investing in innovation. They focus on companies that are believed to be capitalizing on disruptive innovation and developing technologies to displace older technologies or create new markets, while also acknowledging the risks involved in such investments.</a:t>
                      </a:r>
                    </a:p>
                  </a:txBody>
                  <a:tcPr/>
                </a:tc>
                <a:extLst>
                  <a:ext uri="{0D108BD9-81ED-4DB2-BD59-A6C34878D82A}">
                    <a16:rowId xmlns:a16="http://schemas.microsoft.com/office/drawing/2014/main" val="1569623327"/>
                  </a:ext>
                </a:extLst>
              </a:tr>
            </a:tbl>
          </a:graphicData>
        </a:graphic>
      </p:graphicFrame>
    </p:spTree>
    <p:extLst>
      <p:ext uri="{BB962C8B-B14F-4D97-AF65-F5344CB8AC3E}">
        <p14:creationId xmlns:p14="http://schemas.microsoft.com/office/powerpoint/2010/main" val="27048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3813-C4D1-AC11-DE50-54B130CA6AF1}"/>
              </a:ext>
            </a:extLst>
          </p:cNvPr>
          <p:cNvSpPr>
            <a:spLocks noGrp="1"/>
          </p:cNvSpPr>
          <p:nvPr>
            <p:ph type="title"/>
          </p:nvPr>
        </p:nvSpPr>
        <p:spPr>
          <a:xfrm>
            <a:off x="2569265" y="101945"/>
            <a:ext cx="7053470" cy="579092"/>
          </a:xfrm>
        </p:spPr>
        <p:txBody>
          <a:bodyPr>
            <a:normAutofit/>
          </a:bodyPr>
          <a:lstStyle/>
          <a:p>
            <a:r>
              <a:rPr lang="en-US" sz="2400" dirty="0"/>
              <a:t>Evaluation #2: GPT 3.5 Turbo, N=4, all documents used </a:t>
            </a:r>
          </a:p>
        </p:txBody>
      </p:sp>
      <p:graphicFrame>
        <p:nvGraphicFramePr>
          <p:cNvPr id="4" name="Table 3">
            <a:extLst>
              <a:ext uri="{FF2B5EF4-FFF2-40B4-BE49-F238E27FC236}">
                <a16:creationId xmlns:a16="http://schemas.microsoft.com/office/drawing/2014/main" id="{24DFBAFA-8857-81BC-3185-41B974870CD3}"/>
              </a:ext>
            </a:extLst>
          </p:cNvPr>
          <p:cNvGraphicFramePr>
            <a:graphicFrameLocks noGrp="1"/>
          </p:cNvGraphicFramePr>
          <p:nvPr>
            <p:extLst>
              <p:ext uri="{D42A27DB-BD31-4B8C-83A1-F6EECF244321}">
                <p14:modId xmlns:p14="http://schemas.microsoft.com/office/powerpoint/2010/main" val="140097947"/>
              </p:ext>
            </p:extLst>
          </p:nvPr>
        </p:nvGraphicFramePr>
        <p:xfrm>
          <a:off x="537327" y="1067536"/>
          <a:ext cx="10755983" cy="4028440"/>
        </p:xfrm>
        <a:graphic>
          <a:graphicData uri="http://schemas.openxmlformats.org/drawingml/2006/table">
            <a:tbl>
              <a:tblPr firstRow="1" bandRow="1">
                <a:tableStyleId>{5C22544A-7EE6-4342-B048-85BDC9FD1C3A}</a:tableStyleId>
              </a:tblPr>
              <a:tblGrid>
                <a:gridCol w="4045184">
                  <a:extLst>
                    <a:ext uri="{9D8B030D-6E8A-4147-A177-3AD203B41FA5}">
                      <a16:colId xmlns:a16="http://schemas.microsoft.com/office/drawing/2014/main" val="3491654413"/>
                    </a:ext>
                  </a:extLst>
                </a:gridCol>
                <a:gridCol w="6710799">
                  <a:extLst>
                    <a:ext uri="{9D8B030D-6E8A-4147-A177-3AD203B41FA5}">
                      <a16:colId xmlns:a16="http://schemas.microsoft.com/office/drawing/2014/main" val="1707843419"/>
                    </a:ext>
                  </a:extLst>
                </a:gridCol>
              </a:tblGrid>
              <a:tr h="370840">
                <a:tc>
                  <a:txBody>
                    <a:bodyPr/>
                    <a:lstStyle/>
                    <a:p>
                      <a:r>
                        <a:rPr lang="en-US" dirty="0"/>
                        <a:t>Question</a:t>
                      </a:r>
                    </a:p>
                  </a:txBody>
                  <a:tcPr/>
                </a:tc>
                <a:tc>
                  <a:txBody>
                    <a:bodyPr/>
                    <a:lstStyle/>
                    <a:p>
                      <a:r>
                        <a:rPr lang="en-US" dirty="0"/>
                        <a:t>Generated Answer</a:t>
                      </a:r>
                    </a:p>
                  </a:txBody>
                  <a:tcPr/>
                </a:tc>
                <a:extLst>
                  <a:ext uri="{0D108BD9-81ED-4DB2-BD59-A6C34878D82A}">
                    <a16:rowId xmlns:a16="http://schemas.microsoft.com/office/drawing/2014/main" val="1235123282"/>
                  </a:ext>
                </a:extLst>
              </a:tr>
              <a:tr h="370840">
                <a:tc>
                  <a:txBody>
                    <a:bodyPr/>
                    <a:lstStyle/>
                    <a:p>
                      <a:r>
                        <a:rPr lang="en-US" sz="1200" dirty="0"/>
                        <a:t>What is the core objective of investing in disruptive innovation according to ARK?</a:t>
                      </a:r>
                    </a:p>
                  </a:txBody>
                  <a:tcPr/>
                </a:tc>
                <a:tc>
                  <a:txBody>
                    <a:bodyPr/>
                    <a:lstStyle/>
                    <a:p>
                      <a:r>
                        <a:rPr lang="en-US" sz="1000" dirty="0"/>
                        <a:t>The core objective of investing in disruptive innovation according to ARK is to capture and benefit from the potential growth and opportunities presented by innovative technologies and ideas that have the potential to significantly impact industries and markets in the medium-to-long term.</a:t>
                      </a:r>
                    </a:p>
                  </a:txBody>
                  <a:tcPr/>
                </a:tc>
                <a:extLst>
                  <a:ext uri="{0D108BD9-81ED-4DB2-BD59-A6C34878D82A}">
                    <a16:rowId xmlns:a16="http://schemas.microsoft.com/office/drawing/2014/main" val="3090598081"/>
                  </a:ext>
                </a:extLst>
              </a:tr>
              <a:tr h="370840">
                <a:tc>
                  <a:txBody>
                    <a:bodyPr/>
                    <a:lstStyle/>
                    <a:p>
                      <a:r>
                        <a:rPr lang="en-US" sz="1200" dirty="0"/>
                        <a:t>What are the significant risks associated with investing in innovation as highlighted by ARK?</a:t>
                      </a:r>
                    </a:p>
                  </a:txBody>
                  <a:tcPr/>
                </a:tc>
                <a:tc>
                  <a:txBody>
                    <a:bodyPr/>
                    <a:lstStyle/>
                    <a:p>
                      <a:r>
                        <a:rPr lang="en-US" sz="1000" dirty="0"/>
                        <a:t>The significant risks associated with investing in innovation as highlighted by ARK include the rapid pace of change, uncertainty and unknowns exposure across sectors and market cap, regulatory hurdles, competitive landscape, and political or legal pressure. It is important to note that companies ARK believes are capitalizing on disruptive innovation may not necessarily succeed in displacing older technologies or creating new markets, making it a moderate-to-high risk investment suited for those intending to stay invested for the medium-to-long term.</a:t>
                      </a:r>
                    </a:p>
                  </a:txBody>
                  <a:tcPr/>
                </a:tc>
                <a:extLst>
                  <a:ext uri="{0D108BD9-81ED-4DB2-BD59-A6C34878D82A}">
                    <a16:rowId xmlns:a16="http://schemas.microsoft.com/office/drawing/2014/main" val="1121228141"/>
                  </a:ext>
                </a:extLst>
              </a:tr>
              <a:tr h="370840">
                <a:tc>
                  <a:txBody>
                    <a:bodyPr/>
                    <a:lstStyle/>
                    <a:p>
                      <a:r>
                        <a:rPr lang="en-US" sz="1200" dirty="0"/>
                        <a:t>Can you list the converging innovation platforms identified by ARK?</a:t>
                      </a:r>
                    </a:p>
                  </a:txBody>
                  <a:tcPr/>
                </a:tc>
                <a:tc>
                  <a:txBody>
                    <a:bodyPr/>
                    <a:lstStyle/>
                    <a:p>
                      <a:r>
                        <a:rPr lang="en-US" sz="1000" dirty="0"/>
                        <a:t>The converging innovation platforms identified by ARK are Next Gen Cloud, Intelligent Devices, Neural Networks, Precision Therapies, Digital Wallets, </a:t>
                      </a:r>
                      <a:r>
                        <a:rPr lang="en-US" sz="1000" dirty="0" err="1"/>
                        <a:t>Multiomic</a:t>
                      </a:r>
                      <a:r>
                        <a:rPr lang="en-US" sz="1000" dirty="0"/>
                        <a:t> Technologies, Digital Assets, Smart Contracts, Autonomous Mobility, Advanced Battery Technologies, Programmable Biology, and Adaptive Robotics.</a:t>
                      </a:r>
                    </a:p>
                  </a:txBody>
                  <a:tcPr/>
                </a:tc>
                <a:extLst>
                  <a:ext uri="{0D108BD9-81ED-4DB2-BD59-A6C34878D82A}">
                    <a16:rowId xmlns:a16="http://schemas.microsoft.com/office/drawing/2014/main" val="752763144"/>
                  </a:ext>
                </a:extLst>
              </a:tr>
              <a:tr h="370840">
                <a:tc>
                  <a:txBody>
                    <a:bodyPr/>
                    <a:lstStyle/>
                    <a:p>
                      <a:r>
                        <a:rPr lang="en-US" sz="1200" dirty="0"/>
                        <a:t>How does ARK describe the impact of Artificial Intelligence on technology’s integration into economic sectors?</a:t>
                      </a:r>
                    </a:p>
                  </a:txBody>
                  <a:tcPr/>
                </a:tc>
                <a:tc>
                  <a:txBody>
                    <a:bodyPr/>
                    <a:lstStyle/>
                    <a:p>
                      <a:r>
                        <a:rPr lang="en-US" sz="1000" dirty="0"/>
                        <a:t>ARK describes the impact of Artificial Intelligence as transformative, stating that it should impact every business, transform every sector, and catalyze every innovation platform.</a:t>
                      </a:r>
                    </a:p>
                  </a:txBody>
                  <a:tcPr/>
                </a:tc>
                <a:extLst>
                  <a:ext uri="{0D108BD9-81ED-4DB2-BD59-A6C34878D82A}">
                    <a16:rowId xmlns:a16="http://schemas.microsoft.com/office/drawing/2014/main" val="2778786564"/>
                  </a:ext>
                </a:extLst>
              </a:tr>
              <a:tr h="370840">
                <a:tc>
                  <a:txBody>
                    <a:bodyPr/>
                    <a:lstStyle/>
                    <a:p>
                      <a:r>
                        <a:rPr lang="en-US" sz="1200" dirty="0"/>
                        <a:t>What transformative potential does </a:t>
                      </a:r>
                      <a:r>
                        <a:rPr lang="en-US" sz="1200" dirty="0" err="1"/>
                        <a:t>Multiomic</a:t>
                      </a:r>
                      <a:r>
                        <a:rPr lang="en-US" sz="1200" dirty="0"/>
                        <a:t> Sequencing hold according to ARK?</a:t>
                      </a:r>
                    </a:p>
                  </a:txBody>
                  <a:tcPr/>
                </a:tc>
                <a:tc>
                  <a:txBody>
                    <a:bodyPr/>
                    <a:lstStyle/>
                    <a:p>
                      <a:r>
                        <a:rPr lang="en-US" sz="1000" dirty="0" err="1"/>
                        <a:t>Multiomic</a:t>
                      </a:r>
                      <a:r>
                        <a:rPr lang="en-US" sz="1000" dirty="0"/>
                        <a:t> Sequencing holds the transformative potential to unlock entirely new Programmable Biology capabilities, including the design and synthesis of novel biological constructs with applications across industries, particularly agriculture and food production, according to ARK analysis.</a:t>
                      </a:r>
                    </a:p>
                  </a:txBody>
                  <a:tcPr/>
                </a:tc>
                <a:extLst>
                  <a:ext uri="{0D108BD9-81ED-4DB2-BD59-A6C34878D82A}">
                    <a16:rowId xmlns:a16="http://schemas.microsoft.com/office/drawing/2014/main" val="3217770022"/>
                  </a:ext>
                </a:extLst>
              </a:tr>
              <a:tr h="370840">
                <a:tc>
                  <a:txBody>
                    <a:bodyPr/>
                    <a:lstStyle/>
                    <a:p>
                      <a:r>
                        <a:rPr lang="en-US" sz="1200" dirty="0"/>
                        <a:t>What are the implications of declining battery technology costs as outlined by ARK?</a:t>
                      </a:r>
                    </a:p>
                  </a:txBody>
                  <a:tcPr/>
                </a:tc>
                <a:tc>
                  <a:txBody>
                    <a:bodyPr/>
                    <a:lstStyle/>
                    <a:p>
                      <a:r>
                        <a:rPr lang="en-US" sz="1000" dirty="0"/>
                        <a:t>Declining costs of Advanced Battery Technology, as outlined by ARK, are expected to lead to an increase in form factors. This will enable Autonomous Mobility systems to become more affordable, ultimately reducing the cost of transportation for people and goods. This trend may present opportunities for investors with a moderate-to-high risk profile looking to stay invested for the medium-to-long term.</a:t>
                      </a:r>
                    </a:p>
                  </a:txBody>
                  <a:tcPr/>
                </a:tc>
                <a:extLst>
                  <a:ext uri="{0D108BD9-81ED-4DB2-BD59-A6C34878D82A}">
                    <a16:rowId xmlns:a16="http://schemas.microsoft.com/office/drawing/2014/main" val="2553130867"/>
                  </a:ext>
                </a:extLst>
              </a:tr>
            </a:tbl>
          </a:graphicData>
        </a:graphic>
      </p:graphicFrame>
    </p:spTree>
    <p:extLst>
      <p:ext uri="{BB962C8B-B14F-4D97-AF65-F5344CB8AC3E}">
        <p14:creationId xmlns:p14="http://schemas.microsoft.com/office/powerpoint/2010/main" val="107999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38EC-AC6E-CB2C-51C2-E227EAE4845E}"/>
              </a:ext>
            </a:extLst>
          </p:cNvPr>
          <p:cNvSpPr>
            <a:spLocks noGrp="1"/>
          </p:cNvSpPr>
          <p:nvPr>
            <p:ph type="title"/>
          </p:nvPr>
        </p:nvSpPr>
        <p:spPr>
          <a:xfrm>
            <a:off x="3374010" y="72895"/>
            <a:ext cx="4374823" cy="605836"/>
          </a:xfrm>
        </p:spPr>
        <p:txBody>
          <a:bodyPr>
            <a:normAutofit/>
          </a:bodyPr>
          <a:lstStyle/>
          <a:p>
            <a:r>
              <a:rPr lang="en-US" sz="3200" dirty="0"/>
              <a:t>Evaluation #2 continued</a:t>
            </a:r>
          </a:p>
        </p:txBody>
      </p:sp>
      <p:graphicFrame>
        <p:nvGraphicFramePr>
          <p:cNvPr id="4" name="Table 3">
            <a:extLst>
              <a:ext uri="{FF2B5EF4-FFF2-40B4-BE49-F238E27FC236}">
                <a16:creationId xmlns:a16="http://schemas.microsoft.com/office/drawing/2014/main" id="{74AAE68C-ADA7-2157-4341-29A7911DD8A6}"/>
              </a:ext>
            </a:extLst>
          </p:cNvPr>
          <p:cNvGraphicFramePr>
            <a:graphicFrameLocks noGrp="1"/>
          </p:cNvGraphicFramePr>
          <p:nvPr>
            <p:extLst>
              <p:ext uri="{D42A27DB-BD31-4B8C-83A1-F6EECF244321}">
                <p14:modId xmlns:p14="http://schemas.microsoft.com/office/powerpoint/2010/main" val="2692963071"/>
              </p:ext>
            </p:extLst>
          </p:nvPr>
        </p:nvGraphicFramePr>
        <p:xfrm>
          <a:off x="226243" y="784732"/>
          <a:ext cx="11397005" cy="4851400"/>
        </p:xfrm>
        <a:graphic>
          <a:graphicData uri="http://schemas.openxmlformats.org/drawingml/2006/table">
            <a:tbl>
              <a:tblPr firstRow="1" bandRow="1">
                <a:tableStyleId>{5C22544A-7EE6-4342-B048-85BDC9FD1C3A}</a:tableStyleId>
              </a:tblPr>
              <a:tblGrid>
                <a:gridCol w="4286264">
                  <a:extLst>
                    <a:ext uri="{9D8B030D-6E8A-4147-A177-3AD203B41FA5}">
                      <a16:colId xmlns:a16="http://schemas.microsoft.com/office/drawing/2014/main" val="3491654413"/>
                    </a:ext>
                  </a:extLst>
                </a:gridCol>
                <a:gridCol w="7110741">
                  <a:extLst>
                    <a:ext uri="{9D8B030D-6E8A-4147-A177-3AD203B41FA5}">
                      <a16:colId xmlns:a16="http://schemas.microsoft.com/office/drawing/2014/main" val="1707843419"/>
                    </a:ext>
                  </a:extLst>
                </a:gridCol>
              </a:tblGrid>
              <a:tr h="370840">
                <a:tc>
                  <a:txBody>
                    <a:bodyPr/>
                    <a:lstStyle/>
                    <a:p>
                      <a:r>
                        <a:rPr lang="en-US" dirty="0"/>
                        <a:t>Question</a:t>
                      </a:r>
                    </a:p>
                  </a:txBody>
                  <a:tcPr/>
                </a:tc>
                <a:tc>
                  <a:txBody>
                    <a:bodyPr/>
                    <a:lstStyle/>
                    <a:p>
                      <a:r>
                        <a:rPr lang="en-US" dirty="0"/>
                        <a:t>Generated Answer</a:t>
                      </a:r>
                    </a:p>
                  </a:txBody>
                  <a:tcPr/>
                </a:tc>
                <a:extLst>
                  <a:ext uri="{0D108BD9-81ED-4DB2-BD59-A6C34878D82A}">
                    <a16:rowId xmlns:a16="http://schemas.microsoft.com/office/drawing/2014/main" val="1235123282"/>
                  </a:ext>
                </a:extLst>
              </a:tr>
              <a:tr h="370840">
                <a:tc>
                  <a:txBody>
                    <a:bodyPr/>
                    <a:lstStyle/>
                    <a:p>
                      <a:r>
                        <a:rPr lang="en-US" sz="1200" dirty="0"/>
                        <a:t>How is the field of Robotics anticipated to evolve with the advancements in AI?</a:t>
                      </a:r>
                    </a:p>
                  </a:txBody>
                  <a:tcPr/>
                </a:tc>
                <a:tc>
                  <a:txBody>
                    <a:bodyPr/>
                    <a:lstStyle/>
                    <a:p>
                      <a:r>
                        <a:rPr lang="en-US" sz="1000" dirty="0"/>
                        <a:t>The field of Robotics is expected to evolve significantly with the advancements in AI. Adaptive Robots, powered by artificial intelligence, are now able to work alongside humans and navigate existing infrastructure, revolutionizing the way products are manufactured and sold. Robotics, as a nascent innovation platform, has the potential to reduce the cost of distance through hypersonic travel, simplify manufacturing processes with 3D printers, and enhance production efficiency with AI-guided robots. In 2023, enterprises were rushing to comprehend and implement generative AI, indicating a growing trend towards integrating artificial intelligence across all sectors to drive innovation and transformation.</a:t>
                      </a:r>
                    </a:p>
                  </a:txBody>
                  <a:tcPr/>
                </a:tc>
                <a:extLst>
                  <a:ext uri="{0D108BD9-81ED-4DB2-BD59-A6C34878D82A}">
                    <a16:rowId xmlns:a16="http://schemas.microsoft.com/office/drawing/2014/main" val="4017996969"/>
                  </a:ext>
                </a:extLst>
              </a:tr>
              <a:tr h="370840">
                <a:tc>
                  <a:txBody>
                    <a:bodyPr/>
                    <a:lstStyle/>
                    <a:p>
                      <a:r>
                        <a:rPr lang="en-US" sz="1200" dirty="0"/>
                        <a:t>What does the ARK’s Convergence Scoring Framework illustrate about innovation platforms?</a:t>
                      </a:r>
                    </a:p>
                  </a:txBody>
                  <a:tcPr/>
                </a:tc>
                <a:tc>
                  <a:txBody>
                    <a:bodyPr/>
                    <a:lstStyle/>
                    <a:p>
                      <a:r>
                        <a:rPr lang="en-US" sz="1000" dirty="0"/>
                        <a:t>The ARK's Convergence Scoring Framework illustrates how five innovation platforms are converging and defining this technological era.</a:t>
                      </a:r>
                    </a:p>
                  </a:txBody>
                  <a:tcPr/>
                </a:tc>
                <a:extLst>
                  <a:ext uri="{0D108BD9-81ED-4DB2-BD59-A6C34878D82A}">
                    <a16:rowId xmlns:a16="http://schemas.microsoft.com/office/drawing/2014/main" val="1569623327"/>
                  </a:ext>
                </a:extLst>
              </a:tr>
              <a:tr h="370840">
                <a:tc>
                  <a:txBody>
                    <a:bodyPr/>
                    <a:lstStyle/>
                    <a:p>
                      <a:r>
                        <a:rPr lang="en-US" sz="1200" dirty="0"/>
                        <a:t>How do neural networks serve as a catalyst for other technologies?</a:t>
                      </a:r>
                    </a:p>
                  </a:txBody>
                  <a:tcPr/>
                </a:tc>
                <a:tc>
                  <a:txBody>
                    <a:bodyPr/>
                    <a:lstStyle/>
                    <a:p>
                      <a:r>
                        <a:rPr lang="en-US" sz="1000" dirty="0"/>
                        <a:t>Neural networks serve as a catalyst for other technologies by enabling the adoption of artificial intelligence, which in turn transforms every sector, impacts every business, and catalyzes every innovation platform. This advancement leads to the development of Adaptive Robots that can operate alongside humans, navigate legacy infrastructure, and change the way products are made and sold.</a:t>
                      </a:r>
                    </a:p>
                  </a:txBody>
                  <a:tcPr/>
                </a:tc>
                <a:extLst>
                  <a:ext uri="{0D108BD9-81ED-4DB2-BD59-A6C34878D82A}">
                    <a16:rowId xmlns:a16="http://schemas.microsoft.com/office/drawing/2014/main" val="1636903954"/>
                  </a:ext>
                </a:extLst>
              </a:tr>
              <a:tr h="370840">
                <a:tc>
                  <a:txBody>
                    <a:bodyPr/>
                    <a:lstStyle/>
                    <a:p>
                      <a:r>
                        <a:rPr lang="en-US" sz="1200" dirty="0"/>
                        <a:t>What unique view does ARK have towards Autonomous Mobility and its market potential?</a:t>
                      </a:r>
                    </a:p>
                  </a:txBody>
                  <a:tcPr/>
                </a:tc>
                <a:tc>
                  <a:txBody>
                    <a:bodyPr/>
                    <a:lstStyle/>
                    <a:p>
                      <a:r>
                        <a:rPr lang="en-US" sz="1000" dirty="0"/>
                        <a:t>ARK has a unique view towards Autonomous Mobility, considering it as a part of their ARK Innovation ETF portfolio. They allocate 4.8% of their portfolio to Autonomous Mobility, indicating their belief in its market potential for disruptive innovation.</a:t>
                      </a:r>
                    </a:p>
                  </a:txBody>
                  <a:tcPr/>
                </a:tc>
                <a:extLst>
                  <a:ext uri="{0D108BD9-81ED-4DB2-BD59-A6C34878D82A}">
                    <a16:rowId xmlns:a16="http://schemas.microsoft.com/office/drawing/2014/main" val="3112723680"/>
                  </a:ext>
                </a:extLst>
              </a:tr>
              <a:tr h="370840">
                <a:tc>
                  <a:txBody>
                    <a:bodyPr/>
                    <a:lstStyle/>
                    <a:p>
                      <a:r>
                        <a:rPr lang="en-US" sz="1200" dirty="0"/>
                        <a:t>How do AI Chatbots contribute to the development of </a:t>
                      </a:r>
                      <a:r>
                        <a:rPr lang="en-US" sz="1200" dirty="0" err="1"/>
                        <a:t>robotaxis</a:t>
                      </a:r>
                      <a:r>
                        <a:rPr lang="en-US" sz="1200" dirty="0"/>
                        <a:t>?</a:t>
                      </a:r>
                    </a:p>
                  </a:txBody>
                  <a:tcPr/>
                </a:tc>
                <a:tc>
                  <a:txBody>
                    <a:bodyPr/>
                    <a:lstStyle/>
                    <a:p>
                      <a:r>
                        <a:rPr lang="en-US" sz="1000" dirty="0"/>
                        <a:t>AI Chatbots contribute to the development of </a:t>
                      </a:r>
                      <a:r>
                        <a:rPr lang="en-US" sz="1000" dirty="0" err="1"/>
                        <a:t>robotaxis</a:t>
                      </a:r>
                      <a:r>
                        <a:rPr lang="en-US" sz="1000" dirty="0"/>
                        <a:t> by enhancing the overall user experience and interaction within the autonomous vehicles. These chatbots can provide passengers with real-time information, entertainment options, and personalized services during their ride. Additionally, AI Chatbots can assist in managing bookings, handling payments, and addressing customer inquiries, thereby improving the efficiency and convenience of using </a:t>
                      </a:r>
                      <a:r>
                        <a:rPr lang="en-US" sz="1000" dirty="0" err="1"/>
                        <a:t>robotaxis</a:t>
                      </a:r>
                      <a:r>
                        <a:rPr lang="en-US" sz="1000" dirty="0"/>
                        <a:t>.</a:t>
                      </a:r>
                    </a:p>
                  </a:txBody>
                  <a:tcPr/>
                </a:tc>
                <a:extLst>
                  <a:ext uri="{0D108BD9-81ED-4DB2-BD59-A6C34878D82A}">
                    <a16:rowId xmlns:a16="http://schemas.microsoft.com/office/drawing/2014/main" val="3474655687"/>
                  </a:ext>
                </a:extLst>
              </a:tr>
              <a:tr h="370840">
                <a:tc>
                  <a:txBody>
                    <a:bodyPr/>
                    <a:lstStyle/>
                    <a:p>
                      <a:r>
                        <a:rPr lang="en-US" sz="1200" dirty="0"/>
                        <a:t>What are breakthroughs in DNA Sequencing, particularly with neural networks?</a:t>
                      </a:r>
                    </a:p>
                  </a:txBody>
                  <a:tcPr/>
                </a:tc>
                <a:tc>
                  <a:txBody>
                    <a:bodyPr/>
                    <a:lstStyle/>
                    <a:p>
                      <a:r>
                        <a:rPr lang="en-US" sz="1000" dirty="0"/>
                        <a:t>Breakthroughs in DNA sequencing, especially with the integration of neural networks, have revolutionized the field of genomics. The combination of </a:t>
                      </a:r>
                      <a:r>
                        <a:rPr lang="en-US" sz="1000" dirty="0" err="1"/>
                        <a:t>multiomic</a:t>
                      </a:r>
                      <a:r>
                        <a:rPr lang="en-US" sz="1000" dirty="0"/>
                        <a:t> technologies and neural networks has enabled research scientists, therapeutic organizations, and health platforms to gain unprecedented access to DNA, RNA, protein, and digital health data. This integration has the potential to unlock new Programmable Biology capabilities, leading to the design and synthesis of novel biological constructs with applications in various industries, such as agriculture and food production. Additionally, the use of neural networks in DNA sequencing has paved the way for the development of novel Precision Therapies, utilizing emerging gene editing techniques to target and cure rare diseases and chronic conditions.</a:t>
                      </a:r>
                    </a:p>
                  </a:txBody>
                  <a:tcPr/>
                </a:tc>
                <a:extLst>
                  <a:ext uri="{0D108BD9-81ED-4DB2-BD59-A6C34878D82A}">
                    <a16:rowId xmlns:a16="http://schemas.microsoft.com/office/drawing/2014/main" val="2594364779"/>
                  </a:ext>
                </a:extLst>
              </a:tr>
            </a:tbl>
          </a:graphicData>
        </a:graphic>
      </p:graphicFrame>
    </p:spTree>
    <p:extLst>
      <p:ext uri="{BB962C8B-B14F-4D97-AF65-F5344CB8AC3E}">
        <p14:creationId xmlns:p14="http://schemas.microsoft.com/office/powerpoint/2010/main" val="3274845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3495</Words>
  <Application>Microsoft Macintosh PowerPoint</Application>
  <PresentationFormat>Widescreen</PresentationFormat>
  <Paragraphs>126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RAG Demo Evaluation</vt:lpstr>
      <vt:lpstr>Background</vt:lpstr>
      <vt:lpstr>Actual Evaluations Completed</vt:lpstr>
      <vt:lpstr>Evaluation #1: GPT 3.5 Turbo, N=8, all documents used </vt:lpstr>
      <vt:lpstr>Evaluation #1 continued</vt:lpstr>
      <vt:lpstr>Evaluation #1 continued</vt:lpstr>
      <vt:lpstr>Evaluation #1 continued</vt:lpstr>
      <vt:lpstr>Evaluation #2: GPT 3.5 Turbo, N=4, all documents used </vt:lpstr>
      <vt:lpstr>Evaluation #2 continued</vt:lpstr>
      <vt:lpstr>Evaluation #2 continued</vt:lpstr>
      <vt:lpstr>Evaluation #2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 Demo Evaluation</dc:title>
  <dc:creator>Jeffrey Partyka</dc:creator>
  <cp:lastModifiedBy>Jeffrey Partyka</cp:lastModifiedBy>
  <cp:revision>77</cp:revision>
  <dcterms:created xsi:type="dcterms:W3CDTF">2024-04-05T18:34:01Z</dcterms:created>
  <dcterms:modified xsi:type="dcterms:W3CDTF">2024-04-05T19:21:04Z</dcterms:modified>
</cp:coreProperties>
</file>