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1" r:id="rId28"/>
    <p:sldId id="284" r:id="rId29"/>
    <p:sldId id="285" r:id="rId30"/>
    <p:sldId id="282" r:id="rId31"/>
    <p:sldId id="287" r:id="rId32"/>
    <p:sldId id="288"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6327"/>
  </p:normalViewPr>
  <p:slideViewPr>
    <p:cSldViewPr snapToGrid="0">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5.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ata7.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ata8.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ata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CB5E5-1C79-4B95-AFFB-2E06868A266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88B15B7-A9C4-46F9-A0A3-99A1D4360EA5}">
      <dgm:prSet custT="1"/>
      <dgm:spPr/>
      <dgm:t>
        <a:bodyPr/>
        <a:lstStyle/>
        <a:p>
          <a:pPr>
            <a:lnSpc>
              <a:spcPct val="100000"/>
            </a:lnSpc>
          </a:pPr>
          <a:r>
            <a:rPr lang="en-US" sz="1400" dirty="0"/>
            <a:t>I ensured that almost every piece of this RAG system is freely available via a permissible open-source license (e.g. Apache 2.0, MIT, BSD). This way, there is ZERO doubt that this RAG solution can be integrated into TIFIN’s existing product suite if desired</a:t>
          </a:r>
        </a:p>
      </dgm:t>
    </dgm:pt>
    <dgm:pt modelId="{F0975158-A9D6-4637-AB51-91C657D5A318}" type="parTrans" cxnId="{3D0DC7D0-7547-4FB6-BC99-8284DBECC70B}">
      <dgm:prSet/>
      <dgm:spPr/>
      <dgm:t>
        <a:bodyPr/>
        <a:lstStyle/>
        <a:p>
          <a:endParaRPr lang="en-US"/>
        </a:p>
      </dgm:t>
    </dgm:pt>
    <dgm:pt modelId="{31D6E8CC-12C0-4DCE-8436-34C1E96431BE}" type="sibTrans" cxnId="{3D0DC7D0-7547-4FB6-BC99-8284DBECC70B}">
      <dgm:prSet/>
      <dgm:spPr/>
      <dgm:t>
        <a:bodyPr/>
        <a:lstStyle/>
        <a:p>
          <a:endParaRPr lang="en-US"/>
        </a:p>
      </dgm:t>
    </dgm:pt>
    <dgm:pt modelId="{C66D7CA3-92B9-47D5-BA5C-22D870C38BC7}">
      <dgm:prSet/>
      <dgm:spPr/>
      <dgm:t>
        <a:bodyPr/>
        <a:lstStyle/>
        <a:p>
          <a:pPr>
            <a:lnSpc>
              <a:spcPct val="100000"/>
            </a:lnSpc>
          </a:pPr>
          <a:r>
            <a:rPr lang="en-US"/>
            <a:t>I tried to minimize the number of 3</a:t>
          </a:r>
          <a:r>
            <a:rPr lang="en-US" baseline="30000"/>
            <a:t>rd</a:t>
          </a:r>
          <a:r>
            <a:rPr lang="en-US"/>
            <a:t> party Python libraries (those outside of the Python Standard Library) used, and I tried to make it as self-contained as I could</a:t>
          </a:r>
        </a:p>
      </dgm:t>
    </dgm:pt>
    <dgm:pt modelId="{FC0C275C-5368-4E6E-83C2-E7343D4A7DF8}" type="parTrans" cxnId="{A5B616B7-2476-49B7-B80B-74D2DE55035A}">
      <dgm:prSet/>
      <dgm:spPr/>
      <dgm:t>
        <a:bodyPr/>
        <a:lstStyle/>
        <a:p>
          <a:endParaRPr lang="en-US"/>
        </a:p>
      </dgm:t>
    </dgm:pt>
    <dgm:pt modelId="{7C05F89F-0E7E-40B3-9893-EA8559379005}" type="sibTrans" cxnId="{A5B616B7-2476-49B7-B80B-74D2DE55035A}">
      <dgm:prSet/>
      <dgm:spPr/>
      <dgm:t>
        <a:bodyPr/>
        <a:lstStyle/>
        <a:p>
          <a:endParaRPr lang="en-US"/>
        </a:p>
      </dgm:t>
    </dgm:pt>
    <dgm:pt modelId="{BFE8BFC4-4D72-436B-8FF5-17A85BE35C1D}">
      <dgm:prSet/>
      <dgm:spPr/>
      <dgm:t>
        <a:bodyPr/>
        <a:lstStyle/>
        <a:p>
          <a:pPr>
            <a:lnSpc>
              <a:spcPct val="100000"/>
            </a:lnSpc>
          </a:pPr>
          <a:r>
            <a:rPr lang="en-US"/>
            <a:t>I opted for libraries that possess broad community support and are easy to use (nobody needs unnecessary complexity in their lives, especially in the GenAI world)</a:t>
          </a:r>
        </a:p>
      </dgm:t>
    </dgm:pt>
    <dgm:pt modelId="{13E58543-9501-48D3-96BD-0A4B639A65A0}" type="parTrans" cxnId="{D4A385FB-D354-4673-89E4-A729B07DEB8A}">
      <dgm:prSet/>
      <dgm:spPr/>
      <dgm:t>
        <a:bodyPr/>
        <a:lstStyle/>
        <a:p>
          <a:endParaRPr lang="en-US"/>
        </a:p>
      </dgm:t>
    </dgm:pt>
    <dgm:pt modelId="{BAA4404C-2E20-4808-A452-6333DC7CEC35}" type="sibTrans" cxnId="{D4A385FB-D354-4673-89E4-A729B07DEB8A}">
      <dgm:prSet/>
      <dgm:spPr/>
      <dgm:t>
        <a:bodyPr/>
        <a:lstStyle/>
        <a:p>
          <a:endParaRPr lang="en-US"/>
        </a:p>
      </dgm:t>
    </dgm:pt>
    <dgm:pt modelId="{C6FA510F-AACF-4169-AE51-378DF0689DFE}">
      <dgm:prSet/>
      <dgm:spPr/>
      <dgm:t>
        <a:bodyPr/>
        <a:lstStyle/>
        <a:p>
          <a:pPr>
            <a:lnSpc>
              <a:spcPct val="100000"/>
            </a:lnSpc>
          </a:pPr>
          <a:r>
            <a:rPr lang="en-US"/>
            <a:t>At the same time, I also evaluated a given choice of a tool based on its ability to be used in a wide variety of environments (e.g. cloud environments, multi-OS support, possessing APIs/bindings for many programming languages and more)</a:t>
          </a:r>
        </a:p>
      </dgm:t>
    </dgm:pt>
    <dgm:pt modelId="{EC5E3499-0607-4ED1-86FF-988BE90038D0}" type="parTrans" cxnId="{E6D88833-35AB-44B6-AFDC-90F74E08C478}">
      <dgm:prSet/>
      <dgm:spPr/>
      <dgm:t>
        <a:bodyPr/>
        <a:lstStyle/>
        <a:p>
          <a:endParaRPr lang="en-US"/>
        </a:p>
      </dgm:t>
    </dgm:pt>
    <dgm:pt modelId="{E9906FBC-4ADA-4F49-B592-84C4F539964F}" type="sibTrans" cxnId="{E6D88833-35AB-44B6-AFDC-90F74E08C478}">
      <dgm:prSet/>
      <dgm:spPr/>
      <dgm:t>
        <a:bodyPr/>
        <a:lstStyle/>
        <a:p>
          <a:endParaRPr lang="en-US"/>
        </a:p>
      </dgm:t>
    </dgm:pt>
    <dgm:pt modelId="{E0410675-C9B8-4F8F-B515-9BD2C9130CE9}" type="pres">
      <dgm:prSet presAssocID="{9DBCB5E5-1C79-4B95-AFFB-2E06868A2668}" presName="root" presStyleCnt="0">
        <dgm:presLayoutVars>
          <dgm:dir/>
          <dgm:resizeHandles val="exact"/>
        </dgm:presLayoutVars>
      </dgm:prSet>
      <dgm:spPr/>
    </dgm:pt>
    <dgm:pt modelId="{052A16A6-C644-4DDE-93C8-9840490A3D37}" type="pres">
      <dgm:prSet presAssocID="{088B15B7-A9C4-46F9-A0A3-99A1D4360EA5}" presName="compNode" presStyleCnt="0"/>
      <dgm:spPr/>
    </dgm:pt>
    <dgm:pt modelId="{BF664B84-F060-47FC-9196-C123BA392AA7}" type="pres">
      <dgm:prSet presAssocID="{088B15B7-A9C4-46F9-A0A3-99A1D4360E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D577B73-6D67-4034-A6C9-08172C2BAC5D}" type="pres">
      <dgm:prSet presAssocID="{088B15B7-A9C4-46F9-A0A3-99A1D4360EA5}" presName="spaceRect" presStyleCnt="0"/>
      <dgm:spPr/>
    </dgm:pt>
    <dgm:pt modelId="{92D5F6B9-5742-4F02-AFBE-7C92B50CA96B}" type="pres">
      <dgm:prSet presAssocID="{088B15B7-A9C4-46F9-A0A3-99A1D4360EA5}" presName="textRect" presStyleLbl="revTx" presStyleIdx="0" presStyleCnt="4">
        <dgm:presLayoutVars>
          <dgm:chMax val="1"/>
          <dgm:chPref val="1"/>
        </dgm:presLayoutVars>
      </dgm:prSet>
      <dgm:spPr/>
    </dgm:pt>
    <dgm:pt modelId="{F9076D86-572D-4A0E-91A8-ADA1605BAD1A}" type="pres">
      <dgm:prSet presAssocID="{31D6E8CC-12C0-4DCE-8436-34C1E96431BE}" presName="sibTrans" presStyleCnt="0"/>
      <dgm:spPr/>
    </dgm:pt>
    <dgm:pt modelId="{A711C472-CB24-4E5E-A974-1BA0198033AE}" type="pres">
      <dgm:prSet presAssocID="{C66D7CA3-92B9-47D5-BA5C-22D870C38BC7}" presName="compNode" presStyleCnt="0"/>
      <dgm:spPr/>
    </dgm:pt>
    <dgm:pt modelId="{8B9487FE-E404-45AC-9913-3124ABA14A16}" type="pres">
      <dgm:prSet presAssocID="{C66D7CA3-92B9-47D5-BA5C-22D870C38B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21A22B60-4DF9-4D3B-B08F-D1984C8DF404}" type="pres">
      <dgm:prSet presAssocID="{C66D7CA3-92B9-47D5-BA5C-22D870C38BC7}" presName="spaceRect" presStyleCnt="0"/>
      <dgm:spPr/>
    </dgm:pt>
    <dgm:pt modelId="{CC31B00B-EEAD-47ED-A9CC-EF7183E8D08E}" type="pres">
      <dgm:prSet presAssocID="{C66D7CA3-92B9-47D5-BA5C-22D870C38BC7}" presName="textRect" presStyleLbl="revTx" presStyleIdx="1" presStyleCnt="4">
        <dgm:presLayoutVars>
          <dgm:chMax val="1"/>
          <dgm:chPref val="1"/>
        </dgm:presLayoutVars>
      </dgm:prSet>
      <dgm:spPr/>
    </dgm:pt>
    <dgm:pt modelId="{59716680-08EA-4B6F-A866-A10DD18CE456}" type="pres">
      <dgm:prSet presAssocID="{7C05F89F-0E7E-40B3-9893-EA8559379005}" presName="sibTrans" presStyleCnt="0"/>
      <dgm:spPr/>
    </dgm:pt>
    <dgm:pt modelId="{0108FBD2-4677-4271-AC40-77D2E7554D07}" type="pres">
      <dgm:prSet presAssocID="{BFE8BFC4-4D72-436B-8FF5-17A85BE35C1D}" presName="compNode" presStyleCnt="0"/>
      <dgm:spPr/>
    </dgm:pt>
    <dgm:pt modelId="{84EE40B0-88DD-4B21-BCCC-B55750C82BDE}" type="pres">
      <dgm:prSet presAssocID="{BFE8BFC4-4D72-436B-8FF5-17A85BE35C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80BF4B65-399A-4C74-91AD-E51F4497B03B}" type="pres">
      <dgm:prSet presAssocID="{BFE8BFC4-4D72-436B-8FF5-17A85BE35C1D}" presName="spaceRect" presStyleCnt="0"/>
      <dgm:spPr/>
    </dgm:pt>
    <dgm:pt modelId="{2F42A114-157E-4FE4-9C77-50EE95DD5978}" type="pres">
      <dgm:prSet presAssocID="{BFE8BFC4-4D72-436B-8FF5-17A85BE35C1D}" presName="textRect" presStyleLbl="revTx" presStyleIdx="2" presStyleCnt="4">
        <dgm:presLayoutVars>
          <dgm:chMax val="1"/>
          <dgm:chPref val="1"/>
        </dgm:presLayoutVars>
      </dgm:prSet>
      <dgm:spPr/>
    </dgm:pt>
    <dgm:pt modelId="{5D8B2845-FB8C-4AD6-A637-D7170B137A81}" type="pres">
      <dgm:prSet presAssocID="{BAA4404C-2E20-4808-A452-6333DC7CEC35}" presName="sibTrans" presStyleCnt="0"/>
      <dgm:spPr/>
    </dgm:pt>
    <dgm:pt modelId="{8F43DD97-809D-4DF1-8DBA-71270B4FDA87}" type="pres">
      <dgm:prSet presAssocID="{C6FA510F-AACF-4169-AE51-378DF0689DFE}" presName="compNode" presStyleCnt="0"/>
      <dgm:spPr/>
    </dgm:pt>
    <dgm:pt modelId="{27CCDAD1-140A-49AD-BCF7-32C15E34A6B8}" type="pres">
      <dgm:prSet presAssocID="{C6FA510F-AACF-4169-AE51-378DF0689D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D418516C-04B3-418D-9001-EE268A75F10D}" type="pres">
      <dgm:prSet presAssocID="{C6FA510F-AACF-4169-AE51-378DF0689DFE}" presName="spaceRect" presStyleCnt="0"/>
      <dgm:spPr/>
    </dgm:pt>
    <dgm:pt modelId="{B88F15F5-D6E6-4F18-96B0-D03A9503B08A}" type="pres">
      <dgm:prSet presAssocID="{C6FA510F-AACF-4169-AE51-378DF0689DFE}" presName="textRect" presStyleLbl="revTx" presStyleIdx="3" presStyleCnt="4">
        <dgm:presLayoutVars>
          <dgm:chMax val="1"/>
          <dgm:chPref val="1"/>
        </dgm:presLayoutVars>
      </dgm:prSet>
      <dgm:spPr/>
    </dgm:pt>
  </dgm:ptLst>
  <dgm:cxnLst>
    <dgm:cxn modelId="{090D660B-E7A5-4A7A-8D3B-976F1C259FBF}" type="presOf" srcId="{BFE8BFC4-4D72-436B-8FF5-17A85BE35C1D}" destId="{2F42A114-157E-4FE4-9C77-50EE95DD5978}" srcOrd="0" destOrd="0" presId="urn:microsoft.com/office/officeart/2018/2/layout/IconLabelList"/>
    <dgm:cxn modelId="{E6D88833-35AB-44B6-AFDC-90F74E08C478}" srcId="{9DBCB5E5-1C79-4B95-AFFB-2E06868A2668}" destId="{C6FA510F-AACF-4169-AE51-378DF0689DFE}" srcOrd="3" destOrd="0" parTransId="{EC5E3499-0607-4ED1-86FF-988BE90038D0}" sibTransId="{E9906FBC-4ADA-4F49-B592-84C4F539964F}"/>
    <dgm:cxn modelId="{6EF8B37D-6EB2-40E9-8259-0242ACABDDD5}" type="presOf" srcId="{C66D7CA3-92B9-47D5-BA5C-22D870C38BC7}" destId="{CC31B00B-EEAD-47ED-A9CC-EF7183E8D08E}" srcOrd="0" destOrd="0" presId="urn:microsoft.com/office/officeart/2018/2/layout/IconLabelList"/>
    <dgm:cxn modelId="{67CC3E92-3172-4A1E-8E73-2A01B06A72EB}" type="presOf" srcId="{9DBCB5E5-1C79-4B95-AFFB-2E06868A2668}" destId="{E0410675-C9B8-4F8F-B515-9BD2C9130CE9}" srcOrd="0" destOrd="0" presId="urn:microsoft.com/office/officeart/2018/2/layout/IconLabelList"/>
    <dgm:cxn modelId="{A5B616B7-2476-49B7-B80B-74D2DE55035A}" srcId="{9DBCB5E5-1C79-4B95-AFFB-2E06868A2668}" destId="{C66D7CA3-92B9-47D5-BA5C-22D870C38BC7}" srcOrd="1" destOrd="0" parTransId="{FC0C275C-5368-4E6E-83C2-E7343D4A7DF8}" sibTransId="{7C05F89F-0E7E-40B3-9893-EA8559379005}"/>
    <dgm:cxn modelId="{BD39ACBD-8B09-49C1-8271-E913179F87EE}" type="presOf" srcId="{088B15B7-A9C4-46F9-A0A3-99A1D4360EA5}" destId="{92D5F6B9-5742-4F02-AFBE-7C92B50CA96B}" srcOrd="0" destOrd="0" presId="urn:microsoft.com/office/officeart/2018/2/layout/IconLabelList"/>
    <dgm:cxn modelId="{3D0DC7D0-7547-4FB6-BC99-8284DBECC70B}" srcId="{9DBCB5E5-1C79-4B95-AFFB-2E06868A2668}" destId="{088B15B7-A9C4-46F9-A0A3-99A1D4360EA5}" srcOrd="0" destOrd="0" parTransId="{F0975158-A9D6-4637-AB51-91C657D5A318}" sibTransId="{31D6E8CC-12C0-4DCE-8436-34C1E96431BE}"/>
    <dgm:cxn modelId="{00F1F7D4-226A-4CEA-937D-A76C09C51FDE}" type="presOf" srcId="{C6FA510F-AACF-4169-AE51-378DF0689DFE}" destId="{B88F15F5-D6E6-4F18-96B0-D03A9503B08A}" srcOrd="0" destOrd="0" presId="urn:microsoft.com/office/officeart/2018/2/layout/IconLabelList"/>
    <dgm:cxn modelId="{D4A385FB-D354-4673-89E4-A729B07DEB8A}" srcId="{9DBCB5E5-1C79-4B95-AFFB-2E06868A2668}" destId="{BFE8BFC4-4D72-436B-8FF5-17A85BE35C1D}" srcOrd="2" destOrd="0" parTransId="{13E58543-9501-48D3-96BD-0A4B639A65A0}" sibTransId="{BAA4404C-2E20-4808-A452-6333DC7CEC35}"/>
    <dgm:cxn modelId="{AE7078A6-C21A-499E-95D2-DCF6AFAAECF4}" type="presParOf" srcId="{E0410675-C9B8-4F8F-B515-9BD2C9130CE9}" destId="{052A16A6-C644-4DDE-93C8-9840490A3D37}" srcOrd="0" destOrd="0" presId="urn:microsoft.com/office/officeart/2018/2/layout/IconLabelList"/>
    <dgm:cxn modelId="{FC86F056-74B3-4031-9B7F-18A4B98E5F8E}" type="presParOf" srcId="{052A16A6-C644-4DDE-93C8-9840490A3D37}" destId="{BF664B84-F060-47FC-9196-C123BA392AA7}" srcOrd="0" destOrd="0" presId="urn:microsoft.com/office/officeart/2018/2/layout/IconLabelList"/>
    <dgm:cxn modelId="{C07D76E5-D719-4272-836F-CEFD75C9F862}" type="presParOf" srcId="{052A16A6-C644-4DDE-93C8-9840490A3D37}" destId="{DD577B73-6D67-4034-A6C9-08172C2BAC5D}" srcOrd="1" destOrd="0" presId="urn:microsoft.com/office/officeart/2018/2/layout/IconLabelList"/>
    <dgm:cxn modelId="{B170C721-C014-44CE-A82D-E9A0672E3BC1}" type="presParOf" srcId="{052A16A6-C644-4DDE-93C8-9840490A3D37}" destId="{92D5F6B9-5742-4F02-AFBE-7C92B50CA96B}" srcOrd="2" destOrd="0" presId="urn:microsoft.com/office/officeart/2018/2/layout/IconLabelList"/>
    <dgm:cxn modelId="{A68071D0-78B6-40F5-8DA5-668081660FAC}" type="presParOf" srcId="{E0410675-C9B8-4F8F-B515-9BD2C9130CE9}" destId="{F9076D86-572D-4A0E-91A8-ADA1605BAD1A}" srcOrd="1" destOrd="0" presId="urn:microsoft.com/office/officeart/2018/2/layout/IconLabelList"/>
    <dgm:cxn modelId="{7500F23D-2179-4BA9-A0B6-73A6167FEE05}" type="presParOf" srcId="{E0410675-C9B8-4F8F-B515-9BD2C9130CE9}" destId="{A711C472-CB24-4E5E-A974-1BA0198033AE}" srcOrd="2" destOrd="0" presId="urn:microsoft.com/office/officeart/2018/2/layout/IconLabelList"/>
    <dgm:cxn modelId="{28679227-4ACE-4DF9-9851-C27A971392C5}" type="presParOf" srcId="{A711C472-CB24-4E5E-A974-1BA0198033AE}" destId="{8B9487FE-E404-45AC-9913-3124ABA14A16}" srcOrd="0" destOrd="0" presId="urn:microsoft.com/office/officeart/2018/2/layout/IconLabelList"/>
    <dgm:cxn modelId="{3A3010A8-2A80-49A0-B047-9A0DD0116642}" type="presParOf" srcId="{A711C472-CB24-4E5E-A974-1BA0198033AE}" destId="{21A22B60-4DF9-4D3B-B08F-D1984C8DF404}" srcOrd="1" destOrd="0" presId="urn:microsoft.com/office/officeart/2018/2/layout/IconLabelList"/>
    <dgm:cxn modelId="{1EA1646E-57EB-42CD-B8C3-E20387774FBC}" type="presParOf" srcId="{A711C472-CB24-4E5E-A974-1BA0198033AE}" destId="{CC31B00B-EEAD-47ED-A9CC-EF7183E8D08E}" srcOrd="2" destOrd="0" presId="urn:microsoft.com/office/officeart/2018/2/layout/IconLabelList"/>
    <dgm:cxn modelId="{C9992E9A-2EB7-4CBE-A6DF-737E7DF62F78}" type="presParOf" srcId="{E0410675-C9B8-4F8F-B515-9BD2C9130CE9}" destId="{59716680-08EA-4B6F-A866-A10DD18CE456}" srcOrd="3" destOrd="0" presId="urn:microsoft.com/office/officeart/2018/2/layout/IconLabelList"/>
    <dgm:cxn modelId="{6B82627E-2095-4442-BEFC-D5D9675A5DE3}" type="presParOf" srcId="{E0410675-C9B8-4F8F-B515-9BD2C9130CE9}" destId="{0108FBD2-4677-4271-AC40-77D2E7554D07}" srcOrd="4" destOrd="0" presId="urn:microsoft.com/office/officeart/2018/2/layout/IconLabelList"/>
    <dgm:cxn modelId="{57412895-5DE8-4868-AF96-C58AFF9D52BE}" type="presParOf" srcId="{0108FBD2-4677-4271-AC40-77D2E7554D07}" destId="{84EE40B0-88DD-4B21-BCCC-B55750C82BDE}" srcOrd="0" destOrd="0" presId="urn:microsoft.com/office/officeart/2018/2/layout/IconLabelList"/>
    <dgm:cxn modelId="{10DE95CA-3578-427E-B832-0F1FDD936C4C}" type="presParOf" srcId="{0108FBD2-4677-4271-AC40-77D2E7554D07}" destId="{80BF4B65-399A-4C74-91AD-E51F4497B03B}" srcOrd="1" destOrd="0" presId="urn:microsoft.com/office/officeart/2018/2/layout/IconLabelList"/>
    <dgm:cxn modelId="{6F54DB82-1729-497E-BCDF-C713A5BDD1CD}" type="presParOf" srcId="{0108FBD2-4677-4271-AC40-77D2E7554D07}" destId="{2F42A114-157E-4FE4-9C77-50EE95DD5978}" srcOrd="2" destOrd="0" presId="urn:microsoft.com/office/officeart/2018/2/layout/IconLabelList"/>
    <dgm:cxn modelId="{366DB009-1619-47E8-82D3-E821EB87E0F4}" type="presParOf" srcId="{E0410675-C9B8-4F8F-B515-9BD2C9130CE9}" destId="{5D8B2845-FB8C-4AD6-A637-D7170B137A81}" srcOrd="5" destOrd="0" presId="urn:microsoft.com/office/officeart/2018/2/layout/IconLabelList"/>
    <dgm:cxn modelId="{EA0DC939-2456-4483-8B43-38F329385C46}" type="presParOf" srcId="{E0410675-C9B8-4F8F-B515-9BD2C9130CE9}" destId="{8F43DD97-809D-4DF1-8DBA-71270B4FDA87}" srcOrd="6" destOrd="0" presId="urn:microsoft.com/office/officeart/2018/2/layout/IconLabelList"/>
    <dgm:cxn modelId="{6D4CD3C9-9E81-4AFB-A1DA-EC85F17FD0D5}" type="presParOf" srcId="{8F43DD97-809D-4DF1-8DBA-71270B4FDA87}" destId="{27CCDAD1-140A-49AD-BCF7-32C15E34A6B8}" srcOrd="0" destOrd="0" presId="urn:microsoft.com/office/officeart/2018/2/layout/IconLabelList"/>
    <dgm:cxn modelId="{C8E75933-AD82-45BA-94E2-B70B02D94EC8}" type="presParOf" srcId="{8F43DD97-809D-4DF1-8DBA-71270B4FDA87}" destId="{D418516C-04B3-418D-9001-EE268A75F10D}" srcOrd="1" destOrd="0" presId="urn:microsoft.com/office/officeart/2018/2/layout/IconLabelList"/>
    <dgm:cxn modelId="{A9EF8EB4-DFC1-469A-97C6-8AC27FC708D5}" type="presParOf" srcId="{8F43DD97-809D-4DF1-8DBA-71270B4FDA87}" destId="{B88F15F5-D6E6-4F18-96B0-D03A9503B08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6420E-6B8C-4330-82C4-010A3790B4B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CCEC4D-750B-4C31-A1BE-A960D7947D78}">
      <dgm:prSet/>
      <dgm:spPr/>
      <dgm:t>
        <a:bodyPr/>
        <a:lstStyle/>
        <a:p>
          <a:pPr>
            <a:defRPr cap="all"/>
          </a:pPr>
          <a:r>
            <a:rPr lang="en-US" dirty="0"/>
            <a:t>ChromaDB is VERY easy to use, which includes a very straightforward way to ingest documents without needing to write additional embedding code beforehand</a:t>
          </a:r>
        </a:p>
      </dgm:t>
    </dgm:pt>
    <dgm:pt modelId="{B5DE000F-4313-4884-AB97-A1BE5C59DB41}" type="parTrans" cxnId="{A0BDB33E-D3E7-4E99-9C1C-6F94D6619D68}">
      <dgm:prSet/>
      <dgm:spPr/>
      <dgm:t>
        <a:bodyPr/>
        <a:lstStyle/>
        <a:p>
          <a:endParaRPr lang="en-US"/>
        </a:p>
      </dgm:t>
    </dgm:pt>
    <dgm:pt modelId="{CFBF4499-B659-4C16-92A9-028BE3A9601D}" type="sibTrans" cxnId="{A0BDB33E-D3E7-4E99-9C1C-6F94D6619D68}">
      <dgm:prSet/>
      <dgm:spPr/>
      <dgm:t>
        <a:bodyPr/>
        <a:lstStyle/>
        <a:p>
          <a:endParaRPr lang="en-US"/>
        </a:p>
      </dgm:t>
    </dgm:pt>
    <dgm:pt modelId="{09611804-E411-4CB7-9BC5-60AA740AA23B}">
      <dgm:prSet/>
      <dgm:spPr/>
      <dgm:t>
        <a:bodyPr/>
        <a:lstStyle/>
        <a:p>
          <a:pPr>
            <a:defRPr cap="all"/>
          </a:pPr>
          <a:r>
            <a:rPr lang="en-US"/>
            <a:t>It only required me to install 1 Python library for me to start using it</a:t>
          </a:r>
        </a:p>
      </dgm:t>
    </dgm:pt>
    <dgm:pt modelId="{0F7AE56E-ECA9-4B1F-A455-717B0A25379D}" type="parTrans" cxnId="{81E015FE-AAD7-40A6-ADAB-147F9CFD813E}">
      <dgm:prSet/>
      <dgm:spPr/>
      <dgm:t>
        <a:bodyPr/>
        <a:lstStyle/>
        <a:p>
          <a:endParaRPr lang="en-US"/>
        </a:p>
      </dgm:t>
    </dgm:pt>
    <dgm:pt modelId="{92A7DD8D-3631-4827-9021-29FDB2E68D1E}" type="sibTrans" cxnId="{81E015FE-AAD7-40A6-ADAB-147F9CFD813E}">
      <dgm:prSet/>
      <dgm:spPr/>
      <dgm:t>
        <a:bodyPr/>
        <a:lstStyle/>
        <a:p>
          <a:endParaRPr lang="en-US"/>
        </a:p>
      </dgm:t>
    </dgm:pt>
    <dgm:pt modelId="{9F47C841-05F2-4340-BA33-1B0735476003}">
      <dgm:prSet/>
      <dgm:spPr/>
      <dgm:t>
        <a:bodyPr/>
        <a:lstStyle/>
        <a:p>
          <a:pPr>
            <a:defRPr cap="all"/>
          </a:pPr>
          <a:r>
            <a:rPr lang="en-US"/>
            <a:t>Creating a persistent document collection was straightforward</a:t>
          </a:r>
        </a:p>
      </dgm:t>
    </dgm:pt>
    <dgm:pt modelId="{5A67D2C4-8701-4FF3-98D0-BED215F5BFF1}" type="parTrans" cxnId="{5EE1AC19-EFC4-47EE-8A7E-7C9B5BDBDE36}">
      <dgm:prSet/>
      <dgm:spPr/>
      <dgm:t>
        <a:bodyPr/>
        <a:lstStyle/>
        <a:p>
          <a:endParaRPr lang="en-US"/>
        </a:p>
      </dgm:t>
    </dgm:pt>
    <dgm:pt modelId="{EBE24345-9454-42BA-9BE9-F91706240890}" type="sibTrans" cxnId="{5EE1AC19-EFC4-47EE-8A7E-7C9B5BDBDE36}">
      <dgm:prSet/>
      <dgm:spPr/>
      <dgm:t>
        <a:bodyPr/>
        <a:lstStyle/>
        <a:p>
          <a:endParaRPr lang="en-US"/>
        </a:p>
      </dgm:t>
    </dgm:pt>
    <dgm:pt modelId="{B34EAC2A-C730-4844-9199-2DD71353001A}">
      <dgm:prSet/>
      <dgm:spPr/>
      <dgm:t>
        <a:bodyPr/>
        <a:lstStyle/>
        <a:p>
          <a:pPr>
            <a:defRPr cap="all"/>
          </a:pPr>
          <a:r>
            <a:rPr lang="en-US"/>
            <a:t>I could add multiple metadata tags to each ingested document. This greatly expands the possibilities for effective information retrieval</a:t>
          </a:r>
        </a:p>
      </dgm:t>
    </dgm:pt>
    <dgm:pt modelId="{388F0722-9A15-4637-9260-CA628926B912}" type="parTrans" cxnId="{5C564450-0E6C-46DE-9788-5227402BE9CD}">
      <dgm:prSet/>
      <dgm:spPr/>
      <dgm:t>
        <a:bodyPr/>
        <a:lstStyle/>
        <a:p>
          <a:endParaRPr lang="en-US"/>
        </a:p>
      </dgm:t>
    </dgm:pt>
    <dgm:pt modelId="{87FB005A-D6DD-49C5-8486-E1D31B5E3CC0}" type="sibTrans" cxnId="{5C564450-0E6C-46DE-9788-5227402BE9CD}">
      <dgm:prSet/>
      <dgm:spPr/>
      <dgm:t>
        <a:bodyPr/>
        <a:lstStyle/>
        <a:p>
          <a:endParaRPr lang="en-US"/>
        </a:p>
      </dgm:t>
    </dgm:pt>
    <dgm:pt modelId="{76461F6F-B0EA-4AAC-A974-A0ED7C76F6C0}">
      <dgm:prSet/>
      <dgm:spPr/>
      <dgm:t>
        <a:bodyPr/>
        <a:lstStyle/>
        <a:p>
          <a:pPr>
            <a:defRPr cap="all"/>
          </a:pPr>
          <a:r>
            <a:rPr lang="en-US"/>
            <a:t>It just works</a:t>
          </a:r>
        </a:p>
      </dgm:t>
    </dgm:pt>
    <dgm:pt modelId="{9333C9CD-3637-4C53-A726-944838863B2B}" type="parTrans" cxnId="{D256D097-106A-4455-A271-37352CCC87C2}">
      <dgm:prSet/>
      <dgm:spPr/>
      <dgm:t>
        <a:bodyPr/>
        <a:lstStyle/>
        <a:p>
          <a:endParaRPr lang="en-US"/>
        </a:p>
      </dgm:t>
    </dgm:pt>
    <dgm:pt modelId="{0AE1D208-3165-46C9-9EDD-4920975ED5BD}" type="sibTrans" cxnId="{D256D097-106A-4455-A271-37352CCC87C2}">
      <dgm:prSet/>
      <dgm:spPr/>
      <dgm:t>
        <a:bodyPr/>
        <a:lstStyle/>
        <a:p>
          <a:endParaRPr lang="en-US"/>
        </a:p>
      </dgm:t>
    </dgm:pt>
    <dgm:pt modelId="{C7FAE89C-550F-4E64-ABCB-E1DB0F377272}" type="pres">
      <dgm:prSet presAssocID="{93C6420E-6B8C-4330-82C4-010A3790B4B4}" presName="root" presStyleCnt="0">
        <dgm:presLayoutVars>
          <dgm:dir/>
          <dgm:resizeHandles val="exact"/>
        </dgm:presLayoutVars>
      </dgm:prSet>
      <dgm:spPr/>
    </dgm:pt>
    <dgm:pt modelId="{95AD6894-F711-445D-BC79-5ADBF8F5299C}" type="pres">
      <dgm:prSet presAssocID="{C5CCEC4D-750B-4C31-A1BE-A960D7947D78}" presName="compNode" presStyleCnt="0"/>
      <dgm:spPr/>
    </dgm:pt>
    <dgm:pt modelId="{E0BB6555-B5C9-4114-8666-5CB4FE3664DA}" type="pres">
      <dgm:prSet presAssocID="{C5CCEC4D-750B-4C31-A1BE-A960D7947D78}" presName="iconBgRect" presStyleLbl="bgShp" presStyleIdx="0" presStyleCnt="5"/>
      <dgm:spPr>
        <a:prstGeom prst="round2DiagRect">
          <a:avLst>
            <a:gd name="adj1" fmla="val 29727"/>
            <a:gd name="adj2" fmla="val 0"/>
          </a:avLst>
        </a:prstGeom>
      </dgm:spPr>
    </dgm:pt>
    <dgm:pt modelId="{612EB150-AE2C-4CB3-A5DB-86FF4F87D101}" type="pres">
      <dgm:prSet presAssocID="{C5CCEC4D-750B-4C31-A1BE-A960D7947D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1D66B27-DCF7-4615-9ED1-0A0D521F13EA}" type="pres">
      <dgm:prSet presAssocID="{C5CCEC4D-750B-4C31-A1BE-A960D7947D78}" presName="spaceRect" presStyleCnt="0"/>
      <dgm:spPr/>
    </dgm:pt>
    <dgm:pt modelId="{4D233CE7-6192-4746-916C-0F66E45F5C75}" type="pres">
      <dgm:prSet presAssocID="{C5CCEC4D-750B-4C31-A1BE-A960D7947D78}" presName="textRect" presStyleLbl="revTx" presStyleIdx="0" presStyleCnt="5">
        <dgm:presLayoutVars>
          <dgm:chMax val="1"/>
          <dgm:chPref val="1"/>
        </dgm:presLayoutVars>
      </dgm:prSet>
      <dgm:spPr/>
    </dgm:pt>
    <dgm:pt modelId="{5C2815D4-24DB-47DD-BD06-248BC91462B2}" type="pres">
      <dgm:prSet presAssocID="{CFBF4499-B659-4C16-92A9-028BE3A9601D}" presName="sibTrans" presStyleCnt="0"/>
      <dgm:spPr/>
    </dgm:pt>
    <dgm:pt modelId="{A4C39B2B-671C-4CC5-AC90-8BA46C62B5B5}" type="pres">
      <dgm:prSet presAssocID="{09611804-E411-4CB7-9BC5-60AA740AA23B}" presName="compNode" presStyleCnt="0"/>
      <dgm:spPr/>
    </dgm:pt>
    <dgm:pt modelId="{368B715A-4967-4EB9-8E17-E39C40779A5D}" type="pres">
      <dgm:prSet presAssocID="{09611804-E411-4CB7-9BC5-60AA740AA23B}" presName="iconBgRect" presStyleLbl="bgShp" presStyleIdx="1" presStyleCnt="5"/>
      <dgm:spPr>
        <a:prstGeom prst="round2DiagRect">
          <a:avLst>
            <a:gd name="adj1" fmla="val 29727"/>
            <a:gd name="adj2" fmla="val 0"/>
          </a:avLst>
        </a:prstGeom>
      </dgm:spPr>
    </dgm:pt>
    <dgm:pt modelId="{35C6AF5A-ED2F-48F6-B05D-9E4539954407}" type="pres">
      <dgm:prSet presAssocID="{09611804-E411-4CB7-9BC5-60AA740AA2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1ED4AA7-A155-4B34-9AAA-B264726000D6}" type="pres">
      <dgm:prSet presAssocID="{09611804-E411-4CB7-9BC5-60AA740AA23B}" presName="spaceRect" presStyleCnt="0"/>
      <dgm:spPr/>
    </dgm:pt>
    <dgm:pt modelId="{786FD528-76C6-4EC5-8632-3B40820ADA5E}" type="pres">
      <dgm:prSet presAssocID="{09611804-E411-4CB7-9BC5-60AA740AA23B}" presName="textRect" presStyleLbl="revTx" presStyleIdx="1" presStyleCnt="5">
        <dgm:presLayoutVars>
          <dgm:chMax val="1"/>
          <dgm:chPref val="1"/>
        </dgm:presLayoutVars>
      </dgm:prSet>
      <dgm:spPr/>
    </dgm:pt>
    <dgm:pt modelId="{0379931E-E47C-4641-B0F7-290C335D3C6A}" type="pres">
      <dgm:prSet presAssocID="{92A7DD8D-3631-4827-9021-29FDB2E68D1E}" presName="sibTrans" presStyleCnt="0"/>
      <dgm:spPr/>
    </dgm:pt>
    <dgm:pt modelId="{96030905-6351-4910-AFD0-0F1B83C66FCF}" type="pres">
      <dgm:prSet presAssocID="{9F47C841-05F2-4340-BA33-1B0735476003}" presName="compNode" presStyleCnt="0"/>
      <dgm:spPr/>
    </dgm:pt>
    <dgm:pt modelId="{A87314DA-E5B0-49FC-80DB-3068E2248769}" type="pres">
      <dgm:prSet presAssocID="{9F47C841-05F2-4340-BA33-1B0735476003}" presName="iconBgRect" presStyleLbl="bgShp" presStyleIdx="2" presStyleCnt="5"/>
      <dgm:spPr>
        <a:prstGeom prst="round2DiagRect">
          <a:avLst>
            <a:gd name="adj1" fmla="val 29727"/>
            <a:gd name="adj2" fmla="val 0"/>
          </a:avLst>
        </a:prstGeom>
      </dgm:spPr>
    </dgm:pt>
    <dgm:pt modelId="{B3E4EFE2-D534-439E-9BB7-5A3EEED47F8C}" type="pres">
      <dgm:prSet presAssocID="{9F47C841-05F2-4340-BA33-1B07354760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43BA4B7E-5F3F-4025-B062-6DFE6F37745C}" type="pres">
      <dgm:prSet presAssocID="{9F47C841-05F2-4340-BA33-1B0735476003}" presName="spaceRect" presStyleCnt="0"/>
      <dgm:spPr/>
    </dgm:pt>
    <dgm:pt modelId="{EF14AB81-5D23-45FE-93F5-AC01359D3F79}" type="pres">
      <dgm:prSet presAssocID="{9F47C841-05F2-4340-BA33-1B0735476003}" presName="textRect" presStyleLbl="revTx" presStyleIdx="2" presStyleCnt="5">
        <dgm:presLayoutVars>
          <dgm:chMax val="1"/>
          <dgm:chPref val="1"/>
        </dgm:presLayoutVars>
      </dgm:prSet>
      <dgm:spPr/>
    </dgm:pt>
    <dgm:pt modelId="{DC4BE5DA-88DF-4738-8404-EE4DDA3E69A3}" type="pres">
      <dgm:prSet presAssocID="{EBE24345-9454-42BA-9BE9-F91706240890}" presName="sibTrans" presStyleCnt="0"/>
      <dgm:spPr/>
    </dgm:pt>
    <dgm:pt modelId="{1EDD7D7C-A271-480C-83E7-5DC96EE141A1}" type="pres">
      <dgm:prSet presAssocID="{B34EAC2A-C730-4844-9199-2DD71353001A}" presName="compNode" presStyleCnt="0"/>
      <dgm:spPr/>
    </dgm:pt>
    <dgm:pt modelId="{37EED8EA-C323-4B5F-A652-AA7193B6E4F0}" type="pres">
      <dgm:prSet presAssocID="{B34EAC2A-C730-4844-9199-2DD71353001A}" presName="iconBgRect" presStyleLbl="bgShp" presStyleIdx="3" presStyleCnt="5"/>
      <dgm:spPr>
        <a:prstGeom prst="round2DiagRect">
          <a:avLst>
            <a:gd name="adj1" fmla="val 29727"/>
            <a:gd name="adj2" fmla="val 0"/>
          </a:avLst>
        </a:prstGeom>
      </dgm:spPr>
    </dgm:pt>
    <dgm:pt modelId="{AB5C57F0-B510-47F2-8C6E-8A7AAD9E0167}" type="pres">
      <dgm:prSet presAssocID="{B34EAC2A-C730-4844-9199-2DD7135300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28C45E5D-0B2C-4EBF-889E-0CD6900DB0D8}" type="pres">
      <dgm:prSet presAssocID="{B34EAC2A-C730-4844-9199-2DD71353001A}" presName="spaceRect" presStyleCnt="0"/>
      <dgm:spPr/>
    </dgm:pt>
    <dgm:pt modelId="{DB6A5733-CFD3-41CA-8A4B-C2BC7ECC4E7B}" type="pres">
      <dgm:prSet presAssocID="{B34EAC2A-C730-4844-9199-2DD71353001A}" presName="textRect" presStyleLbl="revTx" presStyleIdx="3" presStyleCnt="5">
        <dgm:presLayoutVars>
          <dgm:chMax val="1"/>
          <dgm:chPref val="1"/>
        </dgm:presLayoutVars>
      </dgm:prSet>
      <dgm:spPr/>
    </dgm:pt>
    <dgm:pt modelId="{9B9F6735-8E3D-4DBD-80A0-38DC7A1D70DB}" type="pres">
      <dgm:prSet presAssocID="{87FB005A-D6DD-49C5-8486-E1D31B5E3CC0}" presName="sibTrans" presStyleCnt="0"/>
      <dgm:spPr/>
    </dgm:pt>
    <dgm:pt modelId="{2CB1E838-A807-4BB9-AC99-FCEEE894D8CD}" type="pres">
      <dgm:prSet presAssocID="{76461F6F-B0EA-4AAC-A974-A0ED7C76F6C0}" presName="compNode" presStyleCnt="0"/>
      <dgm:spPr/>
    </dgm:pt>
    <dgm:pt modelId="{79EC9BE5-AD79-4CAC-8180-3ABAD6C4BF17}" type="pres">
      <dgm:prSet presAssocID="{76461F6F-B0EA-4AAC-A974-A0ED7C76F6C0}" presName="iconBgRect" presStyleLbl="bgShp" presStyleIdx="4" presStyleCnt="5"/>
      <dgm:spPr>
        <a:prstGeom prst="round2DiagRect">
          <a:avLst>
            <a:gd name="adj1" fmla="val 29727"/>
            <a:gd name="adj2" fmla="val 0"/>
          </a:avLst>
        </a:prstGeom>
      </dgm:spPr>
    </dgm:pt>
    <dgm:pt modelId="{2ACC9671-5839-44A3-807A-036683E80B34}" type="pres">
      <dgm:prSet presAssocID="{76461F6F-B0EA-4AAC-A974-A0ED7C76F6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dgeCopyright"/>
        </a:ext>
      </dgm:extLst>
    </dgm:pt>
    <dgm:pt modelId="{FE80F48C-FDC6-4D4A-B422-7BE43255AC80}" type="pres">
      <dgm:prSet presAssocID="{76461F6F-B0EA-4AAC-A974-A0ED7C76F6C0}" presName="spaceRect" presStyleCnt="0"/>
      <dgm:spPr/>
    </dgm:pt>
    <dgm:pt modelId="{296E7391-92D2-4527-AA6E-07DA9B9BC817}" type="pres">
      <dgm:prSet presAssocID="{76461F6F-B0EA-4AAC-A974-A0ED7C76F6C0}" presName="textRect" presStyleLbl="revTx" presStyleIdx="4" presStyleCnt="5">
        <dgm:presLayoutVars>
          <dgm:chMax val="1"/>
          <dgm:chPref val="1"/>
        </dgm:presLayoutVars>
      </dgm:prSet>
      <dgm:spPr/>
    </dgm:pt>
  </dgm:ptLst>
  <dgm:cxnLst>
    <dgm:cxn modelId="{5EE1AC19-EFC4-47EE-8A7E-7C9B5BDBDE36}" srcId="{93C6420E-6B8C-4330-82C4-010A3790B4B4}" destId="{9F47C841-05F2-4340-BA33-1B0735476003}" srcOrd="2" destOrd="0" parTransId="{5A67D2C4-8701-4FF3-98D0-BED215F5BFF1}" sibTransId="{EBE24345-9454-42BA-9BE9-F91706240890}"/>
    <dgm:cxn modelId="{80AF6329-E436-4836-9962-CDB4207B584A}" type="presOf" srcId="{9F47C841-05F2-4340-BA33-1B0735476003}" destId="{EF14AB81-5D23-45FE-93F5-AC01359D3F79}" srcOrd="0" destOrd="0" presId="urn:microsoft.com/office/officeart/2018/5/layout/IconLeafLabelList"/>
    <dgm:cxn modelId="{A0BDB33E-D3E7-4E99-9C1C-6F94D6619D68}" srcId="{93C6420E-6B8C-4330-82C4-010A3790B4B4}" destId="{C5CCEC4D-750B-4C31-A1BE-A960D7947D78}" srcOrd="0" destOrd="0" parTransId="{B5DE000F-4313-4884-AB97-A1BE5C59DB41}" sibTransId="{CFBF4499-B659-4C16-92A9-028BE3A9601D}"/>
    <dgm:cxn modelId="{EEB37242-72FF-4EE5-90A0-C929339C910B}" type="presOf" srcId="{09611804-E411-4CB7-9BC5-60AA740AA23B}" destId="{786FD528-76C6-4EC5-8632-3B40820ADA5E}" srcOrd="0" destOrd="0" presId="urn:microsoft.com/office/officeart/2018/5/layout/IconLeafLabelList"/>
    <dgm:cxn modelId="{5C564450-0E6C-46DE-9788-5227402BE9CD}" srcId="{93C6420E-6B8C-4330-82C4-010A3790B4B4}" destId="{B34EAC2A-C730-4844-9199-2DD71353001A}" srcOrd="3" destOrd="0" parTransId="{388F0722-9A15-4637-9260-CA628926B912}" sibTransId="{87FB005A-D6DD-49C5-8486-E1D31B5E3CC0}"/>
    <dgm:cxn modelId="{D256D097-106A-4455-A271-37352CCC87C2}" srcId="{93C6420E-6B8C-4330-82C4-010A3790B4B4}" destId="{76461F6F-B0EA-4AAC-A974-A0ED7C76F6C0}" srcOrd="4" destOrd="0" parTransId="{9333C9CD-3637-4C53-A726-944838863B2B}" sibTransId="{0AE1D208-3165-46C9-9EDD-4920975ED5BD}"/>
    <dgm:cxn modelId="{CFC40F9B-AF14-4748-897F-7EF9EB9F3B85}" type="presOf" srcId="{93C6420E-6B8C-4330-82C4-010A3790B4B4}" destId="{C7FAE89C-550F-4E64-ABCB-E1DB0F377272}" srcOrd="0" destOrd="0" presId="urn:microsoft.com/office/officeart/2018/5/layout/IconLeafLabelList"/>
    <dgm:cxn modelId="{E151D5A1-485F-472B-A537-412E05BA3708}" type="presOf" srcId="{76461F6F-B0EA-4AAC-A974-A0ED7C76F6C0}" destId="{296E7391-92D2-4527-AA6E-07DA9B9BC817}" srcOrd="0" destOrd="0" presId="urn:microsoft.com/office/officeart/2018/5/layout/IconLeafLabelList"/>
    <dgm:cxn modelId="{8FC183B1-9850-40DF-8B2C-33C82C22AEA2}" type="presOf" srcId="{C5CCEC4D-750B-4C31-A1BE-A960D7947D78}" destId="{4D233CE7-6192-4746-916C-0F66E45F5C75}" srcOrd="0" destOrd="0" presId="urn:microsoft.com/office/officeart/2018/5/layout/IconLeafLabelList"/>
    <dgm:cxn modelId="{E873DBE4-82D2-4FFF-90A6-B42F6A4D20FC}" type="presOf" srcId="{B34EAC2A-C730-4844-9199-2DD71353001A}" destId="{DB6A5733-CFD3-41CA-8A4B-C2BC7ECC4E7B}" srcOrd="0" destOrd="0" presId="urn:microsoft.com/office/officeart/2018/5/layout/IconLeafLabelList"/>
    <dgm:cxn modelId="{81E015FE-AAD7-40A6-ADAB-147F9CFD813E}" srcId="{93C6420E-6B8C-4330-82C4-010A3790B4B4}" destId="{09611804-E411-4CB7-9BC5-60AA740AA23B}" srcOrd="1" destOrd="0" parTransId="{0F7AE56E-ECA9-4B1F-A455-717B0A25379D}" sibTransId="{92A7DD8D-3631-4827-9021-29FDB2E68D1E}"/>
    <dgm:cxn modelId="{277989C4-9634-4EDD-88E3-FF952023A7F0}" type="presParOf" srcId="{C7FAE89C-550F-4E64-ABCB-E1DB0F377272}" destId="{95AD6894-F711-445D-BC79-5ADBF8F5299C}" srcOrd="0" destOrd="0" presId="urn:microsoft.com/office/officeart/2018/5/layout/IconLeafLabelList"/>
    <dgm:cxn modelId="{603E0C27-363D-4AE9-8795-82FFDABEFBA3}" type="presParOf" srcId="{95AD6894-F711-445D-BC79-5ADBF8F5299C}" destId="{E0BB6555-B5C9-4114-8666-5CB4FE3664DA}" srcOrd="0" destOrd="0" presId="urn:microsoft.com/office/officeart/2018/5/layout/IconLeafLabelList"/>
    <dgm:cxn modelId="{41610654-57D2-4C25-86D1-B17213EA2E79}" type="presParOf" srcId="{95AD6894-F711-445D-BC79-5ADBF8F5299C}" destId="{612EB150-AE2C-4CB3-A5DB-86FF4F87D101}" srcOrd="1" destOrd="0" presId="urn:microsoft.com/office/officeart/2018/5/layout/IconLeafLabelList"/>
    <dgm:cxn modelId="{B5033C76-BD04-419F-AD37-E64AADABB2B5}" type="presParOf" srcId="{95AD6894-F711-445D-BC79-5ADBF8F5299C}" destId="{81D66B27-DCF7-4615-9ED1-0A0D521F13EA}" srcOrd="2" destOrd="0" presId="urn:microsoft.com/office/officeart/2018/5/layout/IconLeafLabelList"/>
    <dgm:cxn modelId="{96718B9D-D9C7-41BC-B1CC-5F0ABB2A3AA7}" type="presParOf" srcId="{95AD6894-F711-445D-BC79-5ADBF8F5299C}" destId="{4D233CE7-6192-4746-916C-0F66E45F5C75}" srcOrd="3" destOrd="0" presId="urn:microsoft.com/office/officeart/2018/5/layout/IconLeafLabelList"/>
    <dgm:cxn modelId="{56C94FC2-4B8B-4A31-825A-5236E2C0AAFB}" type="presParOf" srcId="{C7FAE89C-550F-4E64-ABCB-E1DB0F377272}" destId="{5C2815D4-24DB-47DD-BD06-248BC91462B2}" srcOrd="1" destOrd="0" presId="urn:microsoft.com/office/officeart/2018/5/layout/IconLeafLabelList"/>
    <dgm:cxn modelId="{165C9C3E-7C76-4260-BF1C-0D8B4BF867A2}" type="presParOf" srcId="{C7FAE89C-550F-4E64-ABCB-E1DB0F377272}" destId="{A4C39B2B-671C-4CC5-AC90-8BA46C62B5B5}" srcOrd="2" destOrd="0" presId="urn:microsoft.com/office/officeart/2018/5/layout/IconLeafLabelList"/>
    <dgm:cxn modelId="{352E3BEF-392D-4247-8ED7-49284F8E9F85}" type="presParOf" srcId="{A4C39B2B-671C-4CC5-AC90-8BA46C62B5B5}" destId="{368B715A-4967-4EB9-8E17-E39C40779A5D}" srcOrd="0" destOrd="0" presId="urn:microsoft.com/office/officeart/2018/5/layout/IconLeafLabelList"/>
    <dgm:cxn modelId="{545A0645-462C-475E-A062-B449637D59CD}" type="presParOf" srcId="{A4C39B2B-671C-4CC5-AC90-8BA46C62B5B5}" destId="{35C6AF5A-ED2F-48F6-B05D-9E4539954407}" srcOrd="1" destOrd="0" presId="urn:microsoft.com/office/officeart/2018/5/layout/IconLeafLabelList"/>
    <dgm:cxn modelId="{8734D0FB-241A-492D-B7AD-DB32FC7E4CE6}" type="presParOf" srcId="{A4C39B2B-671C-4CC5-AC90-8BA46C62B5B5}" destId="{61ED4AA7-A155-4B34-9AAA-B264726000D6}" srcOrd="2" destOrd="0" presId="urn:microsoft.com/office/officeart/2018/5/layout/IconLeafLabelList"/>
    <dgm:cxn modelId="{9B6E823F-4926-41B8-B041-30165D25FD94}" type="presParOf" srcId="{A4C39B2B-671C-4CC5-AC90-8BA46C62B5B5}" destId="{786FD528-76C6-4EC5-8632-3B40820ADA5E}" srcOrd="3" destOrd="0" presId="urn:microsoft.com/office/officeart/2018/5/layout/IconLeafLabelList"/>
    <dgm:cxn modelId="{67AD7953-F61E-4468-9380-F43603980329}" type="presParOf" srcId="{C7FAE89C-550F-4E64-ABCB-E1DB0F377272}" destId="{0379931E-E47C-4641-B0F7-290C335D3C6A}" srcOrd="3" destOrd="0" presId="urn:microsoft.com/office/officeart/2018/5/layout/IconLeafLabelList"/>
    <dgm:cxn modelId="{4934FF18-9420-4BE0-84BF-6403FF153098}" type="presParOf" srcId="{C7FAE89C-550F-4E64-ABCB-E1DB0F377272}" destId="{96030905-6351-4910-AFD0-0F1B83C66FCF}" srcOrd="4" destOrd="0" presId="urn:microsoft.com/office/officeart/2018/5/layout/IconLeafLabelList"/>
    <dgm:cxn modelId="{500687A5-4598-4351-B7B2-8739FDE38497}" type="presParOf" srcId="{96030905-6351-4910-AFD0-0F1B83C66FCF}" destId="{A87314DA-E5B0-49FC-80DB-3068E2248769}" srcOrd="0" destOrd="0" presId="urn:microsoft.com/office/officeart/2018/5/layout/IconLeafLabelList"/>
    <dgm:cxn modelId="{7F16201F-A2F4-450C-91C9-A9D780880FE6}" type="presParOf" srcId="{96030905-6351-4910-AFD0-0F1B83C66FCF}" destId="{B3E4EFE2-D534-439E-9BB7-5A3EEED47F8C}" srcOrd="1" destOrd="0" presId="urn:microsoft.com/office/officeart/2018/5/layout/IconLeafLabelList"/>
    <dgm:cxn modelId="{CA6A2A0A-3CB7-4ABA-8F73-E91233DD7D5F}" type="presParOf" srcId="{96030905-6351-4910-AFD0-0F1B83C66FCF}" destId="{43BA4B7E-5F3F-4025-B062-6DFE6F37745C}" srcOrd="2" destOrd="0" presId="urn:microsoft.com/office/officeart/2018/5/layout/IconLeafLabelList"/>
    <dgm:cxn modelId="{C1E4C1D7-9B04-4A71-8909-71183C05F0C6}" type="presParOf" srcId="{96030905-6351-4910-AFD0-0F1B83C66FCF}" destId="{EF14AB81-5D23-45FE-93F5-AC01359D3F79}" srcOrd="3" destOrd="0" presId="urn:microsoft.com/office/officeart/2018/5/layout/IconLeafLabelList"/>
    <dgm:cxn modelId="{86B8BB07-DC12-4AC4-87E9-7AA1AE25DE6A}" type="presParOf" srcId="{C7FAE89C-550F-4E64-ABCB-E1DB0F377272}" destId="{DC4BE5DA-88DF-4738-8404-EE4DDA3E69A3}" srcOrd="5" destOrd="0" presId="urn:microsoft.com/office/officeart/2018/5/layout/IconLeafLabelList"/>
    <dgm:cxn modelId="{5B372E8F-153B-42F4-A530-9C36A7BF1584}" type="presParOf" srcId="{C7FAE89C-550F-4E64-ABCB-E1DB0F377272}" destId="{1EDD7D7C-A271-480C-83E7-5DC96EE141A1}" srcOrd="6" destOrd="0" presId="urn:microsoft.com/office/officeart/2018/5/layout/IconLeafLabelList"/>
    <dgm:cxn modelId="{DAD60361-DBF3-4C8C-A847-66C9B34D8EED}" type="presParOf" srcId="{1EDD7D7C-A271-480C-83E7-5DC96EE141A1}" destId="{37EED8EA-C323-4B5F-A652-AA7193B6E4F0}" srcOrd="0" destOrd="0" presId="urn:microsoft.com/office/officeart/2018/5/layout/IconLeafLabelList"/>
    <dgm:cxn modelId="{78D439BE-5A51-42C8-8C69-C1F371E973E5}" type="presParOf" srcId="{1EDD7D7C-A271-480C-83E7-5DC96EE141A1}" destId="{AB5C57F0-B510-47F2-8C6E-8A7AAD9E0167}" srcOrd="1" destOrd="0" presId="urn:microsoft.com/office/officeart/2018/5/layout/IconLeafLabelList"/>
    <dgm:cxn modelId="{21CEEFC0-39AB-47B1-A4DD-2D944E584C08}" type="presParOf" srcId="{1EDD7D7C-A271-480C-83E7-5DC96EE141A1}" destId="{28C45E5D-0B2C-4EBF-889E-0CD6900DB0D8}" srcOrd="2" destOrd="0" presId="urn:microsoft.com/office/officeart/2018/5/layout/IconLeafLabelList"/>
    <dgm:cxn modelId="{69AC41B8-3CC4-4CE6-A576-74F3BAB60F39}" type="presParOf" srcId="{1EDD7D7C-A271-480C-83E7-5DC96EE141A1}" destId="{DB6A5733-CFD3-41CA-8A4B-C2BC7ECC4E7B}" srcOrd="3" destOrd="0" presId="urn:microsoft.com/office/officeart/2018/5/layout/IconLeafLabelList"/>
    <dgm:cxn modelId="{7A194FBB-7138-45B3-9A13-6365D93440FD}" type="presParOf" srcId="{C7FAE89C-550F-4E64-ABCB-E1DB0F377272}" destId="{9B9F6735-8E3D-4DBD-80A0-38DC7A1D70DB}" srcOrd="7" destOrd="0" presId="urn:microsoft.com/office/officeart/2018/5/layout/IconLeafLabelList"/>
    <dgm:cxn modelId="{2E8313DC-2C94-47CC-990A-1C7A2AD39F10}" type="presParOf" srcId="{C7FAE89C-550F-4E64-ABCB-E1DB0F377272}" destId="{2CB1E838-A807-4BB9-AC99-FCEEE894D8CD}" srcOrd="8" destOrd="0" presId="urn:microsoft.com/office/officeart/2018/5/layout/IconLeafLabelList"/>
    <dgm:cxn modelId="{08E9BACB-B52A-4182-9FCD-81770A7CCD77}" type="presParOf" srcId="{2CB1E838-A807-4BB9-AC99-FCEEE894D8CD}" destId="{79EC9BE5-AD79-4CAC-8180-3ABAD6C4BF17}" srcOrd="0" destOrd="0" presId="urn:microsoft.com/office/officeart/2018/5/layout/IconLeafLabelList"/>
    <dgm:cxn modelId="{4C473CCB-96AF-486F-A892-581837FE3B84}" type="presParOf" srcId="{2CB1E838-A807-4BB9-AC99-FCEEE894D8CD}" destId="{2ACC9671-5839-44A3-807A-036683E80B34}" srcOrd="1" destOrd="0" presId="urn:microsoft.com/office/officeart/2018/5/layout/IconLeafLabelList"/>
    <dgm:cxn modelId="{C696F11F-0CF0-465B-9AAC-279F727D0157}" type="presParOf" srcId="{2CB1E838-A807-4BB9-AC99-FCEEE894D8CD}" destId="{FE80F48C-FDC6-4D4A-B422-7BE43255AC80}" srcOrd="2" destOrd="0" presId="urn:microsoft.com/office/officeart/2018/5/layout/IconLeafLabelList"/>
    <dgm:cxn modelId="{6398BC64-55A1-4D2E-A646-4E20C7FD4BF5}" type="presParOf" srcId="{2CB1E838-A807-4BB9-AC99-FCEEE894D8CD}" destId="{296E7391-92D2-4527-AA6E-07DA9B9BC81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C3A60D-A167-4EE8-AF59-435F8DBF7A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7FC4F1-F323-49CF-985B-B716CA71B676}">
      <dgm:prSet custT="1"/>
      <dgm:spPr/>
      <dgm:t>
        <a:bodyPr/>
        <a:lstStyle/>
        <a:p>
          <a:r>
            <a:rPr lang="en-US" sz="1600" dirty="0"/>
            <a:t>I made this another page in the </a:t>
          </a:r>
          <a:r>
            <a:rPr lang="en-US" sz="1600" dirty="0" err="1"/>
            <a:t>Streamlit</a:t>
          </a:r>
          <a:r>
            <a:rPr lang="en-US" sz="1600" dirty="0"/>
            <a:t> application – so that users could quickly see how well questions could be answered on data that was recently uploaded</a:t>
          </a:r>
        </a:p>
      </dgm:t>
    </dgm:pt>
    <dgm:pt modelId="{6197F56D-2964-4EE2-897A-00DFA7CA4744}" type="parTrans" cxnId="{71013E22-E196-4091-9BF1-40FC4B656FA9}">
      <dgm:prSet/>
      <dgm:spPr/>
      <dgm:t>
        <a:bodyPr/>
        <a:lstStyle/>
        <a:p>
          <a:endParaRPr lang="en-US"/>
        </a:p>
      </dgm:t>
    </dgm:pt>
    <dgm:pt modelId="{F8FCDCD4-B646-4F55-B1FB-053910A7B213}" type="sibTrans" cxnId="{71013E22-E196-4091-9BF1-40FC4B656FA9}">
      <dgm:prSet/>
      <dgm:spPr/>
      <dgm:t>
        <a:bodyPr/>
        <a:lstStyle/>
        <a:p>
          <a:endParaRPr lang="en-US"/>
        </a:p>
      </dgm:t>
    </dgm:pt>
    <dgm:pt modelId="{88458130-062F-4842-B1C5-C86D65965AD5}">
      <dgm:prSet custT="1"/>
      <dgm:spPr/>
      <dgm:t>
        <a:bodyPr/>
        <a:lstStyle/>
        <a:p>
          <a:r>
            <a:rPr lang="en-US" sz="1200" dirty="0"/>
            <a:t>I made the following information retrieval parameters selectable by the user:</a:t>
          </a:r>
          <a:br>
            <a:rPr lang="en-US" sz="1200" dirty="0"/>
          </a:br>
          <a:br>
            <a:rPr lang="en-US" sz="1200" dirty="0"/>
          </a:br>
          <a:r>
            <a:rPr lang="en-US" sz="1200" dirty="0"/>
            <a:t>-Semantic similarity metric to use (L2, IP, Cosine Similarity)</a:t>
          </a:r>
          <a:br>
            <a:rPr lang="en-US" sz="1200" dirty="0"/>
          </a:br>
          <a:r>
            <a:rPr lang="en-US" sz="1200" dirty="0"/>
            <a:t>-Number of candidate answers to return (can be any number)</a:t>
          </a:r>
          <a:br>
            <a:rPr lang="en-US" sz="1200" dirty="0"/>
          </a:br>
          <a:r>
            <a:rPr lang="en-US" sz="1200" dirty="0"/>
            <a:t>-Whether to use simple (sentence only) or advanced (sentence + page context) text chunking metrics</a:t>
          </a:r>
        </a:p>
      </dgm:t>
    </dgm:pt>
    <dgm:pt modelId="{B656270E-15E1-4D47-BA18-2BE91A1D4888}" type="parTrans" cxnId="{97E25C22-BCC0-4DCD-B5DA-F78B6FFABB25}">
      <dgm:prSet/>
      <dgm:spPr/>
      <dgm:t>
        <a:bodyPr/>
        <a:lstStyle/>
        <a:p>
          <a:endParaRPr lang="en-US"/>
        </a:p>
      </dgm:t>
    </dgm:pt>
    <dgm:pt modelId="{940FCD16-EEA7-4F00-860A-A976758B3FA0}" type="sibTrans" cxnId="{97E25C22-BCC0-4DCD-B5DA-F78B6FFABB25}">
      <dgm:prSet/>
      <dgm:spPr/>
      <dgm:t>
        <a:bodyPr/>
        <a:lstStyle/>
        <a:p>
          <a:endParaRPr lang="en-US"/>
        </a:p>
      </dgm:t>
    </dgm:pt>
    <dgm:pt modelId="{B1CDFF06-A970-49D4-B2D9-7FD6E4C2A57F}">
      <dgm:prSet custT="1"/>
      <dgm:spPr/>
      <dgm:t>
        <a:bodyPr/>
        <a:lstStyle/>
        <a:p>
          <a:r>
            <a:rPr lang="en-US" sz="1600" dirty="0"/>
            <a:t>This makes it possible to evaluate the effectiveness of the Q&amp;A system for many different parameter combinations</a:t>
          </a:r>
        </a:p>
      </dgm:t>
    </dgm:pt>
    <dgm:pt modelId="{60FD1380-4FA7-444D-813A-F5C7FE13C2C1}" type="parTrans" cxnId="{52C6BD4A-FAAB-4ABA-9380-75EFEFAFB4BB}">
      <dgm:prSet/>
      <dgm:spPr/>
      <dgm:t>
        <a:bodyPr/>
        <a:lstStyle/>
        <a:p>
          <a:endParaRPr lang="en-US"/>
        </a:p>
      </dgm:t>
    </dgm:pt>
    <dgm:pt modelId="{36439A80-36A8-4487-B477-7D53CD7D1D06}" type="sibTrans" cxnId="{52C6BD4A-FAAB-4ABA-9380-75EFEFAFB4BB}">
      <dgm:prSet/>
      <dgm:spPr/>
      <dgm:t>
        <a:bodyPr/>
        <a:lstStyle/>
        <a:p>
          <a:endParaRPr lang="en-US"/>
        </a:p>
      </dgm:t>
    </dgm:pt>
    <dgm:pt modelId="{697F707C-E2EA-4EC6-B4B9-6DAE342D0D51}" type="pres">
      <dgm:prSet presAssocID="{7BC3A60D-A167-4EE8-AF59-435F8DBF7AFE}" presName="root" presStyleCnt="0">
        <dgm:presLayoutVars>
          <dgm:dir/>
          <dgm:resizeHandles val="exact"/>
        </dgm:presLayoutVars>
      </dgm:prSet>
      <dgm:spPr/>
    </dgm:pt>
    <dgm:pt modelId="{F1CA7081-D1F5-4E8C-AC9E-CD7B94F714C5}" type="pres">
      <dgm:prSet presAssocID="{9F7FC4F1-F323-49CF-985B-B716CA71B676}" presName="compNode" presStyleCnt="0"/>
      <dgm:spPr/>
    </dgm:pt>
    <dgm:pt modelId="{065D2057-3DEC-41FD-9D92-E5C2FFF0F968}" type="pres">
      <dgm:prSet presAssocID="{9F7FC4F1-F323-49CF-985B-B716CA71B676}" presName="bgRect" presStyleLbl="bgShp" presStyleIdx="0" presStyleCnt="3" custLinFactNeighborY="-973"/>
      <dgm:spPr/>
    </dgm:pt>
    <dgm:pt modelId="{7F211474-F78F-4917-B87D-DE2D4D13AC1E}" type="pres">
      <dgm:prSet presAssocID="{9F7FC4F1-F323-49CF-985B-B716CA71B6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75160E2-9395-4D1C-AECB-3EE3534E1AB2}" type="pres">
      <dgm:prSet presAssocID="{9F7FC4F1-F323-49CF-985B-B716CA71B676}" presName="spaceRect" presStyleCnt="0"/>
      <dgm:spPr/>
    </dgm:pt>
    <dgm:pt modelId="{E924E767-FBB8-43D3-B33D-DC67D8B97B60}" type="pres">
      <dgm:prSet presAssocID="{9F7FC4F1-F323-49CF-985B-B716CA71B676}" presName="parTx" presStyleLbl="revTx" presStyleIdx="0" presStyleCnt="3">
        <dgm:presLayoutVars>
          <dgm:chMax val="0"/>
          <dgm:chPref val="0"/>
        </dgm:presLayoutVars>
      </dgm:prSet>
      <dgm:spPr/>
    </dgm:pt>
    <dgm:pt modelId="{0A1DAF47-CBD9-47B2-A310-3F47BA5338BA}" type="pres">
      <dgm:prSet presAssocID="{F8FCDCD4-B646-4F55-B1FB-053910A7B213}" presName="sibTrans" presStyleCnt="0"/>
      <dgm:spPr/>
    </dgm:pt>
    <dgm:pt modelId="{6B896CD1-3257-4731-9E57-C32B257EA63D}" type="pres">
      <dgm:prSet presAssocID="{88458130-062F-4842-B1C5-C86D65965AD5}" presName="compNode" presStyleCnt="0"/>
      <dgm:spPr/>
    </dgm:pt>
    <dgm:pt modelId="{3F4A3B1A-2CED-4B62-BA27-233F88FACABA}" type="pres">
      <dgm:prSet presAssocID="{88458130-062F-4842-B1C5-C86D65965AD5}" presName="bgRect" presStyleLbl="bgShp" presStyleIdx="1" presStyleCnt="3"/>
      <dgm:spPr/>
    </dgm:pt>
    <dgm:pt modelId="{1C180297-0274-46C4-AFB6-19A9517B9079}" type="pres">
      <dgm:prSet presAssocID="{88458130-062F-4842-B1C5-C86D65965A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5015DFDA-6DC1-4BEC-B81E-8D608042C6E0}" type="pres">
      <dgm:prSet presAssocID="{88458130-062F-4842-B1C5-C86D65965AD5}" presName="spaceRect" presStyleCnt="0"/>
      <dgm:spPr/>
    </dgm:pt>
    <dgm:pt modelId="{2635C279-1B8C-40FA-B2BE-49131A932F56}" type="pres">
      <dgm:prSet presAssocID="{88458130-062F-4842-B1C5-C86D65965AD5}" presName="parTx" presStyleLbl="revTx" presStyleIdx="1" presStyleCnt="3">
        <dgm:presLayoutVars>
          <dgm:chMax val="0"/>
          <dgm:chPref val="0"/>
        </dgm:presLayoutVars>
      </dgm:prSet>
      <dgm:spPr/>
    </dgm:pt>
    <dgm:pt modelId="{B99CF61F-1A31-40AF-9041-16837B77CEB4}" type="pres">
      <dgm:prSet presAssocID="{940FCD16-EEA7-4F00-860A-A976758B3FA0}" presName="sibTrans" presStyleCnt="0"/>
      <dgm:spPr/>
    </dgm:pt>
    <dgm:pt modelId="{75BE2C21-4F23-4964-9BBA-6CCEFA4603AE}" type="pres">
      <dgm:prSet presAssocID="{B1CDFF06-A970-49D4-B2D9-7FD6E4C2A57F}" presName="compNode" presStyleCnt="0"/>
      <dgm:spPr/>
    </dgm:pt>
    <dgm:pt modelId="{CF4C5E75-B107-4A1B-A10B-E837F3A6E37F}" type="pres">
      <dgm:prSet presAssocID="{B1CDFF06-A970-49D4-B2D9-7FD6E4C2A57F}" presName="bgRect" presStyleLbl="bgShp" presStyleIdx="2" presStyleCnt="3"/>
      <dgm:spPr/>
    </dgm:pt>
    <dgm:pt modelId="{064BDE00-A19B-4E48-B14A-471FAB1AFF2D}" type="pres">
      <dgm:prSet presAssocID="{B1CDFF06-A970-49D4-B2D9-7FD6E4C2A5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1EC29F1F-7E60-40CF-8A1A-2062E08CB7CF}" type="pres">
      <dgm:prSet presAssocID="{B1CDFF06-A970-49D4-B2D9-7FD6E4C2A57F}" presName="spaceRect" presStyleCnt="0"/>
      <dgm:spPr/>
    </dgm:pt>
    <dgm:pt modelId="{14C7F43C-3665-4D57-8B3E-5B2F1D0FA56E}" type="pres">
      <dgm:prSet presAssocID="{B1CDFF06-A970-49D4-B2D9-7FD6E4C2A57F}" presName="parTx" presStyleLbl="revTx" presStyleIdx="2" presStyleCnt="3">
        <dgm:presLayoutVars>
          <dgm:chMax val="0"/>
          <dgm:chPref val="0"/>
        </dgm:presLayoutVars>
      </dgm:prSet>
      <dgm:spPr/>
    </dgm:pt>
  </dgm:ptLst>
  <dgm:cxnLst>
    <dgm:cxn modelId="{71013E22-E196-4091-9BF1-40FC4B656FA9}" srcId="{7BC3A60D-A167-4EE8-AF59-435F8DBF7AFE}" destId="{9F7FC4F1-F323-49CF-985B-B716CA71B676}" srcOrd="0" destOrd="0" parTransId="{6197F56D-2964-4EE2-897A-00DFA7CA4744}" sibTransId="{F8FCDCD4-B646-4F55-B1FB-053910A7B213}"/>
    <dgm:cxn modelId="{97E25C22-BCC0-4DCD-B5DA-F78B6FFABB25}" srcId="{7BC3A60D-A167-4EE8-AF59-435F8DBF7AFE}" destId="{88458130-062F-4842-B1C5-C86D65965AD5}" srcOrd="1" destOrd="0" parTransId="{B656270E-15E1-4D47-BA18-2BE91A1D4888}" sibTransId="{940FCD16-EEA7-4F00-860A-A976758B3FA0}"/>
    <dgm:cxn modelId="{855DDB2B-06B2-4510-8384-D83993D3FF4A}" type="presOf" srcId="{7BC3A60D-A167-4EE8-AF59-435F8DBF7AFE}" destId="{697F707C-E2EA-4EC6-B4B9-6DAE342D0D51}" srcOrd="0" destOrd="0" presId="urn:microsoft.com/office/officeart/2018/2/layout/IconVerticalSolidList"/>
    <dgm:cxn modelId="{52C6BD4A-FAAB-4ABA-9380-75EFEFAFB4BB}" srcId="{7BC3A60D-A167-4EE8-AF59-435F8DBF7AFE}" destId="{B1CDFF06-A970-49D4-B2D9-7FD6E4C2A57F}" srcOrd="2" destOrd="0" parTransId="{60FD1380-4FA7-444D-813A-F5C7FE13C2C1}" sibTransId="{36439A80-36A8-4487-B477-7D53CD7D1D06}"/>
    <dgm:cxn modelId="{802C94C3-6E64-43A3-86AB-A248E066E18A}" type="presOf" srcId="{88458130-062F-4842-B1C5-C86D65965AD5}" destId="{2635C279-1B8C-40FA-B2BE-49131A932F56}" srcOrd="0" destOrd="0" presId="urn:microsoft.com/office/officeart/2018/2/layout/IconVerticalSolidList"/>
    <dgm:cxn modelId="{06DD63E8-ABC7-4425-81F0-B18A4777980E}" type="presOf" srcId="{9F7FC4F1-F323-49CF-985B-B716CA71B676}" destId="{E924E767-FBB8-43D3-B33D-DC67D8B97B60}" srcOrd="0" destOrd="0" presId="urn:microsoft.com/office/officeart/2018/2/layout/IconVerticalSolidList"/>
    <dgm:cxn modelId="{7C3631F4-1715-4D1F-8112-1F6C60B24651}" type="presOf" srcId="{B1CDFF06-A970-49D4-B2D9-7FD6E4C2A57F}" destId="{14C7F43C-3665-4D57-8B3E-5B2F1D0FA56E}" srcOrd="0" destOrd="0" presId="urn:microsoft.com/office/officeart/2018/2/layout/IconVerticalSolidList"/>
    <dgm:cxn modelId="{60589315-5C27-42BC-9C48-DB453E08FA68}" type="presParOf" srcId="{697F707C-E2EA-4EC6-B4B9-6DAE342D0D51}" destId="{F1CA7081-D1F5-4E8C-AC9E-CD7B94F714C5}" srcOrd="0" destOrd="0" presId="urn:microsoft.com/office/officeart/2018/2/layout/IconVerticalSolidList"/>
    <dgm:cxn modelId="{4FACAFA7-70AD-4F37-889A-28C7E23B4721}" type="presParOf" srcId="{F1CA7081-D1F5-4E8C-AC9E-CD7B94F714C5}" destId="{065D2057-3DEC-41FD-9D92-E5C2FFF0F968}" srcOrd="0" destOrd="0" presId="urn:microsoft.com/office/officeart/2018/2/layout/IconVerticalSolidList"/>
    <dgm:cxn modelId="{BF1302AF-F6A1-4FEE-B917-244544923F57}" type="presParOf" srcId="{F1CA7081-D1F5-4E8C-AC9E-CD7B94F714C5}" destId="{7F211474-F78F-4917-B87D-DE2D4D13AC1E}" srcOrd="1" destOrd="0" presId="urn:microsoft.com/office/officeart/2018/2/layout/IconVerticalSolidList"/>
    <dgm:cxn modelId="{0286E463-FEAB-4F60-85F7-9B4FA5BC11BA}" type="presParOf" srcId="{F1CA7081-D1F5-4E8C-AC9E-CD7B94F714C5}" destId="{075160E2-9395-4D1C-AECB-3EE3534E1AB2}" srcOrd="2" destOrd="0" presId="urn:microsoft.com/office/officeart/2018/2/layout/IconVerticalSolidList"/>
    <dgm:cxn modelId="{DF7676AE-F21F-4C5B-8C7D-A11EAAE58A01}" type="presParOf" srcId="{F1CA7081-D1F5-4E8C-AC9E-CD7B94F714C5}" destId="{E924E767-FBB8-43D3-B33D-DC67D8B97B60}" srcOrd="3" destOrd="0" presId="urn:microsoft.com/office/officeart/2018/2/layout/IconVerticalSolidList"/>
    <dgm:cxn modelId="{9CE82343-4448-42E0-BF42-51CC5EF02654}" type="presParOf" srcId="{697F707C-E2EA-4EC6-B4B9-6DAE342D0D51}" destId="{0A1DAF47-CBD9-47B2-A310-3F47BA5338BA}" srcOrd="1" destOrd="0" presId="urn:microsoft.com/office/officeart/2018/2/layout/IconVerticalSolidList"/>
    <dgm:cxn modelId="{49B2F805-CCBE-4760-836E-B87495A938CB}" type="presParOf" srcId="{697F707C-E2EA-4EC6-B4B9-6DAE342D0D51}" destId="{6B896CD1-3257-4731-9E57-C32B257EA63D}" srcOrd="2" destOrd="0" presId="urn:microsoft.com/office/officeart/2018/2/layout/IconVerticalSolidList"/>
    <dgm:cxn modelId="{8625B912-5E7B-421F-B8A3-294C7475E26C}" type="presParOf" srcId="{6B896CD1-3257-4731-9E57-C32B257EA63D}" destId="{3F4A3B1A-2CED-4B62-BA27-233F88FACABA}" srcOrd="0" destOrd="0" presId="urn:microsoft.com/office/officeart/2018/2/layout/IconVerticalSolidList"/>
    <dgm:cxn modelId="{201C7645-0A4F-4CFD-9FD7-EF79771BF813}" type="presParOf" srcId="{6B896CD1-3257-4731-9E57-C32B257EA63D}" destId="{1C180297-0274-46C4-AFB6-19A9517B9079}" srcOrd="1" destOrd="0" presId="urn:microsoft.com/office/officeart/2018/2/layout/IconVerticalSolidList"/>
    <dgm:cxn modelId="{B1C521CE-A716-404E-91AB-530EB7D6C1CD}" type="presParOf" srcId="{6B896CD1-3257-4731-9E57-C32B257EA63D}" destId="{5015DFDA-6DC1-4BEC-B81E-8D608042C6E0}" srcOrd="2" destOrd="0" presId="urn:microsoft.com/office/officeart/2018/2/layout/IconVerticalSolidList"/>
    <dgm:cxn modelId="{B865569F-9A5A-4D2D-B978-3BA7B356AF89}" type="presParOf" srcId="{6B896CD1-3257-4731-9E57-C32B257EA63D}" destId="{2635C279-1B8C-40FA-B2BE-49131A932F56}" srcOrd="3" destOrd="0" presId="urn:microsoft.com/office/officeart/2018/2/layout/IconVerticalSolidList"/>
    <dgm:cxn modelId="{44610941-1870-41E5-8D4A-3619134FBCD8}" type="presParOf" srcId="{697F707C-E2EA-4EC6-B4B9-6DAE342D0D51}" destId="{B99CF61F-1A31-40AF-9041-16837B77CEB4}" srcOrd="3" destOrd="0" presId="urn:microsoft.com/office/officeart/2018/2/layout/IconVerticalSolidList"/>
    <dgm:cxn modelId="{7148BC3A-5863-4952-B8BE-F52723959F22}" type="presParOf" srcId="{697F707C-E2EA-4EC6-B4B9-6DAE342D0D51}" destId="{75BE2C21-4F23-4964-9BBA-6CCEFA4603AE}" srcOrd="4" destOrd="0" presId="urn:microsoft.com/office/officeart/2018/2/layout/IconVerticalSolidList"/>
    <dgm:cxn modelId="{1D1329EE-E52E-42DC-B4F5-888CAE2E245D}" type="presParOf" srcId="{75BE2C21-4F23-4964-9BBA-6CCEFA4603AE}" destId="{CF4C5E75-B107-4A1B-A10B-E837F3A6E37F}" srcOrd="0" destOrd="0" presId="urn:microsoft.com/office/officeart/2018/2/layout/IconVerticalSolidList"/>
    <dgm:cxn modelId="{323F755A-C8D2-40A7-8E1A-C707D2822276}" type="presParOf" srcId="{75BE2C21-4F23-4964-9BBA-6CCEFA4603AE}" destId="{064BDE00-A19B-4E48-B14A-471FAB1AFF2D}" srcOrd="1" destOrd="0" presId="urn:microsoft.com/office/officeart/2018/2/layout/IconVerticalSolidList"/>
    <dgm:cxn modelId="{5C5C459F-89CB-43F6-8C8E-BE9BFBA269EF}" type="presParOf" srcId="{75BE2C21-4F23-4964-9BBA-6CCEFA4603AE}" destId="{1EC29F1F-7E60-40CF-8A1A-2062E08CB7CF}" srcOrd="2" destOrd="0" presId="urn:microsoft.com/office/officeart/2018/2/layout/IconVerticalSolidList"/>
    <dgm:cxn modelId="{0BDDA41E-90F4-4C91-8AA8-AAD56544D86A}" type="presParOf" srcId="{75BE2C21-4F23-4964-9BBA-6CCEFA4603AE}" destId="{14C7F43C-3665-4D57-8B3E-5B2F1D0FA5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E68D5B-D281-4051-9A5E-1372532288D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FB24FAB-D785-4B57-B82E-6B6A076AC979}">
      <dgm:prSet/>
      <dgm:spPr/>
      <dgm:t>
        <a:bodyPr/>
        <a:lstStyle/>
        <a:p>
          <a:r>
            <a:rPr lang="en-US" b="1"/>
            <a:t>Data protection regulations like GDPR and CCPA</a:t>
          </a:r>
          <a:r>
            <a:rPr lang="en-US"/>
            <a:t> – we would need to carefully consider how the customer’s personal data is collected, processed and stored. </a:t>
          </a:r>
        </a:p>
      </dgm:t>
    </dgm:pt>
    <dgm:pt modelId="{35C7D5F3-D35C-4C2A-B0A7-53357867C7CF}" type="parTrans" cxnId="{041536C9-18E5-4182-8CAF-BE7EE7AF776A}">
      <dgm:prSet/>
      <dgm:spPr/>
      <dgm:t>
        <a:bodyPr/>
        <a:lstStyle/>
        <a:p>
          <a:endParaRPr lang="en-US"/>
        </a:p>
      </dgm:t>
    </dgm:pt>
    <dgm:pt modelId="{7F37612F-3C93-4229-8BE8-0F27CF10DED3}" type="sibTrans" cxnId="{041536C9-18E5-4182-8CAF-BE7EE7AF776A}">
      <dgm:prSet/>
      <dgm:spPr/>
      <dgm:t>
        <a:bodyPr/>
        <a:lstStyle/>
        <a:p>
          <a:endParaRPr lang="en-US"/>
        </a:p>
      </dgm:t>
    </dgm:pt>
    <dgm:pt modelId="{DC5F74B1-945C-44A8-AAF9-8ED3DBD6807E}">
      <dgm:prSet/>
      <dgm:spPr/>
      <dgm:t>
        <a:bodyPr/>
        <a:lstStyle/>
        <a:p>
          <a:r>
            <a:rPr lang="en-US"/>
            <a:t>For our system, we would need to turn on audit logging and have the ability to quickly track down any piece of personal data from any customer, in case they wanted to opt out</a:t>
          </a:r>
        </a:p>
      </dgm:t>
    </dgm:pt>
    <dgm:pt modelId="{FF0C00B5-9C73-47E0-808F-1C2300FE4565}" type="parTrans" cxnId="{55977116-868B-41EB-A7DC-4CAA58C6B017}">
      <dgm:prSet/>
      <dgm:spPr/>
      <dgm:t>
        <a:bodyPr/>
        <a:lstStyle/>
        <a:p>
          <a:endParaRPr lang="en-US"/>
        </a:p>
      </dgm:t>
    </dgm:pt>
    <dgm:pt modelId="{33D80129-93EC-4B08-87D7-E29B13AE4B50}" type="sibTrans" cxnId="{55977116-868B-41EB-A7DC-4CAA58C6B017}">
      <dgm:prSet/>
      <dgm:spPr/>
      <dgm:t>
        <a:bodyPr/>
        <a:lstStyle/>
        <a:p>
          <a:endParaRPr lang="en-US"/>
        </a:p>
      </dgm:t>
    </dgm:pt>
    <dgm:pt modelId="{2FB7634B-4CB1-4B82-AF5B-DC99CC2488C9}">
      <dgm:prSet/>
      <dgm:spPr/>
      <dgm:t>
        <a:bodyPr/>
        <a:lstStyle/>
        <a:p>
          <a:r>
            <a:rPr lang="en-US"/>
            <a:t>2 additional regulations are Anti-Money Laundering (AML) and Know Your Customer (KYC). These protect against money laundering, terrorist financing and fraud</a:t>
          </a:r>
        </a:p>
      </dgm:t>
    </dgm:pt>
    <dgm:pt modelId="{4800BC5C-D486-4E40-B20A-F471EB9B7DCF}" type="parTrans" cxnId="{0921BD72-2642-41EC-B815-2C4D6096F6F2}">
      <dgm:prSet/>
      <dgm:spPr/>
      <dgm:t>
        <a:bodyPr/>
        <a:lstStyle/>
        <a:p>
          <a:endParaRPr lang="en-US"/>
        </a:p>
      </dgm:t>
    </dgm:pt>
    <dgm:pt modelId="{2B927D50-50E5-4952-8937-13BD3314B793}" type="sibTrans" cxnId="{0921BD72-2642-41EC-B815-2C4D6096F6F2}">
      <dgm:prSet/>
      <dgm:spPr/>
      <dgm:t>
        <a:bodyPr/>
        <a:lstStyle/>
        <a:p>
          <a:endParaRPr lang="en-US"/>
        </a:p>
      </dgm:t>
    </dgm:pt>
    <dgm:pt modelId="{8BE04249-CDBE-42C4-8A6A-732FCBD2D5BA}">
      <dgm:prSet/>
      <dgm:spPr/>
      <dgm:t>
        <a:bodyPr/>
        <a:lstStyle/>
        <a:p>
          <a:r>
            <a:rPr lang="en-US"/>
            <a:t>We can use our RAG-based Q&amp;A system to more closely monitor a given set of transactions, but this must be done while complying with these regulations</a:t>
          </a:r>
        </a:p>
      </dgm:t>
    </dgm:pt>
    <dgm:pt modelId="{BE301923-46E8-47A7-ACA7-BDD52B9E8711}" type="parTrans" cxnId="{B83D95D2-7EEB-47E8-B460-9F062AA82B76}">
      <dgm:prSet/>
      <dgm:spPr/>
      <dgm:t>
        <a:bodyPr/>
        <a:lstStyle/>
        <a:p>
          <a:endParaRPr lang="en-US"/>
        </a:p>
      </dgm:t>
    </dgm:pt>
    <dgm:pt modelId="{9A2990A1-EB2F-41EC-971F-49A15B3379B0}" type="sibTrans" cxnId="{B83D95D2-7EEB-47E8-B460-9F062AA82B76}">
      <dgm:prSet/>
      <dgm:spPr/>
      <dgm:t>
        <a:bodyPr/>
        <a:lstStyle/>
        <a:p>
          <a:endParaRPr lang="en-US"/>
        </a:p>
      </dgm:t>
    </dgm:pt>
    <dgm:pt modelId="{13716952-1F1D-9548-A7E6-AFEBEFA2B771}" type="pres">
      <dgm:prSet presAssocID="{5DE68D5B-D281-4051-9A5E-1372532288D0}" presName="linear" presStyleCnt="0">
        <dgm:presLayoutVars>
          <dgm:animLvl val="lvl"/>
          <dgm:resizeHandles val="exact"/>
        </dgm:presLayoutVars>
      </dgm:prSet>
      <dgm:spPr/>
    </dgm:pt>
    <dgm:pt modelId="{9084D0DD-E644-6D41-BADF-7CA634D260C2}" type="pres">
      <dgm:prSet presAssocID="{BFB24FAB-D785-4B57-B82E-6B6A076AC979}" presName="parentText" presStyleLbl="node1" presStyleIdx="0" presStyleCnt="4">
        <dgm:presLayoutVars>
          <dgm:chMax val="0"/>
          <dgm:bulletEnabled val="1"/>
        </dgm:presLayoutVars>
      </dgm:prSet>
      <dgm:spPr/>
    </dgm:pt>
    <dgm:pt modelId="{67220C81-CA93-B14B-ADB9-0564AE9866D3}" type="pres">
      <dgm:prSet presAssocID="{7F37612F-3C93-4229-8BE8-0F27CF10DED3}" presName="spacer" presStyleCnt="0"/>
      <dgm:spPr/>
    </dgm:pt>
    <dgm:pt modelId="{127E24AF-00E4-2347-B482-1130EEF0E7FB}" type="pres">
      <dgm:prSet presAssocID="{DC5F74B1-945C-44A8-AAF9-8ED3DBD6807E}" presName="parentText" presStyleLbl="node1" presStyleIdx="1" presStyleCnt="4">
        <dgm:presLayoutVars>
          <dgm:chMax val="0"/>
          <dgm:bulletEnabled val="1"/>
        </dgm:presLayoutVars>
      </dgm:prSet>
      <dgm:spPr/>
    </dgm:pt>
    <dgm:pt modelId="{6B9A85AF-83A5-C848-A693-A242901597F8}" type="pres">
      <dgm:prSet presAssocID="{33D80129-93EC-4B08-87D7-E29B13AE4B50}" presName="spacer" presStyleCnt="0"/>
      <dgm:spPr/>
    </dgm:pt>
    <dgm:pt modelId="{3F26D81C-8E64-3446-A3F2-8DB8E83FD104}" type="pres">
      <dgm:prSet presAssocID="{2FB7634B-4CB1-4B82-AF5B-DC99CC2488C9}" presName="parentText" presStyleLbl="node1" presStyleIdx="2" presStyleCnt="4">
        <dgm:presLayoutVars>
          <dgm:chMax val="0"/>
          <dgm:bulletEnabled val="1"/>
        </dgm:presLayoutVars>
      </dgm:prSet>
      <dgm:spPr/>
    </dgm:pt>
    <dgm:pt modelId="{83623918-6F11-B346-BBFF-470BDFEA6AD2}" type="pres">
      <dgm:prSet presAssocID="{2B927D50-50E5-4952-8937-13BD3314B793}" presName="spacer" presStyleCnt="0"/>
      <dgm:spPr/>
    </dgm:pt>
    <dgm:pt modelId="{546E0393-5EF0-EA43-8CBB-35D8ED012AFE}" type="pres">
      <dgm:prSet presAssocID="{8BE04249-CDBE-42C4-8A6A-732FCBD2D5BA}" presName="parentText" presStyleLbl="node1" presStyleIdx="3" presStyleCnt="4">
        <dgm:presLayoutVars>
          <dgm:chMax val="0"/>
          <dgm:bulletEnabled val="1"/>
        </dgm:presLayoutVars>
      </dgm:prSet>
      <dgm:spPr/>
    </dgm:pt>
  </dgm:ptLst>
  <dgm:cxnLst>
    <dgm:cxn modelId="{55977116-868B-41EB-A7DC-4CAA58C6B017}" srcId="{5DE68D5B-D281-4051-9A5E-1372532288D0}" destId="{DC5F74B1-945C-44A8-AAF9-8ED3DBD6807E}" srcOrd="1" destOrd="0" parTransId="{FF0C00B5-9C73-47E0-808F-1C2300FE4565}" sibTransId="{33D80129-93EC-4B08-87D7-E29B13AE4B50}"/>
    <dgm:cxn modelId="{EBEDC453-FE36-AF4F-AD9D-BCA8F5B8BFA4}" type="presOf" srcId="{2FB7634B-4CB1-4B82-AF5B-DC99CC2488C9}" destId="{3F26D81C-8E64-3446-A3F2-8DB8E83FD104}" srcOrd="0" destOrd="0" presId="urn:microsoft.com/office/officeart/2005/8/layout/vList2"/>
    <dgm:cxn modelId="{D7BDB562-575F-1344-9D71-F8C08590F374}" type="presOf" srcId="{BFB24FAB-D785-4B57-B82E-6B6A076AC979}" destId="{9084D0DD-E644-6D41-BADF-7CA634D260C2}" srcOrd="0" destOrd="0" presId="urn:microsoft.com/office/officeart/2005/8/layout/vList2"/>
    <dgm:cxn modelId="{0921BD72-2642-41EC-B815-2C4D6096F6F2}" srcId="{5DE68D5B-D281-4051-9A5E-1372532288D0}" destId="{2FB7634B-4CB1-4B82-AF5B-DC99CC2488C9}" srcOrd="2" destOrd="0" parTransId="{4800BC5C-D486-4E40-B20A-F471EB9B7DCF}" sibTransId="{2B927D50-50E5-4952-8937-13BD3314B793}"/>
    <dgm:cxn modelId="{FD0CD784-0258-334E-87F4-A39EC80521F1}" type="presOf" srcId="{5DE68D5B-D281-4051-9A5E-1372532288D0}" destId="{13716952-1F1D-9548-A7E6-AFEBEFA2B771}" srcOrd="0" destOrd="0" presId="urn:microsoft.com/office/officeart/2005/8/layout/vList2"/>
    <dgm:cxn modelId="{262FB3A2-38BC-3647-B2C1-7A42DFC6658B}" type="presOf" srcId="{DC5F74B1-945C-44A8-AAF9-8ED3DBD6807E}" destId="{127E24AF-00E4-2347-B482-1130EEF0E7FB}" srcOrd="0" destOrd="0" presId="urn:microsoft.com/office/officeart/2005/8/layout/vList2"/>
    <dgm:cxn modelId="{507C77BF-E786-D04F-8362-9CA780ADA06A}" type="presOf" srcId="{8BE04249-CDBE-42C4-8A6A-732FCBD2D5BA}" destId="{546E0393-5EF0-EA43-8CBB-35D8ED012AFE}" srcOrd="0" destOrd="0" presId="urn:microsoft.com/office/officeart/2005/8/layout/vList2"/>
    <dgm:cxn modelId="{041536C9-18E5-4182-8CAF-BE7EE7AF776A}" srcId="{5DE68D5B-D281-4051-9A5E-1372532288D0}" destId="{BFB24FAB-D785-4B57-B82E-6B6A076AC979}" srcOrd="0" destOrd="0" parTransId="{35C7D5F3-D35C-4C2A-B0A7-53357867C7CF}" sibTransId="{7F37612F-3C93-4229-8BE8-0F27CF10DED3}"/>
    <dgm:cxn modelId="{B83D95D2-7EEB-47E8-B460-9F062AA82B76}" srcId="{5DE68D5B-D281-4051-9A5E-1372532288D0}" destId="{8BE04249-CDBE-42C4-8A6A-732FCBD2D5BA}" srcOrd="3" destOrd="0" parTransId="{BE301923-46E8-47A7-ACA7-BDD52B9E8711}" sibTransId="{9A2990A1-EB2F-41EC-971F-49A15B3379B0}"/>
    <dgm:cxn modelId="{66DAADA8-AD5A-9C4F-A55A-41ACEC90613A}" type="presParOf" srcId="{13716952-1F1D-9548-A7E6-AFEBEFA2B771}" destId="{9084D0DD-E644-6D41-BADF-7CA634D260C2}" srcOrd="0" destOrd="0" presId="urn:microsoft.com/office/officeart/2005/8/layout/vList2"/>
    <dgm:cxn modelId="{DEE5F22F-3B1E-8A49-994C-AB3855649142}" type="presParOf" srcId="{13716952-1F1D-9548-A7E6-AFEBEFA2B771}" destId="{67220C81-CA93-B14B-ADB9-0564AE9866D3}" srcOrd="1" destOrd="0" presId="urn:microsoft.com/office/officeart/2005/8/layout/vList2"/>
    <dgm:cxn modelId="{788A06B8-98CC-2240-903A-9CD9AA6F6BAE}" type="presParOf" srcId="{13716952-1F1D-9548-A7E6-AFEBEFA2B771}" destId="{127E24AF-00E4-2347-B482-1130EEF0E7FB}" srcOrd="2" destOrd="0" presId="urn:microsoft.com/office/officeart/2005/8/layout/vList2"/>
    <dgm:cxn modelId="{CFDC5C88-0EB8-6643-898D-1AAAD814822B}" type="presParOf" srcId="{13716952-1F1D-9548-A7E6-AFEBEFA2B771}" destId="{6B9A85AF-83A5-C848-A693-A242901597F8}" srcOrd="3" destOrd="0" presId="urn:microsoft.com/office/officeart/2005/8/layout/vList2"/>
    <dgm:cxn modelId="{76404F5B-6087-CC47-8F80-D8B34789651F}" type="presParOf" srcId="{13716952-1F1D-9548-A7E6-AFEBEFA2B771}" destId="{3F26D81C-8E64-3446-A3F2-8DB8E83FD104}" srcOrd="4" destOrd="0" presId="urn:microsoft.com/office/officeart/2005/8/layout/vList2"/>
    <dgm:cxn modelId="{F71BED91-792A-4643-B4FA-B0F1AE5316D4}" type="presParOf" srcId="{13716952-1F1D-9548-A7E6-AFEBEFA2B771}" destId="{83623918-6F11-B346-BBFF-470BDFEA6AD2}" srcOrd="5" destOrd="0" presId="urn:microsoft.com/office/officeart/2005/8/layout/vList2"/>
    <dgm:cxn modelId="{AFD6A4CD-FD3C-1349-9C33-1F36CA47A238}" type="presParOf" srcId="{13716952-1F1D-9548-A7E6-AFEBEFA2B771}" destId="{546E0393-5EF0-EA43-8CBB-35D8ED012AF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093C00-C907-44F6-B2C9-E0945F107E1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1706DBC-E1F7-4070-8E8D-C7FEFB99113E}">
      <dgm:prSet custT="1"/>
      <dgm:spPr/>
      <dgm:t>
        <a:bodyPr/>
        <a:lstStyle/>
        <a:p>
          <a:r>
            <a:rPr lang="en-US" sz="1400" b="0" i="0" dirty="0"/>
            <a:t>Fintech firms offering lending or credit services must adhere to fair lending laws and regulations such as the Equal Credit Opportunity Act (ECOA) in the U.S.</a:t>
          </a:r>
          <a:endParaRPr lang="en-US" sz="1400" dirty="0"/>
        </a:p>
      </dgm:t>
    </dgm:pt>
    <dgm:pt modelId="{1166C400-D32A-4D4C-904B-DE05FABC532F}" type="parTrans" cxnId="{8EAAF744-AD85-40DC-8BAC-3467A7F52893}">
      <dgm:prSet/>
      <dgm:spPr/>
      <dgm:t>
        <a:bodyPr/>
        <a:lstStyle/>
        <a:p>
          <a:endParaRPr lang="en-US"/>
        </a:p>
      </dgm:t>
    </dgm:pt>
    <dgm:pt modelId="{98DB2B37-C24D-4E39-8FC5-2E2B62BFCA1A}" type="sibTrans" cxnId="{8EAAF744-AD85-40DC-8BAC-3467A7F52893}">
      <dgm:prSet/>
      <dgm:spPr/>
      <dgm:t>
        <a:bodyPr/>
        <a:lstStyle/>
        <a:p>
          <a:endParaRPr lang="en-US"/>
        </a:p>
      </dgm:t>
    </dgm:pt>
    <dgm:pt modelId="{D2FC4158-D8B3-4278-AC79-CE64821EF956}">
      <dgm:prSet custT="1"/>
      <dgm:spPr/>
      <dgm:t>
        <a:bodyPr/>
        <a:lstStyle/>
        <a:p>
          <a:r>
            <a:rPr lang="en-US" sz="1400" dirty="0"/>
            <a:t>In our system, we could leverage Fair ML algorithms like demographic parity, along with LLM technology, to continuously ensure 24/7 that lending and credit services are not biased against 1 group of customers (</a:t>
          </a:r>
          <a:r>
            <a:rPr lang="en-US" sz="1400" b="1" dirty="0"/>
            <a:t>note the LLM Q&amp;A database icon in the diagram</a:t>
          </a:r>
          <a:r>
            <a:rPr lang="en-US" sz="1400" dirty="0"/>
            <a:t>)</a:t>
          </a:r>
        </a:p>
      </dgm:t>
    </dgm:pt>
    <dgm:pt modelId="{55B64FF4-BC07-4E07-9E9B-0D84D0EB9582}" type="parTrans" cxnId="{94D3C49A-2AFA-401D-BFD6-EF18C9F51ECC}">
      <dgm:prSet/>
      <dgm:spPr/>
      <dgm:t>
        <a:bodyPr/>
        <a:lstStyle/>
        <a:p>
          <a:endParaRPr lang="en-US"/>
        </a:p>
      </dgm:t>
    </dgm:pt>
    <dgm:pt modelId="{51ABE73A-A7A1-4A41-AD9C-4AB003216621}" type="sibTrans" cxnId="{94D3C49A-2AFA-401D-BFD6-EF18C9F51ECC}">
      <dgm:prSet/>
      <dgm:spPr/>
      <dgm:t>
        <a:bodyPr/>
        <a:lstStyle/>
        <a:p>
          <a:endParaRPr lang="en-US"/>
        </a:p>
      </dgm:t>
    </dgm:pt>
    <dgm:pt modelId="{0C00A256-6E9B-4721-96DD-B14778A35F0A}">
      <dgm:prSet custT="1"/>
      <dgm:spPr/>
      <dgm:t>
        <a:bodyPr/>
        <a:lstStyle/>
        <a:p>
          <a:r>
            <a:rPr lang="en-US" sz="1400" dirty="0"/>
            <a:t>Finally, I will mention that regulators increasingly require transparency and explainability of AI/ML algorithms. Some popular choices for explainability frameworks to use include Shapley values, partial dependence plots, feature importance techniques and the use of global surrogate models to approximate the predictions of a complex model</a:t>
          </a:r>
        </a:p>
      </dgm:t>
    </dgm:pt>
    <dgm:pt modelId="{08077F11-D678-4AD0-A1A2-46EF888D967C}" type="parTrans" cxnId="{74F42560-D3EB-4807-A630-EAD67819A6F0}">
      <dgm:prSet/>
      <dgm:spPr/>
      <dgm:t>
        <a:bodyPr/>
        <a:lstStyle/>
        <a:p>
          <a:endParaRPr lang="en-US"/>
        </a:p>
      </dgm:t>
    </dgm:pt>
    <dgm:pt modelId="{2B974DB3-16BD-4FC0-87F9-CE93023A5037}" type="sibTrans" cxnId="{74F42560-D3EB-4807-A630-EAD67819A6F0}">
      <dgm:prSet/>
      <dgm:spPr/>
      <dgm:t>
        <a:bodyPr/>
        <a:lstStyle/>
        <a:p>
          <a:endParaRPr lang="en-US"/>
        </a:p>
      </dgm:t>
    </dgm:pt>
    <dgm:pt modelId="{67FCF036-11C1-4FAD-8A81-39B348B8C549}">
      <dgm:prSet custT="1"/>
      <dgm:spPr/>
      <dgm:t>
        <a:bodyPr/>
        <a:lstStyle/>
        <a:p>
          <a:r>
            <a:rPr lang="en-US" sz="1400" dirty="0"/>
            <a:t>In my ideal RAG-based Q&amp;A system, we would check for compliance during BOTH file uploads by authenticated users, as well as part of the Q&amp;A process. We would still perform the latter in case the financial regulations change after the data in question has been ingested into Milvus and before a data purge has been scheduled</a:t>
          </a:r>
        </a:p>
      </dgm:t>
    </dgm:pt>
    <dgm:pt modelId="{AF24CBC3-0D48-4C3C-A308-42E80A27217F}" type="parTrans" cxnId="{4D0F371C-DB51-42DB-84E4-D035D2DE2839}">
      <dgm:prSet/>
      <dgm:spPr/>
      <dgm:t>
        <a:bodyPr/>
        <a:lstStyle/>
        <a:p>
          <a:endParaRPr lang="en-US"/>
        </a:p>
      </dgm:t>
    </dgm:pt>
    <dgm:pt modelId="{A432C6C3-167E-4FA9-B1F8-3F9371F56EF4}" type="sibTrans" cxnId="{4D0F371C-DB51-42DB-84E4-D035D2DE2839}">
      <dgm:prSet/>
      <dgm:spPr/>
      <dgm:t>
        <a:bodyPr/>
        <a:lstStyle/>
        <a:p>
          <a:endParaRPr lang="en-US"/>
        </a:p>
      </dgm:t>
    </dgm:pt>
    <dgm:pt modelId="{25627D2A-30FB-4E4D-A18D-122AEBC2710E}" type="pres">
      <dgm:prSet presAssocID="{CA093C00-C907-44F6-B2C9-E0945F107E1C}" presName="root" presStyleCnt="0">
        <dgm:presLayoutVars>
          <dgm:dir/>
          <dgm:resizeHandles val="exact"/>
        </dgm:presLayoutVars>
      </dgm:prSet>
      <dgm:spPr/>
    </dgm:pt>
    <dgm:pt modelId="{C3BCF360-968C-465D-B4C4-6D02A3360A42}" type="pres">
      <dgm:prSet presAssocID="{CA093C00-C907-44F6-B2C9-E0945F107E1C}" presName="container" presStyleCnt="0">
        <dgm:presLayoutVars>
          <dgm:dir/>
          <dgm:resizeHandles val="exact"/>
        </dgm:presLayoutVars>
      </dgm:prSet>
      <dgm:spPr/>
    </dgm:pt>
    <dgm:pt modelId="{ADA9A7EA-7EFA-44DC-B630-8A6F8BDFFBAA}" type="pres">
      <dgm:prSet presAssocID="{11706DBC-E1F7-4070-8E8D-C7FEFB99113E}" presName="compNode" presStyleCnt="0"/>
      <dgm:spPr/>
    </dgm:pt>
    <dgm:pt modelId="{BD2E5F7C-3A67-46A3-9324-12E3BFC63605}" type="pres">
      <dgm:prSet presAssocID="{11706DBC-E1F7-4070-8E8D-C7FEFB99113E}" presName="iconBgRect" presStyleLbl="bgShp" presStyleIdx="0" presStyleCnt="4"/>
      <dgm:spPr/>
    </dgm:pt>
    <dgm:pt modelId="{F2E81F3A-75B3-44E1-B5B1-EA409E0381A1}" type="pres">
      <dgm:prSet presAssocID="{11706DBC-E1F7-4070-8E8D-C7FEFB9911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D879104F-8976-45E9-8D6C-BE49A9EDA247}" type="pres">
      <dgm:prSet presAssocID="{11706DBC-E1F7-4070-8E8D-C7FEFB99113E}" presName="spaceRect" presStyleCnt="0"/>
      <dgm:spPr/>
    </dgm:pt>
    <dgm:pt modelId="{4130C22D-0CDA-468E-BE30-116E9B44CECC}" type="pres">
      <dgm:prSet presAssocID="{11706DBC-E1F7-4070-8E8D-C7FEFB99113E}" presName="textRect" presStyleLbl="revTx" presStyleIdx="0" presStyleCnt="4">
        <dgm:presLayoutVars>
          <dgm:chMax val="1"/>
          <dgm:chPref val="1"/>
        </dgm:presLayoutVars>
      </dgm:prSet>
      <dgm:spPr/>
    </dgm:pt>
    <dgm:pt modelId="{46B9FEDD-721C-44C0-B466-3242D7A439C2}" type="pres">
      <dgm:prSet presAssocID="{98DB2B37-C24D-4E39-8FC5-2E2B62BFCA1A}" presName="sibTrans" presStyleLbl="sibTrans2D1" presStyleIdx="0" presStyleCnt="0"/>
      <dgm:spPr/>
    </dgm:pt>
    <dgm:pt modelId="{22AC0079-01C4-4A30-9B45-B4970ED485B9}" type="pres">
      <dgm:prSet presAssocID="{D2FC4158-D8B3-4278-AC79-CE64821EF956}" presName="compNode" presStyleCnt="0"/>
      <dgm:spPr/>
    </dgm:pt>
    <dgm:pt modelId="{2C4CC6E4-3F4C-4367-9EF1-1EF274C0E28A}" type="pres">
      <dgm:prSet presAssocID="{D2FC4158-D8B3-4278-AC79-CE64821EF956}" presName="iconBgRect" presStyleLbl="bgShp" presStyleIdx="1" presStyleCnt="4"/>
      <dgm:spPr/>
    </dgm:pt>
    <dgm:pt modelId="{C7F1DF13-1C14-49CA-A688-FEA537DA7B8E}" type="pres">
      <dgm:prSet presAssocID="{D2FC4158-D8B3-4278-AC79-CE64821EF9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733FBB6-9DC5-4148-A4FB-9FFF0FEEA376}" type="pres">
      <dgm:prSet presAssocID="{D2FC4158-D8B3-4278-AC79-CE64821EF956}" presName="spaceRect" presStyleCnt="0"/>
      <dgm:spPr/>
    </dgm:pt>
    <dgm:pt modelId="{1DFF620A-75C3-4D63-99E1-B4482D1CAAD9}" type="pres">
      <dgm:prSet presAssocID="{D2FC4158-D8B3-4278-AC79-CE64821EF956}" presName="textRect" presStyleLbl="revTx" presStyleIdx="1" presStyleCnt="4">
        <dgm:presLayoutVars>
          <dgm:chMax val="1"/>
          <dgm:chPref val="1"/>
        </dgm:presLayoutVars>
      </dgm:prSet>
      <dgm:spPr/>
    </dgm:pt>
    <dgm:pt modelId="{F0214763-B372-4489-874C-C469D820D119}" type="pres">
      <dgm:prSet presAssocID="{51ABE73A-A7A1-4A41-AD9C-4AB003216621}" presName="sibTrans" presStyleLbl="sibTrans2D1" presStyleIdx="0" presStyleCnt="0"/>
      <dgm:spPr/>
    </dgm:pt>
    <dgm:pt modelId="{2F3E7F50-52CA-426C-B59F-011835A88703}" type="pres">
      <dgm:prSet presAssocID="{0C00A256-6E9B-4721-96DD-B14778A35F0A}" presName="compNode" presStyleCnt="0"/>
      <dgm:spPr/>
    </dgm:pt>
    <dgm:pt modelId="{605716FE-D3BD-4B33-8DE8-80B7157CEE19}" type="pres">
      <dgm:prSet presAssocID="{0C00A256-6E9B-4721-96DD-B14778A35F0A}" presName="iconBgRect" presStyleLbl="bgShp" presStyleIdx="2" presStyleCnt="4"/>
      <dgm:spPr/>
    </dgm:pt>
    <dgm:pt modelId="{55263C36-690F-4B2C-AA72-FEFE8E7D90A2}" type="pres">
      <dgm:prSet presAssocID="{0C00A256-6E9B-4721-96DD-B14778A35F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2636B5D0-0703-415D-AEB1-6C38B7AA2EBF}" type="pres">
      <dgm:prSet presAssocID="{0C00A256-6E9B-4721-96DD-B14778A35F0A}" presName="spaceRect" presStyleCnt="0"/>
      <dgm:spPr/>
    </dgm:pt>
    <dgm:pt modelId="{7FAD407C-0DA4-4C9D-BFB5-A0B2C6BFBB3D}" type="pres">
      <dgm:prSet presAssocID="{0C00A256-6E9B-4721-96DD-B14778A35F0A}" presName="textRect" presStyleLbl="revTx" presStyleIdx="2" presStyleCnt="4">
        <dgm:presLayoutVars>
          <dgm:chMax val="1"/>
          <dgm:chPref val="1"/>
        </dgm:presLayoutVars>
      </dgm:prSet>
      <dgm:spPr/>
    </dgm:pt>
    <dgm:pt modelId="{E04CF3C2-2336-4298-9D00-5BF5D520F3AB}" type="pres">
      <dgm:prSet presAssocID="{2B974DB3-16BD-4FC0-87F9-CE93023A5037}" presName="sibTrans" presStyleLbl="sibTrans2D1" presStyleIdx="0" presStyleCnt="0"/>
      <dgm:spPr/>
    </dgm:pt>
    <dgm:pt modelId="{DBCABF84-0DC7-4E6A-A915-5778D0D5F7B8}" type="pres">
      <dgm:prSet presAssocID="{67FCF036-11C1-4FAD-8A81-39B348B8C549}" presName="compNode" presStyleCnt="0"/>
      <dgm:spPr/>
    </dgm:pt>
    <dgm:pt modelId="{B9C3078C-7B95-45EB-B8C4-7603B4D77E7E}" type="pres">
      <dgm:prSet presAssocID="{67FCF036-11C1-4FAD-8A81-39B348B8C549}" presName="iconBgRect" presStyleLbl="bgShp" presStyleIdx="3" presStyleCnt="4"/>
      <dgm:spPr/>
    </dgm:pt>
    <dgm:pt modelId="{6BA6AB3A-8163-4AFB-9C67-C7463B26FDA1}" type="pres">
      <dgm:prSet presAssocID="{67FCF036-11C1-4FAD-8A81-39B348B8C5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lo"/>
        </a:ext>
      </dgm:extLst>
    </dgm:pt>
    <dgm:pt modelId="{B8968CBB-5E97-4E23-8065-4E04FF3554DA}" type="pres">
      <dgm:prSet presAssocID="{67FCF036-11C1-4FAD-8A81-39B348B8C549}" presName="spaceRect" presStyleCnt="0"/>
      <dgm:spPr/>
    </dgm:pt>
    <dgm:pt modelId="{55CB905D-C5CC-4927-AEB9-6000B75E8B46}" type="pres">
      <dgm:prSet presAssocID="{67FCF036-11C1-4FAD-8A81-39B348B8C549}" presName="textRect" presStyleLbl="revTx" presStyleIdx="3" presStyleCnt="4">
        <dgm:presLayoutVars>
          <dgm:chMax val="1"/>
          <dgm:chPref val="1"/>
        </dgm:presLayoutVars>
      </dgm:prSet>
      <dgm:spPr/>
    </dgm:pt>
  </dgm:ptLst>
  <dgm:cxnLst>
    <dgm:cxn modelId="{68CD1F08-C631-489A-BD4E-398EDD49E4DA}" type="presOf" srcId="{0C00A256-6E9B-4721-96DD-B14778A35F0A}" destId="{7FAD407C-0DA4-4C9D-BFB5-A0B2C6BFBB3D}" srcOrd="0" destOrd="0" presId="urn:microsoft.com/office/officeart/2018/2/layout/IconCircleList"/>
    <dgm:cxn modelId="{9CAD3C1B-AB29-4661-A0EF-1EF927384C5F}" type="presOf" srcId="{51ABE73A-A7A1-4A41-AD9C-4AB003216621}" destId="{F0214763-B372-4489-874C-C469D820D119}" srcOrd="0" destOrd="0" presId="urn:microsoft.com/office/officeart/2018/2/layout/IconCircleList"/>
    <dgm:cxn modelId="{4D0F371C-DB51-42DB-84E4-D035D2DE2839}" srcId="{CA093C00-C907-44F6-B2C9-E0945F107E1C}" destId="{67FCF036-11C1-4FAD-8A81-39B348B8C549}" srcOrd="3" destOrd="0" parTransId="{AF24CBC3-0D48-4C3C-A308-42E80A27217F}" sibTransId="{A432C6C3-167E-4FA9-B1F8-3F9371F56EF4}"/>
    <dgm:cxn modelId="{8EAAF744-AD85-40DC-8BAC-3467A7F52893}" srcId="{CA093C00-C907-44F6-B2C9-E0945F107E1C}" destId="{11706DBC-E1F7-4070-8E8D-C7FEFB99113E}" srcOrd="0" destOrd="0" parTransId="{1166C400-D32A-4D4C-904B-DE05FABC532F}" sibTransId="{98DB2B37-C24D-4E39-8FC5-2E2B62BFCA1A}"/>
    <dgm:cxn modelId="{B53CAF4C-04D6-440D-B6E4-4BE65A830CF8}" type="presOf" srcId="{98DB2B37-C24D-4E39-8FC5-2E2B62BFCA1A}" destId="{46B9FEDD-721C-44C0-B466-3242D7A439C2}" srcOrd="0" destOrd="0" presId="urn:microsoft.com/office/officeart/2018/2/layout/IconCircleList"/>
    <dgm:cxn modelId="{74F42560-D3EB-4807-A630-EAD67819A6F0}" srcId="{CA093C00-C907-44F6-B2C9-E0945F107E1C}" destId="{0C00A256-6E9B-4721-96DD-B14778A35F0A}" srcOrd="2" destOrd="0" parTransId="{08077F11-D678-4AD0-A1A2-46EF888D967C}" sibTransId="{2B974DB3-16BD-4FC0-87F9-CE93023A5037}"/>
    <dgm:cxn modelId="{BE0F4573-DF0E-4A0F-B311-F7BEB140E6EA}" type="presOf" srcId="{67FCF036-11C1-4FAD-8A81-39B348B8C549}" destId="{55CB905D-C5CC-4927-AEB9-6000B75E8B46}" srcOrd="0" destOrd="0" presId="urn:microsoft.com/office/officeart/2018/2/layout/IconCircleList"/>
    <dgm:cxn modelId="{B3F0ED93-0EFF-4E2F-810F-F8A97AB79A96}" type="presOf" srcId="{2B974DB3-16BD-4FC0-87F9-CE93023A5037}" destId="{E04CF3C2-2336-4298-9D00-5BF5D520F3AB}" srcOrd="0" destOrd="0" presId="urn:microsoft.com/office/officeart/2018/2/layout/IconCircleList"/>
    <dgm:cxn modelId="{C6D4C896-74A4-4A0F-812A-B7917A7C974D}" type="presOf" srcId="{D2FC4158-D8B3-4278-AC79-CE64821EF956}" destId="{1DFF620A-75C3-4D63-99E1-B4482D1CAAD9}" srcOrd="0" destOrd="0" presId="urn:microsoft.com/office/officeart/2018/2/layout/IconCircleList"/>
    <dgm:cxn modelId="{94D3C49A-2AFA-401D-BFD6-EF18C9F51ECC}" srcId="{CA093C00-C907-44F6-B2C9-E0945F107E1C}" destId="{D2FC4158-D8B3-4278-AC79-CE64821EF956}" srcOrd="1" destOrd="0" parTransId="{55B64FF4-BC07-4E07-9E9B-0D84D0EB9582}" sibTransId="{51ABE73A-A7A1-4A41-AD9C-4AB003216621}"/>
    <dgm:cxn modelId="{2E334DCC-3F8D-4DB1-8D46-1C3BA94FB173}" type="presOf" srcId="{11706DBC-E1F7-4070-8E8D-C7FEFB99113E}" destId="{4130C22D-0CDA-468E-BE30-116E9B44CECC}" srcOrd="0" destOrd="0" presId="urn:microsoft.com/office/officeart/2018/2/layout/IconCircleList"/>
    <dgm:cxn modelId="{24672FE3-8DFB-4575-8AB7-7684FBDEA89B}" type="presOf" srcId="{CA093C00-C907-44F6-B2C9-E0945F107E1C}" destId="{25627D2A-30FB-4E4D-A18D-122AEBC2710E}" srcOrd="0" destOrd="0" presId="urn:microsoft.com/office/officeart/2018/2/layout/IconCircleList"/>
    <dgm:cxn modelId="{C11BDA4C-83E0-41A7-89C9-80BF4664387C}" type="presParOf" srcId="{25627D2A-30FB-4E4D-A18D-122AEBC2710E}" destId="{C3BCF360-968C-465D-B4C4-6D02A3360A42}" srcOrd="0" destOrd="0" presId="urn:microsoft.com/office/officeart/2018/2/layout/IconCircleList"/>
    <dgm:cxn modelId="{F7F6AE5B-BE2B-4C7E-8FFF-6C23FA9CEA5E}" type="presParOf" srcId="{C3BCF360-968C-465D-B4C4-6D02A3360A42}" destId="{ADA9A7EA-7EFA-44DC-B630-8A6F8BDFFBAA}" srcOrd="0" destOrd="0" presId="urn:microsoft.com/office/officeart/2018/2/layout/IconCircleList"/>
    <dgm:cxn modelId="{98788AB0-1E3C-42A5-832A-03DCA33AFE73}" type="presParOf" srcId="{ADA9A7EA-7EFA-44DC-B630-8A6F8BDFFBAA}" destId="{BD2E5F7C-3A67-46A3-9324-12E3BFC63605}" srcOrd="0" destOrd="0" presId="urn:microsoft.com/office/officeart/2018/2/layout/IconCircleList"/>
    <dgm:cxn modelId="{F6EE5ADD-CB29-4BC2-9468-E19E65725D66}" type="presParOf" srcId="{ADA9A7EA-7EFA-44DC-B630-8A6F8BDFFBAA}" destId="{F2E81F3A-75B3-44E1-B5B1-EA409E0381A1}" srcOrd="1" destOrd="0" presId="urn:microsoft.com/office/officeart/2018/2/layout/IconCircleList"/>
    <dgm:cxn modelId="{5D9FF9C0-808F-41B3-9DE0-38BFE058A335}" type="presParOf" srcId="{ADA9A7EA-7EFA-44DC-B630-8A6F8BDFFBAA}" destId="{D879104F-8976-45E9-8D6C-BE49A9EDA247}" srcOrd="2" destOrd="0" presId="urn:microsoft.com/office/officeart/2018/2/layout/IconCircleList"/>
    <dgm:cxn modelId="{F0FEC92B-8FE0-4987-A75F-D5780B4B9863}" type="presParOf" srcId="{ADA9A7EA-7EFA-44DC-B630-8A6F8BDFFBAA}" destId="{4130C22D-0CDA-468E-BE30-116E9B44CECC}" srcOrd="3" destOrd="0" presId="urn:microsoft.com/office/officeart/2018/2/layout/IconCircleList"/>
    <dgm:cxn modelId="{CE8B2190-CC01-4259-BC29-788628302B24}" type="presParOf" srcId="{C3BCF360-968C-465D-B4C4-6D02A3360A42}" destId="{46B9FEDD-721C-44C0-B466-3242D7A439C2}" srcOrd="1" destOrd="0" presId="urn:microsoft.com/office/officeart/2018/2/layout/IconCircleList"/>
    <dgm:cxn modelId="{85C79AA3-F79D-4F87-AEFC-57A7D769091B}" type="presParOf" srcId="{C3BCF360-968C-465D-B4C4-6D02A3360A42}" destId="{22AC0079-01C4-4A30-9B45-B4970ED485B9}" srcOrd="2" destOrd="0" presId="urn:microsoft.com/office/officeart/2018/2/layout/IconCircleList"/>
    <dgm:cxn modelId="{6D7A414B-5E1B-4A59-83D5-CE20FF8BA315}" type="presParOf" srcId="{22AC0079-01C4-4A30-9B45-B4970ED485B9}" destId="{2C4CC6E4-3F4C-4367-9EF1-1EF274C0E28A}" srcOrd="0" destOrd="0" presId="urn:microsoft.com/office/officeart/2018/2/layout/IconCircleList"/>
    <dgm:cxn modelId="{94F862BB-FD35-442A-996E-10EF62D4F42C}" type="presParOf" srcId="{22AC0079-01C4-4A30-9B45-B4970ED485B9}" destId="{C7F1DF13-1C14-49CA-A688-FEA537DA7B8E}" srcOrd="1" destOrd="0" presId="urn:microsoft.com/office/officeart/2018/2/layout/IconCircleList"/>
    <dgm:cxn modelId="{FEB94D77-2356-43B1-B7CB-FA09D03732B9}" type="presParOf" srcId="{22AC0079-01C4-4A30-9B45-B4970ED485B9}" destId="{E733FBB6-9DC5-4148-A4FB-9FFF0FEEA376}" srcOrd="2" destOrd="0" presId="urn:microsoft.com/office/officeart/2018/2/layout/IconCircleList"/>
    <dgm:cxn modelId="{7004C1A5-CAC5-4CD1-84E2-7D61C5697B65}" type="presParOf" srcId="{22AC0079-01C4-4A30-9B45-B4970ED485B9}" destId="{1DFF620A-75C3-4D63-99E1-B4482D1CAAD9}" srcOrd="3" destOrd="0" presId="urn:microsoft.com/office/officeart/2018/2/layout/IconCircleList"/>
    <dgm:cxn modelId="{954F54FF-7656-4282-8C3E-932F16D237C4}" type="presParOf" srcId="{C3BCF360-968C-465D-B4C4-6D02A3360A42}" destId="{F0214763-B372-4489-874C-C469D820D119}" srcOrd="3" destOrd="0" presId="urn:microsoft.com/office/officeart/2018/2/layout/IconCircleList"/>
    <dgm:cxn modelId="{18E49E79-3D88-4D2E-BA15-1DD73CD1D514}" type="presParOf" srcId="{C3BCF360-968C-465D-B4C4-6D02A3360A42}" destId="{2F3E7F50-52CA-426C-B59F-011835A88703}" srcOrd="4" destOrd="0" presId="urn:microsoft.com/office/officeart/2018/2/layout/IconCircleList"/>
    <dgm:cxn modelId="{20764868-F29C-4EC5-BAC6-31C098D560D3}" type="presParOf" srcId="{2F3E7F50-52CA-426C-B59F-011835A88703}" destId="{605716FE-D3BD-4B33-8DE8-80B7157CEE19}" srcOrd="0" destOrd="0" presId="urn:microsoft.com/office/officeart/2018/2/layout/IconCircleList"/>
    <dgm:cxn modelId="{4794055E-DAE6-4FF8-9B07-8FEC508E8EF2}" type="presParOf" srcId="{2F3E7F50-52CA-426C-B59F-011835A88703}" destId="{55263C36-690F-4B2C-AA72-FEFE8E7D90A2}" srcOrd="1" destOrd="0" presId="urn:microsoft.com/office/officeart/2018/2/layout/IconCircleList"/>
    <dgm:cxn modelId="{48E0AC38-9A17-47EF-B84A-3AD721A55C90}" type="presParOf" srcId="{2F3E7F50-52CA-426C-B59F-011835A88703}" destId="{2636B5D0-0703-415D-AEB1-6C38B7AA2EBF}" srcOrd="2" destOrd="0" presId="urn:microsoft.com/office/officeart/2018/2/layout/IconCircleList"/>
    <dgm:cxn modelId="{67FADEEB-480C-449E-B0BE-ADDE881E9A53}" type="presParOf" srcId="{2F3E7F50-52CA-426C-B59F-011835A88703}" destId="{7FAD407C-0DA4-4C9D-BFB5-A0B2C6BFBB3D}" srcOrd="3" destOrd="0" presId="urn:microsoft.com/office/officeart/2018/2/layout/IconCircleList"/>
    <dgm:cxn modelId="{DC6A86F4-BE3D-4914-A31B-EA8B2EFB9FE3}" type="presParOf" srcId="{C3BCF360-968C-465D-B4C4-6D02A3360A42}" destId="{E04CF3C2-2336-4298-9D00-5BF5D520F3AB}" srcOrd="5" destOrd="0" presId="urn:microsoft.com/office/officeart/2018/2/layout/IconCircleList"/>
    <dgm:cxn modelId="{F400CD5F-DA47-4968-BB09-06735F4C788A}" type="presParOf" srcId="{C3BCF360-968C-465D-B4C4-6D02A3360A42}" destId="{DBCABF84-0DC7-4E6A-A915-5778D0D5F7B8}" srcOrd="6" destOrd="0" presId="urn:microsoft.com/office/officeart/2018/2/layout/IconCircleList"/>
    <dgm:cxn modelId="{94537139-AEB0-4819-9AEC-B457D908F5DC}" type="presParOf" srcId="{DBCABF84-0DC7-4E6A-A915-5778D0D5F7B8}" destId="{B9C3078C-7B95-45EB-B8C4-7603B4D77E7E}" srcOrd="0" destOrd="0" presId="urn:microsoft.com/office/officeart/2018/2/layout/IconCircleList"/>
    <dgm:cxn modelId="{6768AE3F-D3DA-40B0-8B36-7B5B7E880A40}" type="presParOf" srcId="{DBCABF84-0DC7-4E6A-A915-5778D0D5F7B8}" destId="{6BA6AB3A-8163-4AFB-9C67-C7463B26FDA1}" srcOrd="1" destOrd="0" presId="urn:microsoft.com/office/officeart/2018/2/layout/IconCircleList"/>
    <dgm:cxn modelId="{5F282FC3-FE5D-4A1E-855A-013AD47605EF}" type="presParOf" srcId="{DBCABF84-0DC7-4E6A-A915-5778D0D5F7B8}" destId="{B8968CBB-5E97-4E23-8065-4E04FF3554DA}" srcOrd="2" destOrd="0" presId="urn:microsoft.com/office/officeart/2018/2/layout/IconCircleList"/>
    <dgm:cxn modelId="{B9342844-E840-4AB0-A432-5CB606D343DB}" type="presParOf" srcId="{DBCABF84-0DC7-4E6A-A915-5778D0D5F7B8}" destId="{55CB905D-C5CC-4927-AEB9-6000B75E8B4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B0D899-E83A-47DA-86DB-55CF302BC6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0C8D0DC-7984-44C8-924F-18D8CAF8473E}">
      <dgm:prSet/>
      <dgm:spPr/>
      <dgm:t>
        <a:bodyPr/>
        <a:lstStyle/>
        <a:p>
          <a:pPr>
            <a:defRPr cap="all"/>
          </a:pPr>
          <a:r>
            <a:rPr lang="en-US"/>
            <a:t>I had a BLAST building a demo Q&amp;A system based on RAG</a:t>
          </a:r>
        </a:p>
      </dgm:t>
    </dgm:pt>
    <dgm:pt modelId="{587A9007-9858-45E0-B6B3-B8A6CC50012B}" type="parTrans" cxnId="{DDE4419E-E678-4A19-A09F-C6441F0566E4}">
      <dgm:prSet/>
      <dgm:spPr/>
      <dgm:t>
        <a:bodyPr/>
        <a:lstStyle/>
        <a:p>
          <a:endParaRPr lang="en-US"/>
        </a:p>
      </dgm:t>
    </dgm:pt>
    <dgm:pt modelId="{90C752BA-32C2-432D-A343-0F9128E79933}" type="sibTrans" cxnId="{DDE4419E-E678-4A19-A09F-C6441F0566E4}">
      <dgm:prSet/>
      <dgm:spPr/>
      <dgm:t>
        <a:bodyPr/>
        <a:lstStyle/>
        <a:p>
          <a:endParaRPr lang="en-US"/>
        </a:p>
      </dgm:t>
    </dgm:pt>
    <dgm:pt modelId="{0A0EBCB7-4970-411B-B222-0ED812EFB2D8}">
      <dgm:prSet/>
      <dgm:spPr/>
      <dgm:t>
        <a:bodyPr/>
        <a:lstStyle/>
        <a:p>
          <a:pPr>
            <a:defRPr cap="all"/>
          </a:pPr>
          <a:r>
            <a:rPr lang="en-US"/>
            <a:t>Building a Streamlit web app make testing different information retrieval metrics much more efficient</a:t>
          </a:r>
        </a:p>
      </dgm:t>
    </dgm:pt>
    <dgm:pt modelId="{57041291-8A02-4900-BCE0-1589F81DAA81}" type="parTrans" cxnId="{8D6048F2-BA31-4517-BE02-06E977439651}">
      <dgm:prSet/>
      <dgm:spPr/>
      <dgm:t>
        <a:bodyPr/>
        <a:lstStyle/>
        <a:p>
          <a:endParaRPr lang="en-US"/>
        </a:p>
      </dgm:t>
    </dgm:pt>
    <dgm:pt modelId="{809BAEB1-D740-443D-A29F-50587AA53893}" type="sibTrans" cxnId="{8D6048F2-BA31-4517-BE02-06E977439651}">
      <dgm:prSet/>
      <dgm:spPr/>
      <dgm:t>
        <a:bodyPr/>
        <a:lstStyle/>
        <a:p>
          <a:endParaRPr lang="en-US"/>
        </a:p>
      </dgm:t>
    </dgm:pt>
    <dgm:pt modelId="{44CABB71-B759-42D9-839E-CB5B6C1146F1}">
      <dgm:prSet/>
      <dgm:spPr/>
      <dgm:t>
        <a:bodyPr/>
        <a:lstStyle/>
        <a:p>
          <a:pPr>
            <a:defRPr cap="all"/>
          </a:pPr>
          <a:r>
            <a:rPr lang="en-US"/>
            <a:t>Open source tools like PyPDF, Tika and PyTesseract make it possible to extract text fairly accurately from almost any file format</a:t>
          </a:r>
        </a:p>
      </dgm:t>
    </dgm:pt>
    <dgm:pt modelId="{77A81C3C-3DE0-4405-9377-A205280CAD03}" type="parTrans" cxnId="{4A71E189-D8E8-4402-8897-27EDBB8C8D8E}">
      <dgm:prSet/>
      <dgm:spPr/>
      <dgm:t>
        <a:bodyPr/>
        <a:lstStyle/>
        <a:p>
          <a:endParaRPr lang="en-US"/>
        </a:p>
      </dgm:t>
    </dgm:pt>
    <dgm:pt modelId="{B9448F8D-B972-4EED-9C2F-64D9E9799BCE}" type="sibTrans" cxnId="{4A71E189-D8E8-4402-8897-27EDBB8C8D8E}">
      <dgm:prSet/>
      <dgm:spPr/>
      <dgm:t>
        <a:bodyPr/>
        <a:lstStyle/>
        <a:p>
          <a:endParaRPr lang="en-US"/>
        </a:p>
      </dgm:t>
    </dgm:pt>
    <dgm:pt modelId="{C7D828B1-A774-4E3E-A37B-453FB50A6093}">
      <dgm:prSet/>
      <dgm:spPr/>
      <dgm:t>
        <a:bodyPr/>
        <a:lstStyle/>
        <a:p>
          <a:pPr>
            <a:defRPr cap="all"/>
          </a:pPr>
          <a:r>
            <a:rPr lang="en-US"/>
            <a:t>I wish I used PDFMiner instead of PyPDF, because PDFMiner seems to be more accurate at extracting text</a:t>
          </a:r>
        </a:p>
      </dgm:t>
    </dgm:pt>
    <dgm:pt modelId="{D7F002BC-F2A6-4963-A6CB-6F2C4A87725C}" type="parTrans" cxnId="{AFB40980-90EB-4E75-9822-752E3A97730B}">
      <dgm:prSet/>
      <dgm:spPr/>
      <dgm:t>
        <a:bodyPr/>
        <a:lstStyle/>
        <a:p>
          <a:endParaRPr lang="en-US"/>
        </a:p>
      </dgm:t>
    </dgm:pt>
    <dgm:pt modelId="{EDA9A64C-3602-4709-8DFB-E1E6CDBAE066}" type="sibTrans" cxnId="{AFB40980-90EB-4E75-9822-752E3A97730B}">
      <dgm:prSet/>
      <dgm:spPr/>
      <dgm:t>
        <a:bodyPr/>
        <a:lstStyle/>
        <a:p>
          <a:endParaRPr lang="en-US"/>
        </a:p>
      </dgm:t>
    </dgm:pt>
    <dgm:pt modelId="{D77C6188-7EA0-444A-97B7-3A02D5491129}">
      <dgm:prSet/>
      <dgm:spPr/>
      <dgm:t>
        <a:bodyPr/>
        <a:lstStyle/>
        <a:p>
          <a:pPr>
            <a:defRPr cap="all"/>
          </a:pPr>
          <a:r>
            <a:rPr lang="en-US"/>
            <a:t>I also wish I had more time to try different embeddings and Vector DBs</a:t>
          </a:r>
        </a:p>
      </dgm:t>
    </dgm:pt>
    <dgm:pt modelId="{F9EEE885-B352-401A-8CD0-DE16C3DBD243}" type="parTrans" cxnId="{E91182CA-B513-48C6-942D-8226F0CABD6E}">
      <dgm:prSet/>
      <dgm:spPr/>
      <dgm:t>
        <a:bodyPr/>
        <a:lstStyle/>
        <a:p>
          <a:endParaRPr lang="en-US"/>
        </a:p>
      </dgm:t>
    </dgm:pt>
    <dgm:pt modelId="{E33E5F97-E81D-498C-A300-15C5D74A9734}" type="sibTrans" cxnId="{E91182CA-B513-48C6-942D-8226F0CABD6E}">
      <dgm:prSet/>
      <dgm:spPr/>
      <dgm:t>
        <a:bodyPr/>
        <a:lstStyle/>
        <a:p>
          <a:endParaRPr lang="en-US"/>
        </a:p>
      </dgm:t>
    </dgm:pt>
    <dgm:pt modelId="{B2E8169B-A13D-4DFA-9A5D-D5491793F7B8}" type="pres">
      <dgm:prSet presAssocID="{58B0D899-E83A-47DA-86DB-55CF302BC631}" presName="root" presStyleCnt="0">
        <dgm:presLayoutVars>
          <dgm:dir/>
          <dgm:resizeHandles val="exact"/>
        </dgm:presLayoutVars>
      </dgm:prSet>
      <dgm:spPr/>
    </dgm:pt>
    <dgm:pt modelId="{8F39884D-0D20-4F7F-B71A-949EEB0FFE56}" type="pres">
      <dgm:prSet presAssocID="{00C8D0DC-7984-44C8-924F-18D8CAF8473E}" presName="compNode" presStyleCnt="0"/>
      <dgm:spPr/>
    </dgm:pt>
    <dgm:pt modelId="{539088DB-74E3-4197-B7DD-F14951700BD3}" type="pres">
      <dgm:prSet presAssocID="{00C8D0DC-7984-44C8-924F-18D8CAF8473E}" presName="iconBgRect" presStyleLbl="bgShp" presStyleIdx="0" presStyleCnt="5"/>
      <dgm:spPr/>
    </dgm:pt>
    <dgm:pt modelId="{AE3E75A3-A4C7-4240-9618-2B05BAC78332}" type="pres">
      <dgm:prSet presAssocID="{00C8D0DC-7984-44C8-924F-18D8CAF847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376E1286-77FE-4B47-B7F5-843243BD48A8}" type="pres">
      <dgm:prSet presAssocID="{00C8D0DC-7984-44C8-924F-18D8CAF8473E}" presName="spaceRect" presStyleCnt="0"/>
      <dgm:spPr/>
    </dgm:pt>
    <dgm:pt modelId="{321C5DC8-A803-4C74-A482-6ADA485F1229}" type="pres">
      <dgm:prSet presAssocID="{00C8D0DC-7984-44C8-924F-18D8CAF8473E}" presName="textRect" presStyleLbl="revTx" presStyleIdx="0" presStyleCnt="5">
        <dgm:presLayoutVars>
          <dgm:chMax val="1"/>
          <dgm:chPref val="1"/>
        </dgm:presLayoutVars>
      </dgm:prSet>
      <dgm:spPr/>
    </dgm:pt>
    <dgm:pt modelId="{6ABC562B-878D-4239-9189-756078FDC060}" type="pres">
      <dgm:prSet presAssocID="{90C752BA-32C2-432D-A343-0F9128E79933}" presName="sibTrans" presStyleCnt="0"/>
      <dgm:spPr/>
    </dgm:pt>
    <dgm:pt modelId="{9AD1CB3D-F3AD-4567-A762-0A71E97C35FF}" type="pres">
      <dgm:prSet presAssocID="{0A0EBCB7-4970-411B-B222-0ED812EFB2D8}" presName="compNode" presStyleCnt="0"/>
      <dgm:spPr/>
    </dgm:pt>
    <dgm:pt modelId="{8D4D758D-E7BD-4886-AD38-B0DEF8ACE9BB}" type="pres">
      <dgm:prSet presAssocID="{0A0EBCB7-4970-411B-B222-0ED812EFB2D8}" presName="iconBgRect" presStyleLbl="bgShp" presStyleIdx="1" presStyleCnt="5"/>
      <dgm:spPr/>
    </dgm:pt>
    <dgm:pt modelId="{25A9ACBB-6D19-421F-B212-D6B497B58D82}" type="pres">
      <dgm:prSet presAssocID="{0A0EBCB7-4970-411B-B222-0ED812EFB2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D8A357B-57A0-4059-9AC2-8A9CC53CAC43}" type="pres">
      <dgm:prSet presAssocID="{0A0EBCB7-4970-411B-B222-0ED812EFB2D8}" presName="spaceRect" presStyleCnt="0"/>
      <dgm:spPr/>
    </dgm:pt>
    <dgm:pt modelId="{0A1A4179-9BFD-4DD6-B471-CD1860E97E5D}" type="pres">
      <dgm:prSet presAssocID="{0A0EBCB7-4970-411B-B222-0ED812EFB2D8}" presName="textRect" presStyleLbl="revTx" presStyleIdx="1" presStyleCnt="5">
        <dgm:presLayoutVars>
          <dgm:chMax val="1"/>
          <dgm:chPref val="1"/>
        </dgm:presLayoutVars>
      </dgm:prSet>
      <dgm:spPr/>
    </dgm:pt>
    <dgm:pt modelId="{7B051C2D-3B6E-4686-8376-B3535A821E85}" type="pres">
      <dgm:prSet presAssocID="{809BAEB1-D740-443D-A29F-50587AA53893}" presName="sibTrans" presStyleCnt="0"/>
      <dgm:spPr/>
    </dgm:pt>
    <dgm:pt modelId="{A8C968F1-0FC4-46F8-996A-303127EFAB37}" type="pres">
      <dgm:prSet presAssocID="{44CABB71-B759-42D9-839E-CB5B6C1146F1}" presName="compNode" presStyleCnt="0"/>
      <dgm:spPr/>
    </dgm:pt>
    <dgm:pt modelId="{D2099C20-8988-4E89-B05E-52E31EB9AEB0}" type="pres">
      <dgm:prSet presAssocID="{44CABB71-B759-42D9-839E-CB5B6C1146F1}" presName="iconBgRect" presStyleLbl="bgShp" presStyleIdx="2" presStyleCnt="5"/>
      <dgm:spPr/>
    </dgm:pt>
    <dgm:pt modelId="{6CDCFD16-602C-491A-ACD7-360BB2E0487E}" type="pres">
      <dgm:prSet presAssocID="{44CABB71-B759-42D9-839E-CB5B6C1146F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182D9F17-921C-466A-996C-D999DED31955}" type="pres">
      <dgm:prSet presAssocID="{44CABB71-B759-42D9-839E-CB5B6C1146F1}" presName="spaceRect" presStyleCnt="0"/>
      <dgm:spPr/>
    </dgm:pt>
    <dgm:pt modelId="{56B95DF8-8E6B-46C3-ADE6-A4D3E874A151}" type="pres">
      <dgm:prSet presAssocID="{44CABB71-B759-42D9-839E-CB5B6C1146F1}" presName="textRect" presStyleLbl="revTx" presStyleIdx="2" presStyleCnt="5">
        <dgm:presLayoutVars>
          <dgm:chMax val="1"/>
          <dgm:chPref val="1"/>
        </dgm:presLayoutVars>
      </dgm:prSet>
      <dgm:spPr/>
    </dgm:pt>
    <dgm:pt modelId="{8414A4C8-3D23-4A52-AA7C-5600F468C805}" type="pres">
      <dgm:prSet presAssocID="{B9448F8D-B972-4EED-9C2F-64D9E9799BCE}" presName="sibTrans" presStyleCnt="0"/>
      <dgm:spPr/>
    </dgm:pt>
    <dgm:pt modelId="{8CEAF0EF-7F16-4C37-927C-D4B97B59AA0F}" type="pres">
      <dgm:prSet presAssocID="{C7D828B1-A774-4E3E-A37B-453FB50A6093}" presName="compNode" presStyleCnt="0"/>
      <dgm:spPr/>
    </dgm:pt>
    <dgm:pt modelId="{64EF20F6-B20A-40CE-87D6-DF467E5D7D73}" type="pres">
      <dgm:prSet presAssocID="{C7D828B1-A774-4E3E-A37B-453FB50A6093}" presName="iconBgRect" presStyleLbl="bgShp" presStyleIdx="3" presStyleCnt="5"/>
      <dgm:spPr/>
    </dgm:pt>
    <dgm:pt modelId="{34C32BA8-F226-48CC-B215-005E5E415643}" type="pres">
      <dgm:prSet presAssocID="{C7D828B1-A774-4E3E-A37B-453FB50A609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162FBB48-34EC-4080-B8B3-72EF5B95C92F}" type="pres">
      <dgm:prSet presAssocID="{C7D828B1-A774-4E3E-A37B-453FB50A6093}" presName="spaceRect" presStyleCnt="0"/>
      <dgm:spPr/>
    </dgm:pt>
    <dgm:pt modelId="{4544E804-AABA-4EDF-8447-AD7638891ECA}" type="pres">
      <dgm:prSet presAssocID="{C7D828B1-A774-4E3E-A37B-453FB50A6093}" presName="textRect" presStyleLbl="revTx" presStyleIdx="3" presStyleCnt="5">
        <dgm:presLayoutVars>
          <dgm:chMax val="1"/>
          <dgm:chPref val="1"/>
        </dgm:presLayoutVars>
      </dgm:prSet>
      <dgm:spPr/>
    </dgm:pt>
    <dgm:pt modelId="{4BD8456D-175A-4DE9-89A9-F6E451DDB175}" type="pres">
      <dgm:prSet presAssocID="{EDA9A64C-3602-4709-8DFB-E1E6CDBAE066}" presName="sibTrans" presStyleCnt="0"/>
      <dgm:spPr/>
    </dgm:pt>
    <dgm:pt modelId="{830ED256-2F00-4D55-8990-BAC4081D04D3}" type="pres">
      <dgm:prSet presAssocID="{D77C6188-7EA0-444A-97B7-3A02D5491129}" presName="compNode" presStyleCnt="0"/>
      <dgm:spPr/>
    </dgm:pt>
    <dgm:pt modelId="{98E2839E-1C10-4F0B-A4E7-C2326E55D568}" type="pres">
      <dgm:prSet presAssocID="{D77C6188-7EA0-444A-97B7-3A02D5491129}" presName="iconBgRect" presStyleLbl="bgShp" presStyleIdx="4" presStyleCnt="5"/>
      <dgm:spPr/>
    </dgm:pt>
    <dgm:pt modelId="{66E2A7F8-364D-4973-B292-9ADFD2F98517}" type="pres">
      <dgm:prSet presAssocID="{D77C6188-7EA0-444A-97B7-3A02D54911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371139F6-7507-4A12-BF29-DA10189B6867}" type="pres">
      <dgm:prSet presAssocID="{D77C6188-7EA0-444A-97B7-3A02D5491129}" presName="spaceRect" presStyleCnt="0"/>
      <dgm:spPr/>
    </dgm:pt>
    <dgm:pt modelId="{C7BC5289-0E9C-4737-B864-2DC22456864C}" type="pres">
      <dgm:prSet presAssocID="{D77C6188-7EA0-444A-97B7-3A02D5491129}" presName="textRect" presStyleLbl="revTx" presStyleIdx="4" presStyleCnt="5">
        <dgm:presLayoutVars>
          <dgm:chMax val="1"/>
          <dgm:chPref val="1"/>
        </dgm:presLayoutVars>
      </dgm:prSet>
      <dgm:spPr/>
    </dgm:pt>
  </dgm:ptLst>
  <dgm:cxnLst>
    <dgm:cxn modelId="{CF0C3A65-1830-4090-AC19-BA1747AD3472}" type="presOf" srcId="{44CABB71-B759-42D9-839E-CB5B6C1146F1}" destId="{56B95DF8-8E6B-46C3-ADE6-A4D3E874A151}" srcOrd="0" destOrd="0" presId="urn:microsoft.com/office/officeart/2018/5/layout/IconCircleLabelList"/>
    <dgm:cxn modelId="{D45FCB71-4A1D-4E5E-92D0-FF2988986FF2}" type="presOf" srcId="{0A0EBCB7-4970-411B-B222-0ED812EFB2D8}" destId="{0A1A4179-9BFD-4DD6-B471-CD1860E97E5D}" srcOrd="0" destOrd="0" presId="urn:microsoft.com/office/officeart/2018/5/layout/IconCircleLabelList"/>
    <dgm:cxn modelId="{AFB40980-90EB-4E75-9822-752E3A97730B}" srcId="{58B0D899-E83A-47DA-86DB-55CF302BC631}" destId="{C7D828B1-A774-4E3E-A37B-453FB50A6093}" srcOrd="3" destOrd="0" parTransId="{D7F002BC-F2A6-4963-A6CB-6F2C4A87725C}" sibTransId="{EDA9A64C-3602-4709-8DFB-E1E6CDBAE066}"/>
    <dgm:cxn modelId="{4A71E189-D8E8-4402-8897-27EDBB8C8D8E}" srcId="{58B0D899-E83A-47DA-86DB-55CF302BC631}" destId="{44CABB71-B759-42D9-839E-CB5B6C1146F1}" srcOrd="2" destOrd="0" parTransId="{77A81C3C-3DE0-4405-9377-A205280CAD03}" sibTransId="{B9448F8D-B972-4EED-9C2F-64D9E9799BCE}"/>
    <dgm:cxn modelId="{CD0BA195-6424-460C-997E-6313BD59828C}" type="presOf" srcId="{C7D828B1-A774-4E3E-A37B-453FB50A6093}" destId="{4544E804-AABA-4EDF-8447-AD7638891ECA}" srcOrd="0" destOrd="0" presId="urn:microsoft.com/office/officeart/2018/5/layout/IconCircleLabelList"/>
    <dgm:cxn modelId="{DDE4419E-E678-4A19-A09F-C6441F0566E4}" srcId="{58B0D899-E83A-47DA-86DB-55CF302BC631}" destId="{00C8D0DC-7984-44C8-924F-18D8CAF8473E}" srcOrd="0" destOrd="0" parTransId="{587A9007-9858-45E0-B6B3-B8A6CC50012B}" sibTransId="{90C752BA-32C2-432D-A343-0F9128E79933}"/>
    <dgm:cxn modelId="{BB435DA6-6CF3-49C9-883B-377AE27A7B1F}" type="presOf" srcId="{58B0D899-E83A-47DA-86DB-55CF302BC631}" destId="{B2E8169B-A13D-4DFA-9A5D-D5491793F7B8}" srcOrd="0" destOrd="0" presId="urn:microsoft.com/office/officeart/2018/5/layout/IconCircleLabelList"/>
    <dgm:cxn modelId="{75C584A9-A5D0-4803-8287-FAD86718D518}" type="presOf" srcId="{D77C6188-7EA0-444A-97B7-3A02D5491129}" destId="{C7BC5289-0E9C-4737-B864-2DC22456864C}" srcOrd="0" destOrd="0" presId="urn:microsoft.com/office/officeart/2018/5/layout/IconCircleLabelList"/>
    <dgm:cxn modelId="{E91182CA-B513-48C6-942D-8226F0CABD6E}" srcId="{58B0D899-E83A-47DA-86DB-55CF302BC631}" destId="{D77C6188-7EA0-444A-97B7-3A02D5491129}" srcOrd="4" destOrd="0" parTransId="{F9EEE885-B352-401A-8CD0-DE16C3DBD243}" sibTransId="{E33E5F97-E81D-498C-A300-15C5D74A9734}"/>
    <dgm:cxn modelId="{E0F302D2-ED59-4975-ACC2-7F4F2A8827A9}" type="presOf" srcId="{00C8D0DC-7984-44C8-924F-18D8CAF8473E}" destId="{321C5DC8-A803-4C74-A482-6ADA485F1229}" srcOrd="0" destOrd="0" presId="urn:microsoft.com/office/officeart/2018/5/layout/IconCircleLabelList"/>
    <dgm:cxn modelId="{8D6048F2-BA31-4517-BE02-06E977439651}" srcId="{58B0D899-E83A-47DA-86DB-55CF302BC631}" destId="{0A0EBCB7-4970-411B-B222-0ED812EFB2D8}" srcOrd="1" destOrd="0" parTransId="{57041291-8A02-4900-BCE0-1589F81DAA81}" sibTransId="{809BAEB1-D740-443D-A29F-50587AA53893}"/>
    <dgm:cxn modelId="{F63359ED-36EB-4791-8768-0C25985E930B}" type="presParOf" srcId="{B2E8169B-A13D-4DFA-9A5D-D5491793F7B8}" destId="{8F39884D-0D20-4F7F-B71A-949EEB0FFE56}" srcOrd="0" destOrd="0" presId="urn:microsoft.com/office/officeart/2018/5/layout/IconCircleLabelList"/>
    <dgm:cxn modelId="{A37C4802-4BF2-4016-A82B-B840CDC52F4F}" type="presParOf" srcId="{8F39884D-0D20-4F7F-B71A-949EEB0FFE56}" destId="{539088DB-74E3-4197-B7DD-F14951700BD3}" srcOrd="0" destOrd="0" presId="urn:microsoft.com/office/officeart/2018/5/layout/IconCircleLabelList"/>
    <dgm:cxn modelId="{70483E98-D994-45D4-AFDB-DE4F39ADB5EB}" type="presParOf" srcId="{8F39884D-0D20-4F7F-B71A-949EEB0FFE56}" destId="{AE3E75A3-A4C7-4240-9618-2B05BAC78332}" srcOrd="1" destOrd="0" presId="urn:microsoft.com/office/officeart/2018/5/layout/IconCircleLabelList"/>
    <dgm:cxn modelId="{792788CA-50D5-4829-8C8A-8A752AFD25F2}" type="presParOf" srcId="{8F39884D-0D20-4F7F-B71A-949EEB0FFE56}" destId="{376E1286-77FE-4B47-B7F5-843243BD48A8}" srcOrd="2" destOrd="0" presId="urn:microsoft.com/office/officeart/2018/5/layout/IconCircleLabelList"/>
    <dgm:cxn modelId="{66A6DF07-211F-4677-97B6-DB7C3CB75C6A}" type="presParOf" srcId="{8F39884D-0D20-4F7F-B71A-949EEB0FFE56}" destId="{321C5DC8-A803-4C74-A482-6ADA485F1229}" srcOrd="3" destOrd="0" presId="urn:microsoft.com/office/officeart/2018/5/layout/IconCircleLabelList"/>
    <dgm:cxn modelId="{9EDFDA45-D979-46CB-A598-444E5B06B2F9}" type="presParOf" srcId="{B2E8169B-A13D-4DFA-9A5D-D5491793F7B8}" destId="{6ABC562B-878D-4239-9189-756078FDC060}" srcOrd="1" destOrd="0" presId="urn:microsoft.com/office/officeart/2018/5/layout/IconCircleLabelList"/>
    <dgm:cxn modelId="{A3011D40-4667-4B4C-988B-B9742C68D96D}" type="presParOf" srcId="{B2E8169B-A13D-4DFA-9A5D-D5491793F7B8}" destId="{9AD1CB3D-F3AD-4567-A762-0A71E97C35FF}" srcOrd="2" destOrd="0" presId="urn:microsoft.com/office/officeart/2018/5/layout/IconCircleLabelList"/>
    <dgm:cxn modelId="{791793E1-DC37-4526-81AD-880480F29114}" type="presParOf" srcId="{9AD1CB3D-F3AD-4567-A762-0A71E97C35FF}" destId="{8D4D758D-E7BD-4886-AD38-B0DEF8ACE9BB}" srcOrd="0" destOrd="0" presId="urn:microsoft.com/office/officeart/2018/5/layout/IconCircleLabelList"/>
    <dgm:cxn modelId="{6E46CDD3-17C5-432D-B13D-DECE0F790F71}" type="presParOf" srcId="{9AD1CB3D-F3AD-4567-A762-0A71E97C35FF}" destId="{25A9ACBB-6D19-421F-B212-D6B497B58D82}" srcOrd="1" destOrd="0" presId="urn:microsoft.com/office/officeart/2018/5/layout/IconCircleLabelList"/>
    <dgm:cxn modelId="{513408B6-B6A7-4508-A312-8E19F5FBC71D}" type="presParOf" srcId="{9AD1CB3D-F3AD-4567-A762-0A71E97C35FF}" destId="{0D8A357B-57A0-4059-9AC2-8A9CC53CAC43}" srcOrd="2" destOrd="0" presId="urn:microsoft.com/office/officeart/2018/5/layout/IconCircleLabelList"/>
    <dgm:cxn modelId="{E487FB9E-DAF5-4403-AB1E-C29C04009A85}" type="presParOf" srcId="{9AD1CB3D-F3AD-4567-A762-0A71E97C35FF}" destId="{0A1A4179-9BFD-4DD6-B471-CD1860E97E5D}" srcOrd="3" destOrd="0" presId="urn:microsoft.com/office/officeart/2018/5/layout/IconCircleLabelList"/>
    <dgm:cxn modelId="{24888710-7670-4FD5-B4C3-5058272AC513}" type="presParOf" srcId="{B2E8169B-A13D-4DFA-9A5D-D5491793F7B8}" destId="{7B051C2D-3B6E-4686-8376-B3535A821E85}" srcOrd="3" destOrd="0" presId="urn:microsoft.com/office/officeart/2018/5/layout/IconCircleLabelList"/>
    <dgm:cxn modelId="{E5FF7B8D-0B89-4A63-9136-F4EF14878C20}" type="presParOf" srcId="{B2E8169B-A13D-4DFA-9A5D-D5491793F7B8}" destId="{A8C968F1-0FC4-46F8-996A-303127EFAB37}" srcOrd="4" destOrd="0" presId="urn:microsoft.com/office/officeart/2018/5/layout/IconCircleLabelList"/>
    <dgm:cxn modelId="{157A66A8-6A5E-44B3-949B-4E834A6D520B}" type="presParOf" srcId="{A8C968F1-0FC4-46F8-996A-303127EFAB37}" destId="{D2099C20-8988-4E89-B05E-52E31EB9AEB0}" srcOrd="0" destOrd="0" presId="urn:microsoft.com/office/officeart/2018/5/layout/IconCircleLabelList"/>
    <dgm:cxn modelId="{296E7A7D-C118-43F6-B36F-8436FD817BB7}" type="presParOf" srcId="{A8C968F1-0FC4-46F8-996A-303127EFAB37}" destId="{6CDCFD16-602C-491A-ACD7-360BB2E0487E}" srcOrd="1" destOrd="0" presId="urn:microsoft.com/office/officeart/2018/5/layout/IconCircleLabelList"/>
    <dgm:cxn modelId="{A43759BE-168F-4D03-974A-CA3C976CCFB8}" type="presParOf" srcId="{A8C968F1-0FC4-46F8-996A-303127EFAB37}" destId="{182D9F17-921C-466A-996C-D999DED31955}" srcOrd="2" destOrd="0" presId="urn:microsoft.com/office/officeart/2018/5/layout/IconCircleLabelList"/>
    <dgm:cxn modelId="{96F6425C-E2F8-4356-9395-A13C8954F4CA}" type="presParOf" srcId="{A8C968F1-0FC4-46F8-996A-303127EFAB37}" destId="{56B95DF8-8E6B-46C3-ADE6-A4D3E874A151}" srcOrd="3" destOrd="0" presId="urn:microsoft.com/office/officeart/2018/5/layout/IconCircleLabelList"/>
    <dgm:cxn modelId="{85AF2CB4-4419-4DDD-AFB8-FC37986CFB88}" type="presParOf" srcId="{B2E8169B-A13D-4DFA-9A5D-D5491793F7B8}" destId="{8414A4C8-3D23-4A52-AA7C-5600F468C805}" srcOrd="5" destOrd="0" presId="urn:microsoft.com/office/officeart/2018/5/layout/IconCircleLabelList"/>
    <dgm:cxn modelId="{BF0A77E4-BA85-4E28-B30D-BE6A34E84F35}" type="presParOf" srcId="{B2E8169B-A13D-4DFA-9A5D-D5491793F7B8}" destId="{8CEAF0EF-7F16-4C37-927C-D4B97B59AA0F}" srcOrd="6" destOrd="0" presId="urn:microsoft.com/office/officeart/2018/5/layout/IconCircleLabelList"/>
    <dgm:cxn modelId="{D0EC2EAB-074E-475F-BF03-E2294EB1574F}" type="presParOf" srcId="{8CEAF0EF-7F16-4C37-927C-D4B97B59AA0F}" destId="{64EF20F6-B20A-40CE-87D6-DF467E5D7D73}" srcOrd="0" destOrd="0" presId="urn:microsoft.com/office/officeart/2018/5/layout/IconCircleLabelList"/>
    <dgm:cxn modelId="{1BCD0428-6810-47C9-B613-37DC4C143D8E}" type="presParOf" srcId="{8CEAF0EF-7F16-4C37-927C-D4B97B59AA0F}" destId="{34C32BA8-F226-48CC-B215-005E5E415643}" srcOrd="1" destOrd="0" presId="urn:microsoft.com/office/officeart/2018/5/layout/IconCircleLabelList"/>
    <dgm:cxn modelId="{B8FFFB4D-8432-490D-ACB7-DF49FF98370F}" type="presParOf" srcId="{8CEAF0EF-7F16-4C37-927C-D4B97B59AA0F}" destId="{162FBB48-34EC-4080-B8B3-72EF5B95C92F}" srcOrd="2" destOrd="0" presId="urn:microsoft.com/office/officeart/2018/5/layout/IconCircleLabelList"/>
    <dgm:cxn modelId="{6E2E843E-F88C-479B-8714-E00D8E11170B}" type="presParOf" srcId="{8CEAF0EF-7F16-4C37-927C-D4B97B59AA0F}" destId="{4544E804-AABA-4EDF-8447-AD7638891ECA}" srcOrd="3" destOrd="0" presId="urn:microsoft.com/office/officeart/2018/5/layout/IconCircleLabelList"/>
    <dgm:cxn modelId="{94BE2037-F97E-4E34-B3B2-46E052C681CB}" type="presParOf" srcId="{B2E8169B-A13D-4DFA-9A5D-D5491793F7B8}" destId="{4BD8456D-175A-4DE9-89A9-F6E451DDB175}" srcOrd="7" destOrd="0" presId="urn:microsoft.com/office/officeart/2018/5/layout/IconCircleLabelList"/>
    <dgm:cxn modelId="{F14AF92A-2B86-420E-BB5D-3F4A3E1302CF}" type="presParOf" srcId="{B2E8169B-A13D-4DFA-9A5D-D5491793F7B8}" destId="{830ED256-2F00-4D55-8990-BAC4081D04D3}" srcOrd="8" destOrd="0" presId="urn:microsoft.com/office/officeart/2018/5/layout/IconCircleLabelList"/>
    <dgm:cxn modelId="{BE5B10E3-080B-48FD-A288-D0926EF92A8B}" type="presParOf" srcId="{830ED256-2F00-4D55-8990-BAC4081D04D3}" destId="{98E2839E-1C10-4F0B-A4E7-C2326E55D568}" srcOrd="0" destOrd="0" presId="urn:microsoft.com/office/officeart/2018/5/layout/IconCircleLabelList"/>
    <dgm:cxn modelId="{91E57DC1-FAEC-492D-9F11-8A5AE3DC69BC}" type="presParOf" srcId="{830ED256-2F00-4D55-8990-BAC4081D04D3}" destId="{66E2A7F8-364D-4973-B292-9ADFD2F98517}" srcOrd="1" destOrd="0" presId="urn:microsoft.com/office/officeart/2018/5/layout/IconCircleLabelList"/>
    <dgm:cxn modelId="{2B455761-9AD7-45B2-85BE-7D46D9549BE4}" type="presParOf" srcId="{830ED256-2F00-4D55-8990-BAC4081D04D3}" destId="{371139F6-7507-4A12-BF29-DA10189B6867}" srcOrd="2" destOrd="0" presId="urn:microsoft.com/office/officeart/2018/5/layout/IconCircleLabelList"/>
    <dgm:cxn modelId="{CFE2470B-88C3-44B5-A14B-C45C9F14B03C}" type="presParOf" srcId="{830ED256-2F00-4D55-8990-BAC4081D04D3}" destId="{C7BC5289-0E9C-4737-B864-2DC22456864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3DC9EE-B562-41A4-A2BD-A0BEF15C5FA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50EA721-7F7B-49E5-AC18-0A752F600622}">
      <dgm:prSet custT="1"/>
      <dgm:spPr/>
      <dgm:t>
        <a:bodyPr/>
        <a:lstStyle/>
        <a:p>
          <a:pPr>
            <a:lnSpc>
              <a:spcPct val="100000"/>
            </a:lnSpc>
          </a:pPr>
          <a:r>
            <a:rPr lang="en-US" sz="1200" dirty="0"/>
            <a:t>I implemented a separate class to clean any data extracted from the PDF file</a:t>
          </a:r>
        </a:p>
      </dgm:t>
    </dgm:pt>
    <dgm:pt modelId="{7FEDE7CE-8DE4-4E58-A0B9-F336BD373278}" type="parTrans" cxnId="{FCC2AFD8-B3D8-4B78-8146-85798DCE9337}">
      <dgm:prSet/>
      <dgm:spPr/>
      <dgm:t>
        <a:bodyPr/>
        <a:lstStyle/>
        <a:p>
          <a:endParaRPr lang="en-US"/>
        </a:p>
      </dgm:t>
    </dgm:pt>
    <dgm:pt modelId="{8DACE6E6-DF94-490D-9CA7-41DE5DB23923}" type="sibTrans" cxnId="{FCC2AFD8-B3D8-4B78-8146-85798DCE9337}">
      <dgm:prSet/>
      <dgm:spPr/>
      <dgm:t>
        <a:bodyPr/>
        <a:lstStyle/>
        <a:p>
          <a:endParaRPr lang="en-US"/>
        </a:p>
      </dgm:t>
    </dgm:pt>
    <dgm:pt modelId="{B27BCCBF-EF2D-41B3-8602-03804C67016A}">
      <dgm:prSet custT="1"/>
      <dgm:spPr/>
      <dgm:t>
        <a:bodyPr/>
        <a:lstStyle/>
        <a:p>
          <a:pPr>
            <a:lnSpc>
              <a:spcPct val="100000"/>
            </a:lnSpc>
          </a:pPr>
          <a:r>
            <a:rPr lang="en-US" sz="1200" dirty="0"/>
            <a:t>The goal was to remove any content that would interfere in the semantic similarity calculation between the query and a candidate answer</a:t>
          </a:r>
        </a:p>
      </dgm:t>
    </dgm:pt>
    <dgm:pt modelId="{FD37C33D-914A-425E-9437-70EF1A045AA8}" type="parTrans" cxnId="{A818EC07-5E11-4C84-B9A4-7E052FAEC4ED}">
      <dgm:prSet/>
      <dgm:spPr/>
      <dgm:t>
        <a:bodyPr/>
        <a:lstStyle/>
        <a:p>
          <a:endParaRPr lang="en-US"/>
        </a:p>
      </dgm:t>
    </dgm:pt>
    <dgm:pt modelId="{3BD9093E-4AD9-412A-9CAC-12E0369601DD}" type="sibTrans" cxnId="{A818EC07-5E11-4C84-B9A4-7E052FAEC4ED}">
      <dgm:prSet/>
      <dgm:spPr/>
      <dgm:t>
        <a:bodyPr/>
        <a:lstStyle/>
        <a:p>
          <a:endParaRPr lang="en-US"/>
        </a:p>
      </dgm:t>
    </dgm:pt>
    <dgm:pt modelId="{68148ED4-9FD9-4A79-A60F-35425C3A9CBA}">
      <dgm:prSet/>
      <dgm:spPr/>
      <dgm:t>
        <a:bodyPr/>
        <a:lstStyle/>
        <a:p>
          <a:pPr>
            <a:lnSpc>
              <a:spcPct val="100000"/>
            </a:lnSpc>
          </a:pPr>
          <a:r>
            <a:rPr lang="en-US" dirty="0"/>
            <a:t>However, the PDF text extraction process is imperfect, and that can sometimes result in text that is somewhat garbled for a given page</a:t>
          </a:r>
        </a:p>
      </dgm:t>
    </dgm:pt>
    <dgm:pt modelId="{AD8113CC-FD88-4BBE-AE3F-24EBF7035D02}" type="parTrans" cxnId="{65EA00F4-C2E0-40BA-8EE9-F9AE4131A663}">
      <dgm:prSet/>
      <dgm:spPr/>
      <dgm:t>
        <a:bodyPr/>
        <a:lstStyle/>
        <a:p>
          <a:endParaRPr lang="en-US"/>
        </a:p>
      </dgm:t>
    </dgm:pt>
    <dgm:pt modelId="{D3B0243A-AC41-4922-ADC9-546D76B08EA9}" type="sibTrans" cxnId="{65EA00F4-C2E0-40BA-8EE9-F9AE4131A663}">
      <dgm:prSet/>
      <dgm:spPr/>
      <dgm:t>
        <a:bodyPr/>
        <a:lstStyle/>
        <a:p>
          <a:endParaRPr lang="en-US"/>
        </a:p>
      </dgm:t>
    </dgm:pt>
    <dgm:pt modelId="{6ED7EE52-20E4-44CC-BC89-296CDB6E95AB}">
      <dgm:prSet/>
      <dgm:spPr/>
      <dgm:t>
        <a:bodyPr/>
        <a:lstStyle/>
        <a:p>
          <a:pPr>
            <a:lnSpc>
              <a:spcPct val="100000"/>
            </a:lnSpc>
          </a:pPr>
          <a:r>
            <a:rPr lang="en-US"/>
            <a:t>Data cleaning applied on top of this basically just makes the text even more garbled, to the point where it is very difficult for a human to make sense of it</a:t>
          </a:r>
        </a:p>
      </dgm:t>
    </dgm:pt>
    <dgm:pt modelId="{7DD48131-8069-4A2E-8DD6-71F3C5CF22A3}" type="parTrans" cxnId="{5561778A-E072-41E6-8A97-374029337E15}">
      <dgm:prSet/>
      <dgm:spPr/>
      <dgm:t>
        <a:bodyPr/>
        <a:lstStyle/>
        <a:p>
          <a:endParaRPr lang="en-US"/>
        </a:p>
      </dgm:t>
    </dgm:pt>
    <dgm:pt modelId="{31D394B7-7F11-4A51-ACCF-AF384C858ABB}" type="sibTrans" cxnId="{5561778A-E072-41E6-8A97-374029337E15}">
      <dgm:prSet/>
      <dgm:spPr/>
      <dgm:t>
        <a:bodyPr/>
        <a:lstStyle/>
        <a:p>
          <a:endParaRPr lang="en-US"/>
        </a:p>
      </dgm:t>
    </dgm:pt>
    <dgm:pt modelId="{38DB21BF-D0A8-4D47-8C63-0330A61107C6}">
      <dgm:prSet/>
      <dgm:spPr/>
      <dgm:t>
        <a:bodyPr/>
        <a:lstStyle/>
        <a:p>
          <a:pPr>
            <a:lnSpc>
              <a:spcPct val="100000"/>
            </a:lnSpc>
          </a:pPr>
          <a:r>
            <a:rPr lang="en-US" dirty="0"/>
            <a:t>I commented out data cleaning functionality, and with more time I would have made that an option on the file upload page that a user could toggle on/off</a:t>
          </a:r>
        </a:p>
      </dgm:t>
    </dgm:pt>
    <dgm:pt modelId="{E46F3E75-E783-48D7-9D13-17963A59AD0E}" type="parTrans" cxnId="{6E8BD832-F0A7-4272-B07D-127B21E27883}">
      <dgm:prSet/>
      <dgm:spPr/>
      <dgm:t>
        <a:bodyPr/>
        <a:lstStyle/>
        <a:p>
          <a:endParaRPr lang="en-US"/>
        </a:p>
      </dgm:t>
    </dgm:pt>
    <dgm:pt modelId="{54FDE088-D6E3-4AF6-A8BB-20155C1457F2}" type="sibTrans" cxnId="{6E8BD832-F0A7-4272-B07D-127B21E27883}">
      <dgm:prSet/>
      <dgm:spPr/>
      <dgm:t>
        <a:bodyPr/>
        <a:lstStyle/>
        <a:p>
          <a:endParaRPr lang="en-US"/>
        </a:p>
      </dgm:t>
    </dgm:pt>
    <dgm:pt modelId="{4F4A526A-342F-4337-B111-DA3E7CC05F14}" type="pres">
      <dgm:prSet presAssocID="{A03DC9EE-B562-41A4-A2BD-A0BEF15C5FAE}" presName="root" presStyleCnt="0">
        <dgm:presLayoutVars>
          <dgm:dir/>
          <dgm:resizeHandles val="exact"/>
        </dgm:presLayoutVars>
      </dgm:prSet>
      <dgm:spPr/>
    </dgm:pt>
    <dgm:pt modelId="{732B5A46-4AA0-4ABE-9104-450D838D158D}" type="pres">
      <dgm:prSet presAssocID="{A50EA721-7F7B-49E5-AC18-0A752F600622}" presName="compNode" presStyleCnt="0"/>
      <dgm:spPr/>
    </dgm:pt>
    <dgm:pt modelId="{A7DE8D1B-F201-4596-BCE7-70066F208AAA}" type="pres">
      <dgm:prSet presAssocID="{A50EA721-7F7B-49E5-AC18-0A752F60062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1FAFA3CA-57B4-4B52-AE1D-63037035EC09}" type="pres">
      <dgm:prSet presAssocID="{A50EA721-7F7B-49E5-AC18-0A752F600622}" presName="spaceRect" presStyleCnt="0"/>
      <dgm:spPr/>
    </dgm:pt>
    <dgm:pt modelId="{BD702FA8-8DFB-4F2D-A152-B55621032D1D}" type="pres">
      <dgm:prSet presAssocID="{A50EA721-7F7B-49E5-AC18-0A752F600622}" presName="textRect" presStyleLbl="revTx" presStyleIdx="0" presStyleCnt="5">
        <dgm:presLayoutVars>
          <dgm:chMax val="1"/>
          <dgm:chPref val="1"/>
        </dgm:presLayoutVars>
      </dgm:prSet>
      <dgm:spPr/>
    </dgm:pt>
    <dgm:pt modelId="{E71A4218-76F6-41F7-82E6-F70A62AE8064}" type="pres">
      <dgm:prSet presAssocID="{8DACE6E6-DF94-490D-9CA7-41DE5DB23923}" presName="sibTrans" presStyleCnt="0"/>
      <dgm:spPr/>
    </dgm:pt>
    <dgm:pt modelId="{503ACA59-2968-4CCE-AA8D-807996A1136B}" type="pres">
      <dgm:prSet presAssocID="{B27BCCBF-EF2D-41B3-8602-03804C67016A}" presName="compNode" presStyleCnt="0"/>
      <dgm:spPr/>
    </dgm:pt>
    <dgm:pt modelId="{BCC2255A-DC96-4792-91A1-A9996C76E5C8}" type="pres">
      <dgm:prSet presAssocID="{B27BCCBF-EF2D-41B3-8602-03804C6701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F7332E80-E6CD-4BF5-AE18-4E98C1A513F1}" type="pres">
      <dgm:prSet presAssocID="{B27BCCBF-EF2D-41B3-8602-03804C67016A}" presName="spaceRect" presStyleCnt="0"/>
      <dgm:spPr/>
    </dgm:pt>
    <dgm:pt modelId="{7B743365-CD38-42D2-BB80-418AF2553DB5}" type="pres">
      <dgm:prSet presAssocID="{B27BCCBF-EF2D-41B3-8602-03804C67016A}" presName="textRect" presStyleLbl="revTx" presStyleIdx="1" presStyleCnt="5">
        <dgm:presLayoutVars>
          <dgm:chMax val="1"/>
          <dgm:chPref val="1"/>
        </dgm:presLayoutVars>
      </dgm:prSet>
      <dgm:spPr/>
    </dgm:pt>
    <dgm:pt modelId="{EEE99A65-10C2-431B-88BD-CE2F57C89C89}" type="pres">
      <dgm:prSet presAssocID="{3BD9093E-4AD9-412A-9CAC-12E0369601DD}" presName="sibTrans" presStyleCnt="0"/>
      <dgm:spPr/>
    </dgm:pt>
    <dgm:pt modelId="{4EC085B2-5718-4687-9309-0222547AFA29}" type="pres">
      <dgm:prSet presAssocID="{68148ED4-9FD9-4A79-A60F-35425C3A9CBA}" presName="compNode" presStyleCnt="0"/>
      <dgm:spPr/>
    </dgm:pt>
    <dgm:pt modelId="{801CEAE1-D25C-4F58-93C1-A48DD7CE7CC9}" type="pres">
      <dgm:prSet presAssocID="{68148ED4-9FD9-4A79-A60F-35425C3A9C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1C404D11-16C6-4AC7-B4CA-584AD801723A}" type="pres">
      <dgm:prSet presAssocID="{68148ED4-9FD9-4A79-A60F-35425C3A9CBA}" presName="spaceRect" presStyleCnt="0"/>
      <dgm:spPr/>
    </dgm:pt>
    <dgm:pt modelId="{E98DA8A9-2A29-4BD2-A554-924DF4D2048F}" type="pres">
      <dgm:prSet presAssocID="{68148ED4-9FD9-4A79-A60F-35425C3A9CBA}" presName="textRect" presStyleLbl="revTx" presStyleIdx="2" presStyleCnt="5">
        <dgm:presLayoutVars>
          <dgm:chMax val="1"/>
          <dgm:chPref val="1"/>
        </dgm:presLayoutVars>
      </dgm:prSet>
      <dgm:spPr/>
    </dgm:pt>
    <dgm:pt modelId="{A6AD69B7-0C36-4785-9493-A68030009A42}" type="pres">
      <dgm:prSet presAssocID="{D3B0243A-AC41-4922-ADC9-546D76B08EA9}" presName="sibTrans" presStyleCnt="0"/>
      <dgm:spPr/>
    </dgm:pt>
    <dgm:pt modelId="{1E2F34F1-01D8-44D4-B8F7-60D6B74CB48D}" type="pres">
      <dgm:prSet presAssocID="{6ED7EE52-20E4-44CC-BC89-296CDB6E95AB}" presName="compNode" presStyleCnt="0"/>
      <dgm:spPr/>
    </dgm:pt>
    <dgm:pt modelId="{D1B3924E-1839-4DFF-AACE-BD2A59A54758}" type="pres">
      <dgm:prSet presAssocID="{6ED7EE52-20E4-44CC-BC89-296CDB6E95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8F283937-DFDA-4A8C-B256-41D8C7D56B1E}" type="pres">
      <dgm:prSet presAssocID="{6ED7EE52-20E4-44CC-BC89-296CDB6E95AB}" presName="spaceRect" presStyleCnt="0"/>
      <dgm:spPr/>
    </dgm:pt>
    <dgm:pt modelId="{9ABBE252-2412-44E5-BEA1-E91B666BBEEA}" type="pres">
      <dgm:prSet presAssocID="{6ED7EE52-20E4-44CC-BC89-296CDB6E95AB}" presName="textRect" presStyleLbl="revTx" presStyleIdx="3" presStyleCnt="5">
        <dgm:presLayoutVars>
          <dgm:chMax val="1"/>
          <dgm:chPref val="1"/>
        </dgm:presLayoutVars>
      </dgm:prSet>
      <dgm:spPr/>
    </dgm:pt>
    <dgm:pt modelId="{E8F810FA-1E0D-47D0-949E-932A60EB4C5C}" type="pres">
      <dgm:prSet presAssocID="{31D394B7-7F11-4A51-ACCF-AF384C858ABB}" presName="sibTrans" presStyleCnt="0"/>
      <dgm:spPr/>
    </dgm:pt>
    <dgm:pt modelId="{615CDAB0-4958-417C-9A40-2750876DC453}" type="pres">
      <dgm:prSet presAssocID="{38DB21BF-D0A8-4D47-8C63-0330A61107C6}" presName="compNode" presStyleCnt="0"/>
      <dgm:spPr/>
    </dgm:pt>
    <dgm:pt modelId="{90C22F7B-246E-430D-97FA-740876F931FB}" type="pres">
      <dgm:prSet presAssocID="{38DB21BF-D0A8-4D47-8C63-0330A61107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p and bucket"/>
        </a:ext>
      </dgm:extLst>
    </dgm:pt>
    <dgm:pt modelId="{F6C6D415-20CF-404A-BAFC-B3D5C4C00406}" type="pres">
      <dgm:prSet presAssocID="{38DB21BF-D0A8-4D47-8C63-0330A61107C6}" presName="spaceRect" presStyleCnt="0"/>
      <dgm:spPr/>
    </dgm:pt>
    <dgm:pt modelId="{C6661BF6-DF15-4466-913C-0713C9E7D070}" type="pres">
      <dgm:prSet presAssocID="{38DB21BF-D0A8-4D47-8C63-0330A61107C6}" presName="textRect" presStyleLbl="revTx" presStyleIdx="4" presStyleCnt="5">
        <dgm:presLayoutVars>
          <dgm:chMax val="1"/>
          <dgm:chPref val="1"/>
        </dgm:presLayoutVars>
      </dgm:prSet>
      <dgm:spPr/>
    </dgm:pt>
  </dgm:ptLst>
  <dgm:cxnLst>
    <dgm:cxn modelId="{A818EC07-5E11-4C84-B9A4-7E052FAEC4ED}" srcId="{A03DC9EE-B562-41A4-A2BD-A0BEF15C5FAE}" destId="{B27BCCBF-EF2D-41B3-8602-03804C67016A}" srcOrd="1" destOrd="0" parTransId="{FD37C33D-914A-425E-9437-70EF1A045AA8}" sibTransId="{3BD9093E-4AD9-412A-9CAC-12E0369601DD}"/>
    <dgm:cxn modelId="{15CFB00E-8A64-45AE-B115-72256B62BCF5}" type="presOf" srcId="{A50EA721-7F7B-49E5-AC18-0A752F600622}" destId="{BD702FA8-8DFB-4F2D-A152-B55621032D1D}" srcOrd="0" destOrd="0" presId="urn:microsoft.com/office/officeart/2018/2/layout/IconLabelList"/>
    <dgm:cxn modelId="{973B3820-B84B-492E-BAA5-8BB4188D96BC}" type="presOf" srcId="{6ED7EE52-20E4-44CC-BC89-296CDB6E95AB}" destId="{9ABBE252-2412-44E5-BEA1-E91B666BBEEA}" srcOrd="0" destOrd="0" presId="urn:microsoft.com/office/officeart/2018/2/layout/IconLabelList"/>
    <dgm:cxn modelId="{4EEFFF2C-4EA2-40D2-937C-2BB9B2BFB516}" type="presOf" srcId="{A03DC9EE-B562-41A4-A2BD-A0BEF15C5FAE}" destId="{4F4A526A-342F-4337-B111-DA3E7CC05F14}" srcOrd="0" destOrd="0" presId="urn:microsoft.com/office/officeart/2018/2/layout/IconLabelList"/>
    <dgm:cxn modelId="{D9F0B831-5069-4306-A746-72D0D3678EDF}" type="presOf" srcId="{38DB21BF-D0A8-4D47-8C63-0330A61107C6}" destId="{C6661BF6-DF15-4466-913C-0713C9E7D070}" srcOrd="0" destOrd="0" presId="urn:microsoft.com/office/officeart/2018/2/layout/IconLabelList"/>
    <dgm:cxn modelId="{6E8BD832-F0A7-4272-B07D-127B21E27883}" srcId="{A03DC9EE-B562-41A4-A2BD-A0BEF15C5FAE}" destId="{38DB21BF-D0A8-4D47-8C63-0330A61107C6}" srcOrd="4" destOrd="0" parTransId="{E46F3E75-E783-48D7-9D13-17963A59AD0E}" sibTransId="{54FDE088-D6E3-4AF6-A8BB-20155C1457F2}"/>
    <dgm:cxn modelId="{5561778A-E072-41E6-8A97-374029337E15}" srcId="{A03DC9EE-B562-41A4-A2BD-A0BEF15C5FAE}" destId="{6ED7EE52-20E4-44CC-BC89-296CDB6E95AB}" srcOrd="3" destOrd="0" parTransId="{7DD48131-8069-4A2E-8DD6-71F3C5CF22A3}" sibTransId="{31D394B7-7F11-4A51-ACCF-AF384C858ABB}"/>
    <dgm:cxn modelId="{E2C5C791-71CD-4DE1-8A8E-0F0EF0BE0D1D}" type="presOf" srcId="{B27BCCBF-EF2D-41B3-8602-03804C67016A}" destId="{7B743365-CD38-42D2-BB80-418AF2553DB5}" srcOrd="0" destOrd="0" presId="urn:microsoft.com/office/officeart/2018/2/layout/IconLabelList"/>
    <dgm:cxn modelId="{10E335D8-860C-40DC-9AA0-251DBAE86C73}" type="presOf" srcId="{68148ED4-9FD9-4A79-A60F-35425C3A9CBA}" destId="{E98DA8A9-2A29-4BD2-A554-924DF4D2048F}" srcOrd="0" destOrd="0" presId="urn:microsoft.com/office/officeart/2018/2/layout/IconLabelList"/>
    <dgm:cxn modelId="{FCC2AFD8-B3D8-4B78-8146-85798DCE9337}" srcId="{A03DC9EE-B562-41A4-A2BD-A0BEF15C5FAE}" destId="{A50EA721-7F7B-49E5-AC18-0A752F600622}" srcOrd="0" destOrd="0" parTransId="{7FEDE7CE-8DE4-4E58-A0B9-F336BD373278}" sibTransId="{8DACE6E6-DF94-490D-9CA7-41DE5DB23923}"/>
    <dgm:cxn modelId="{65EA00F4-C2E0-40BA-8EE9-F9AE4131A663}" srcId="{A03DC9EE-B562-41A4-A2BD-A0BEF15C5FAE}" destId="{68148ED4-9FD9-4A79-A60F-35425C3A9CBA}" srcOrd="2" destOrd="0" parTransId="{AD8113CC-FD88-4BBE-AE3F-24EBF7035D02}" sibTransId="{D3B0243A-AC41-4922-ADC9-546D76B08EA9}"/>
    <dgm:cxn modelId="{BFB98D41-92E4-4431-ACAE-F1965BDE5879}" type="presParOf" srcId="{4F4A526A-342F-4337-B111-DA3E7CC05F14}" destId="{732B5A46-4AA0-4ABE-9104-450D838D158D}" srcOrd="0" destOrd="0" presId="urn:microsoft.com/office/officeart/2018/2/layout/IconLabelList"/>
    <dgm:cxn modelId="{CD51DA5F-0455-48BC-B976-B58F10398B94}" type="presParOf" srcId="{732B5A46-4AA0-4ABE-9104-450D838D158D}" destId="{A7DE8D1B-F201-4596-BCE7-70066F208AAA}" srcOrd="0" destOrd="0" presId="urn:microsoft.com/office/officeart/2018/2/layout/IconLabelList"/>
    <dgm:cxn modelId="{1A77E58E-0253-4B35-BC98-FB25E9513215}" type="presParOf" srcId="{732B5A46-4AA0-4ABE-9104-450D838D158D}" destId="{1FAFA3CA-57B4-4B52-AE1D-63037035EC09}" srcOrd="1" destOrd="0" presId="urn:microsoft.com/office/officeart/2018/2/layout/IconLabelList"/>
    <dgm:cxn modelId="{F8C9566B-E6EC-4903-ADE8-3C6036AF2E81}" type="presParOf" srcId="{732B5A46-4AA0-4ABE-9104-450D838D158D}" destId="{BD702FA8-8DFB-4F2D-A152-B55621032D1D}" srcOrd="2" destOrd="0" presId="urn:microsoft.com/office/officeart/2018/2/layout/IconLabelList"/>
    <dgm:cxn modelId="{EA7539C4-C2FE-4F6A-B545-78647F773621}" type="presParOf" srcId="{4F4A526A-342F-4337-B111-DA3E7CC05F14}" destId="{E71A4218-76F6-41F7-82E6-F70A62AE8064}" srcOrd="1" destOrd="0" presId="urn:microsoft.com/office/officeart/2018/2/layout/IconLabelList"/>
    <dgm:cxn modelId="{7DDF75E3-66AB-4689-9D30-9592768B91BC}" type="presParOf" srcId="{4F4A526A-342F-4337-B111-DA3E7CC05F14}" destId="{503ACA59-2968-4CCE-AA8D-807996A1136B}" srcOrd="2" destOrd="0" presId="urn:microsoft.com/office/officeart/2018/2/layout/IconLabelList"/>
    <dgm:cxn modelId="{CAD74459-B692-4CF2-84AE-F19BD60CF7D5}" type="presParOf" srcId="{503ACA59-2968-4CCE-AA8D-807996A1136B}" destId="{BCC2255A-DC96-4792-91A1-A9996C76E5C8}" srcOrd="0" destOrd="0" presId="urn:microsoft.com/office/officeart/2018/2/layout/IconLabelList"/>
    <dgm:cxn modelId="{EF2EA66B-9D77-4EB1-8A31-1856193A98A1}" type="presParOf" srcId="{503ACA59-2968-4CCE-AA8D-807996A1136B}" destId="{F7332E80-E6CD-4BF5-AE18-4E98C1A513F1}" srcOrd="1" destOrd="0" presId="urn:microsoft.com/office/officeart/2018/2/layout/IconLabelList"/>
    <dgm:cxn modelId="{41061768-84CD-4FB2-B512-DAD441B52562}" type="presParOf" srcId="{503ACA59-2968-4CCE-AA8D-807996A1136B}" destId="{7B743365-CD38-42D2-BB80-418AF2553DB5}" srcOrd="2" destOrd="0" presId="urn:microsoft.com/office/officeart/2018/2/layout/IconLabelList"/>
    <dgm:cxn modelId="{8ABAFFB0-F98E-4286-80D6-D16FBBAB059C}" type="presParOf" srcId="{4F4A526A-342F-4337-B111-DA3E7CC05F14}" destId="{EEE99A65-10C2-431B-88BD-CE2F57C89C89}" srcOrd="3" destOrd="0" presId="urn:microsoft.com/office/officeart/2018/2/layout/IconLabelList"/>
    <dgm:cxn modelId="{823466C5-C737-4FA2-9C56-3D27B605FBB7}" type="presParOf" srcId="{4F4A526A-342F-4337-B111-DA3E7CC05F14}" destId="{4EC085B2-5718-4687-9309-0222547AFA29}" srcOrd="4" destOrd="0" presId="urn:microsoft.com/office/officeart/2018/2/layout/IconLabelList"/>
    <dgm:cxn modelId="{A4E89DD0-FEB0-48E8-B304-7ED0B7F7837B}" type="presParOf" srcId="{4EC085B2-5718-4687-9309-0222547AFA29}" destId="{801CEAE1-D25C-4F58-93C1-A48DD7CE7CC9}" srcOrd="0" destOrd="0" presId="urn:microsoft.com/office/officeart/2018/2/layout/IconLabelList"/>
    <dgm:cxn modelId="{8BC7E105-99A4-409E-99AD-FAD694663F5B}" type="presParOf" srcId="{4EC085B2-5718-4687-9309-0222547AFA29}" destId="{1C404D11-16C6-4AC7-B4CA-584AD801723A}" srcOrd="1" destOrd="0" presId="urn:microsoft.com/office/officeart/2018/2/layout/IconLabelList"/>
    <dgm:cxn modelId="{640BA4BF-95BA-423A-96BB-CC1141DD5C98}" type="presParOf" srcId="{4EC085B2-5718-4687-9309-0222547AFA29}" destId="{E98DA8A9-2A29-4BD2-A554-924DF4D2048F}" srcOrd="2" destOrd="0" presId="urn:microsoft.com/office/officeart/2018/2/layout/IconLabelList"/>
    <dgm:cxn modelId="{ADEE4DE8-872C-41B7-8261-D94D004FF39E}" type="presParOf" srcId="{4F4A526A-342F-4337-B111-DA3E7CC05F14}" destId="{A6AD69B7-0C36-4785-9493-A68030009A42}" srcOrd="5" destOrd="0" presId="urn:microsoft.com/office/officeart/2018/2/layout/IconLabelList"/>
    <dgm:cxn modelId="{BCE95868-87E9-493F-AED4-DB5BB450D588}" type="presParOf" srcId="{4F4A526A-342F-4337-B111-DA3E7CC05F14}" destId="{1E2F34F1-01D8-44D4-B8F7-60D6B74CB48D}" srcOrd="6" destOrd="0" presId="urn:microsoft.com/office/officeart/2018/2/layout/IconLabelList"/>
    <dgm:cxn modelId="{E1779814-886C-46C8-8BB0-D73BDF0DFEDE}" type="presParOf" srcId="{1E2F34F1-01D8-44D4-B8F7-60D6B74CB48D}" destId="{D1B3924E-1839-4DFF-AACE-BD2A59A54758}" srcOrd="0" destOrd="0" presId="urn:microsoft.com/office/officeart/2018/2/layout/IconLabelList"/>
    <dgm:cxn modelId="{15FB6F10-7AFA-400A-9A66-E11118FB8CA9}" type="presParOf" srcId="{1E2F34F1-01D8-44D4-B8F7-60D6B74CB48D}" destId="{8F283937-DFDA-4A8C-B256-41D8C7D56B1E}" srcOrd="1" destOrd="0" presId="urn:microsoft.com/office/officeart/2018/2/layout/IconLabelList"/>
    <dgm:cxn modelId="{B3A7047D-B01C-41DB-85F1-EE597C1B4CA4}" type="presParOf" srcId="{1E2F34F1-01D8-44D4-B8F7-60D6B74CB48D}" destId="{9ABBE252-2412-44E5-BEA1-E91B666BBEEA}" srcOrd="2" destOrd="0" presId="urn:microsoft.com/office/officeart/2018/2/layout/IconLabelList"/>
    <dgm:cxn modelId="{0F409B0A-74D2-404F-B7E6-7747C4AB287B}" type="presParOf" srcId="{4F4A526A-342F-4337-B111-DA3E7CC05F14}" destId="{E8F810FA-1E0D-47D0-949E-932A60EB4C5C}" srcOrd="7" destOrd="0" presId="urn:microsoft.com/office/officeart/2018/2/layout/IconLabelList"/>
    <dgm:cxn modelId="{3A632F97-6F94-4C10-AA69-10C2A29D02AE}" type="presParOf" srcId="{4F4A526A-342F-4337-B111-DA3E7CC05F14}" destId="{615CDAB0-4958-417C-9A40-2750876DC453}" srcOrd="8" destOrd="0" presId="urn:microsoft.com/office/officeart/2018/2/layout/IconLabelList"/>
    <dgm:cxn modelId="{CCDB2726-D352-4723-9D5C-8DD21679E050}" type="presParOf" srcId="{615CDAB0-4958-417C-9A40-2750876DC453}" destId="{90C22F7B-246E-430D-97FA-740876F931FB}" srcOrd="0" destOrd="0" presId="urn:microsoft.com/office/officeart/2018/2/layout/IconLabelList"/>
    <dgm:cxn modelId="{596D3B6E-A0A8-47EC-853C-961B50488A46}" type="presParOf" srcId="{615CDAB0-4958-417C-9A40-2750876DC453}" destId="{F6C6D415-20CF-404A-BAFC-B3D5C4C00406}" srcOrd="1" destOrd="0" presId="urn:microsoft.com/office/officeart/2018/2/layout/IconLabelList"/>
    <dgm:cxn modelId="{005EB325-6DE0-4E5E-A72E-3A75D447B7DF}" type="presParOf" srcId="{615CDAB0-4958-417C-9A40-2750876DC453}" destId="{C6661BF6-DF15-4466-913C-0713C9E7D07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9E0BB4-8005-4DCF-9D82-B5520EEBCCA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C4F6616-5434-4FD1-B315-CDF594B1D74E}">
      <dgm:prSet custT="1"/>
      <dgm:spPr/>
      <dgm:t>
        <a:bodyPr/>
        <a:lstStyle/>
        <a:p>
          <a:pPr>
            <a:lnSpc>
              <a:spcPct val="100000"/>
            </a:lnSpc>
            <a:defRPr cap="all"/>
          </a:pPr>
          <a:r>
            <a:rPr lang="en-US" sz="1200" dirty="0"/>
            <a:t>My prompt engineering template does not contain any few-shot examples, due to time constraints</a:t>
          </a:r>
        </a:p>
      </dgm:t>
    </dgm:pt>
    <dgm:pt modelId="{2AF1C556-003F-4146-A84E-5E56802E05D6}" type="parTrans" cxnId="{BFA246CF-AA82-4658-AEBB-799F697C94BE}">
      <dgm:prSet/>
      <dgm:spPr/>
      <dgm:t>
        <a:bodyPr/>
        <a:lstStyle/>
        <a:p>
          <a:endParaRPr lang="en-US"/>
        </a:p>
      </dgm:t>
    </dgm:pt>
    <dgm:pt modelId="{C92A7E2F-75A6-4209-B89C-E2A0E1B51858}" type="sibTrans" cxnId="{BFA246CF-AA82-4658-AEBB-799F697C94BE}">
      <dgm:prSet/>
      <dgm:spPr/>
      <dgm:t>
        <a:bodyPr/>
        <a:lstStyle/>
        <a:p>
          <a:endParaRPr lang="en-US"/>
        </a:p>
      </dgm:t>
    </dgm:pt>
    <dgm:pt modelId="{34471FC7-39DC-48AF-B105-FABD701F7065}">
      <dgm:prSet/>
      <dgm:spPr/>
      <dgm:t>
        <a:bodyPr/>
        <a:lstStyle/>
        <a:p>
          <a:pPr>
            <a:lnSpc>
              <a:spcPct val="100000"/>
            </a:lnSpc>
            <a:defRPr cap="all"/>
          </a:pPr>
          <a:r>
            <a:rPr lang="en-US" dirty="0"/>
            <a:t>The examples I would have put there would relate to the most asked questions, or ones that the LLM gets wrong the most. I would seek to have anywhere between 5-10 examples, based on expected question coverage</a:t>
          </a:r>
        </a:p>
      </dgm:t>
    </dgm:pt>
    <dgm:pt modelId="{30F651D1-B2EF-44D6-A3B5-995706A94CBD}" type="parTrans" cxnId="{32A0BF79-BBD1-46F5-9319-7C6B8D82CF32}">
      <dgm:prSet/>
      <dgm:spPr/>
      <dgm:t>
        <a:bodyPr/>
        <a:lstStyle/>
        <a:p>
          <a:endParaRPr lang="en-US"/>
        </a:p>
      </dgm:t>
    </dgm:pt>
    <dgm:pt modelId="{200D4524-C316-434F-A54D-D15EF69ECE44}" type="sibTrans" cxnId="{32A0BF79-BBD1-46F5-9319-7C6B8D82CF32}">
      <dgm:prSet/>
      <dgm:spPr/>
      <dgm:t>
        <a:bodyPr/>
        <a:lstStyle/>
        <a:p>
          <a:endParaRPr lang="en-US"/>
        </a:p>
      </dgm:t>
    </dgm:pt>
    <dgm:pt modelId="{83994083-53B1-4EFD-B762-C8D20704CF00}">
      <dgm:prSet/>
      <dgm:spPr/>
      <dgm:t>
        <a:bodyPr/>
        <a:lstStyle/>
        <a:p>
          <a:pPr>
            <a:lnSpc>
              <a:spcPct val="100000"/>
            </a:lnSpc>
            <a:defRPr cap="all"/>
          </a:pPr>
          <a:r>
            <a:rPr lang="en-US"/>
            <a:t>Also, I wanted to originally allow a user to select their semantic similarity metric of choice. But it looks like ChromaDB only allows the semantic sim metric to be specific at collection creation time. I would put it in the upload page of the Streamlit application if I had a bit more time.</a:t>
          </a:r>
        </a:p>
      </dgm:t>
    </dgm:pt>
    <dgm:pt modelId="{91C91F03-1AC9-4CC7-B347-3372C0C76FB0}" type="parTrans" cxnId="{9AC07401-D388-42FA-B4AC-50ADC48FCE0B}">
      <dgm:prSet/>
      <dgm:spPr/>
      <dgm:t>
        <a:bodyPr/>
        <a:lstStyle/>
        <a:p>
          <a:endParaRPr lang="en-US"/>
        </a:p>
      </dgm:t>
    </dgm:pt>
    <dgm:pt modelId="{A6BC4264-2381-4EE2-B06E-AB121B92E9F8}" type="sibTrans" cxnId="{9AC07401-D388-42FA-B4AC-50ADC48FCE0B}">
      <dgm:prSet/>
      <dgm:spPr/>
      <dgm:t>
        <a:bodyPr/>
        <a:lstStyle/>
        <a:p>
          <a:endParaRPr lang="en-US"/>
        </a:p>
      </dgm:t>
    </dgm:pt>
    <dgm:pt modelId="{26830A61-A6CF-554C-A95B-0305A4DD6212}">
      <dgm:prSet/>
      <dgm:spPr/>
      <dgm:t>
        <a:bodyPr/>
        <a:lstStyle/>
        <a:p>
          <a:pPr>
            <a:lnSpc>
              <a:spcPct val="100000"/>
            </a:lnSpc>
            <a:defRPr cap="all"/>
          </a:pPr>
          <a:r>
            <a:rPr lang="en-US" dirty="0"/>
            <a:t>Finally, I don't know for sure the extent which GPT did/DID not follow my prompt engineering instructions for only generating an answer to a question based on background context. I would want to do deeper testing on this.</a:t>
          </a:r>
        </a:p>
      </dgm:t>
    </dgm:pt>
    <dgm:pt modelId="{A84B29E6-B074-6842-950A-F766810CEBC0}" type="parTrans" cxnId="{81435D14-B5BA-1143-B226-24A0FE8B7D0D}">
      <dgm:prSet/>
      <dgm:spPr/>
      <dgm:t>
        <a:bodyPr/>
        <a:lstStyle/>
        <a:p>
          <a:endParaRPr lang="en-US"/>
        </a:p>
      </dgm:t>
    </dgm:pt>
    <dgm:pt modelId="{1CB16347-566B-E74B-86FB-3BD043A257E2}" type="sibTrans" cxnId="{81435D14-B5BA-1143-B226-24A0FE8B7D0D}">
      <dgm:prSet/>
      <dgm:spPr/>
      <dgm:t>
        <a:bodyPr/>
        <a:lstStyle/>
        <a:p>
          <a:endParaRPr lang="en-US"/>
        </a:p>
      </dgm:t>
    </dgm:pt>
    <dgm:pt modelId="{1E639DF5-678D-47A1-BD61-C2F06EC2E283}" type="pres">
      <dgm:prSet presAssocID="{D09E0BB4-8005-4DCF-9D82-B5520EEBCCAE}" presName="root" presStyleCnt="0">
        <dgm:presLayoutVars>
          <dgm:dir/>
          <dgm:resizeHandles val="exact"/>
        </dgm:presLayoutVars>
      </dgm:prSet>
      <dgm:spPr/>
    </dgm:pt>
    <dgm:pt modelId="{92A47F0B-EC1C-484D-AD2D-D254C08E41C6}" type="pres">
      <dgm:prSet presAssocID="{FC4F6616-5434-4FD1-B315-CDF594B1D74E}" presName="compNode" presStyleCnt="0"/>
      <dgm:spPr/>
    </dgm:pt>
    <dgm:pt modelId="{682F8C92-2E9A-43B8-AFBB-098FAA04B4F8}" type="pres">
      <dgm:prSet presAssocID="{FC4F6616-5434-4FD1-B315-CDF594B1D74E}" presName="iconBgRect" presStyleLbl="bgShp" presStyleIdx="0" presStyleCnt="4"/>
      <dgm:spPr/>
    </dgm:pt>
    <dgm:pt modelId="{85BD3ED0-BB73-4F61-B642-61B2194ABE33}" type="pres">
      <dgm:prSet presAssocID="{FC4F6616-5434-4FD1-B315-CDF594B1D7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78744F9-C6D7-4810-B0C2-677B21991872}" type="pres">
      <dgm:prSet presAssocID="{FC4F6616-5434-4FD1-B315-CDF594B1D74E}" presName="spaceRect" presStyleCnt="0"/>
      <dgm:spPr/>
    </dgm:pt>
    <dgm:pt modelId="{2D059AE4-4991-482C-A835-CB58E9ACDDFD}" type="pres">
      <dgm:prSet presAssocID="{FC4F6616-5434-4FD1-B315-CDF594B1D74E}" presName="textRect" presStyleLbl="revTx" presStyleIdx="0" presStyleCnt="4">
        <dgm:presLayoutVars>
          <dgm:chMax val="1"/>
          <dgm:chPref val="1"/>
        </dgm:presLayoutVars>
      </dgm:prSet>
      <dgm:spPr/>
    </dgm:pt>
    <dgm:pt modelId="{D7DD86F9-6DA9-491C-8817-7BBF3D9526B1}" type="pres">
      <dgm:prSet presAssocID="{C92A7E2F-75A6-4209-B89C-E2A0E1B51858}" presName="sibTrans" presStyleCnt="0"/>
      <dgm:spPr/>
    </dgm:pt>
    <dgm:pt modelId="{6458082A-8674-4680-BAAD-183F1547D965}" type="pres">
      <dgm:prSet presAssocID="{34471FC7-39DC-48AF-B105-FABD701F7065}" presName="compNode" presStyleCnt="0"/>
      <dgm:spPr/>
    </dgm:pt>
    <dgm:pt modelId="{1F244A53-1D91-45B2-9FBC-08E87DCA80CD}" type="pres">
      <dgm:prSet presAssocID="{34471FC7-39DC-48AF-B105-FABD701F7065}" presName="iconBgRect" presStyleLbl="bgShp" presStyleIdx="1" presStyleCnt="4"/>
      <dgm:spPr/>
    </dgm:pt>
    <dgm:pt modelId="{795B4B55-F5AE-471D-AA0F-E1709F8536BE}" type="pres">
      <dgm:prSet presAssocID="{34471FC7-39DC-48AF-B105-FABD701F70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D2CF29C-52AD-4CB1-A2C3-DF5666717502}" type="pres">
      <dgm:prSet presAssocID="{34471FC7-39DC-48AF-B105-FABD701F7065}" presName="spaceRect" presStyleCnt="0"/>
      <dgm:spPr/>
    </dgm:pt>
    <dgm:pt modelId="{ECAD5B75-9133-40D2-A42A-0D78B318FC00}" type="pres">
      <dgm:prSet presAssocID="{34471FC7-39DC-48AF-B105-FABD701F7065}" presName="textRect" presStyleLbl="revTx" presStyleIdx="1" presStyleCnt="4">
        <dgm:presLayoutVars>
          <dgm:chMax val="1"/>
          <dgm:chPref val="1"/>
        </dgm:presLayoutVars>
      </dgm:prSet>
      <dgm:spPr/>
    </dgm:pt>
    <dgm:pt modelId="{4ADED34E-DF45-4174-AD26-AF3252271E56}" type="pres">
      <dgm:prSet presAssocID="{200D4524-C316-434F-A54D-D15EF69ECE44}" presName="sibTrans" presStyleCnt="0"/>
      <dgm:spPr/>
    </dgm:pt>
    <dgm:pt modelId="{A6F9268D-7E08-43E6-AFB6-D1BD387B10FB}" type="pres">
      <dgm:prSet presAssocID="{83994083-53B1-4EFD-B762-C8D20704CF00}" presName="compNode" presStyleCnt="0"/>
      <dgm:spPr/>
    </dgm:pt>
    <dgm:pt modelId="{D8E5DBFC-F2BD-4052-96A3-20690D973736}" type="pres">
      <dgm:prSet presAssocID="{83994083-53B1-4EFD-B762-C8D20704CF00}" presName="iconBgRect" presStyleLbl="bgShp" presStyleIdx="2" presStyleCnt="4"/>
      <dgm:spPr/>
    </dgm:pt>
    <dgm:pt modelId="{39B9FEC1-CF93-46F7-9E3D-B8BD2BFD8149}" type="pres">
      <dgm:prSet presAssocID="{83994083-53B1-4EFD-B762-C8D20704CF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C4ED0CE-335F-44BF-B9E0-731D20E31DE9}" type="pres">
      <dgm:prSet presAssocID="{83994083-53B1-4EFD-B762-C8D20704CF00}" presName="spaceRect" presStyleCnt="0"/>
      <dgm:spPr/>
    </dgm:pt>
    <dgm:pt modelId="{E788E1A6-79D9-4C88-AF47-A4BF5CB6CF87}" type="pres">
      <dgm:prSet presAssocID="{83994083-53B1-4EFD-B762-C8D20704CF00}" presName="textRect" presStyleLbl="revTx" presStyleIdx="2" presStyleCnt="4">
        <dgm:presLayoutVars>
          <dgm:chMax val="1"/>
          <dgm:chPref val="1"/>
        </dgm:presLayoutVars>
      </dgm:prSet>
      <dgm:spPr/>
    </dgm:pt>
    <dgm:pt modelId="{6056C871-921F-0F4E-9AEB-4CF0651AAE7B}" type="pres">
      <dgm:prSet presAssocID="{A6BC4264-2381-4EE2-B06E-AB121B92E9F8}" presName="sibTrans" presStyleCnt="0"/>
      <dgm:spPr/>
    </dgm:pt>
    <dgm:pt modelId="{0291478D-DA13-3A41-ABB4-EA2352A57195}" type="pres">
      <dgm:prSet presAssocID="{26830A61-A6CF-554C-A95B-0305A4DD6212}" presName="compNode" presStyleCnt="0"/>
      <dgm:spPr/>
    </dgm:pt>
    <dgm:pt modelId="{D41634E5-780A-C74D-9848-3200A6E241BB}" type="pres">
      <dgm:prSet presAssocID="{26830A61-A6CF-554C-A95B-0305A4DD6212}" presName="iconBgRect" presStyleLbl="bgShp" presStyleIdx="3" presStyleCnt="4"/>
      <dgm:spPr/>
    </dgm:pt>
    <dgm:pt modelId="{4F9F74E7-DE96-3A43-9CF5-06CF656E57D7}" type="pres">
      <dgm:prSet presAssocID="{26830A61-A6CF-554C-A95B-0305A4DD621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Questions with solid fill"/>
        </a:ext>
      </dgm:extLst>
    </dgm:pt>
    <dgm:pt modelId="{66EEF9C7-7054-AF45-9010-B909568C16BC}" type="pres">
      <dgm:prSet presAssocID="{26830A61-A6CF-554C-A95B-0305A4DD6212}" presName="spaceRect" presStyleCnt="0"/>
      <dgm:spPr/>
    </dgm:pt>
    <dgm:pt modelId="{159B5026-0BE6-334A-A71B-B722B9D4A726}" type="pres">
      <dgm:prSet presAssocID="{26830A61-A6CF-554C-A95B-0305A4DD6212}" presName="textRect" presStyleLbl="revTx" presStyleIdx="3" presStyleCnt="4">
        <dgm:presLayoutVars>
          <dgm:chMax val="1"/>
          <dgm:chPref val="1"/>
        </dgm:presLayoutVars>
      </dgm:prSet>
      <dgm:spPr/>
    </dgm:pt>
  </dgm:ptLst>
  <dgm:cxnLst>
    <dgm:cxn modelId="{9AC07401-D388-42FA-B4AC-50ADC48FCE0B}" srcId="{D09E0BB4-8005-4DCF-9D82-B5520EEBCCAE}" destId="{83994083-53B1-4EFD-B762-C8D20704CF00}" srcOrd="2" destOrd="0" parTransId="{91C91F03-1AC9-4CC7-B347-3372C0C76FB0}" sibTransId="{A6BC4264-2381-4EE2-B06E-AB121B92E9F8}"/>
    <dgm:cxn modelId="{81435D14-B5BA-1143-B226-24A0FE8B7D0D}" srcId="{D09E0BB4-8005-4DCF-9D82-B5520EEBCCAE}" destId="{26830A61-A6CF-554C-A95B-0305A4DD6212}" srcOrd="3" destOrd="0" parTransId="{A84B29E6-B074-6842-950A-F766810CEBC0}" sibTransId="{1CB16347-566B-E74B-86FB-3BD043A257E2}"/>
    <dgm:cxn modelId="{2675A31D-5472-8041-8D28-CA83A6328987}" type="presOf" srcId="{34471FC7-39DC-48AF-B105-FABD701F7065}" destId="{ECAD5B75-9133-40D2-A42A-0D78B318FC00}" srcOrd="0" destOrd="0" presId="urn:microsoft.com/office/officeart/2018/5/layout/IconCircleLabelList"/>
    <dgm:cxn modelId="{ED869659-0EC4-F04C-A8CF-E87EF9573BFA}" type="presOf" srcId="{26830A61-A6CF-554C-A95B-0305A4DD6212}" destId="{159B5026-0BE6-334A-A71B-B722B9D4A726}" srcOrd="0" destOrd="0" presId="urn:microsoft.com/office/officeart/2018/5/layout/IconCircleLabelList"/>
    <dgm:cxn modelId="{C9CA4579-B69C-1948-A660-CC03475AFCB9}" type="presOf" srcId="{83994083-53B1-4EFD-B762-C8D20704CF00}" destId="{E788E1A6-79D9-4C88-AF47-A4BF5CB6CF87}" srcOrd="0" destOrd="0" presId="urn:microsoft.com/office/officeart/2018/5/layout/IconCircleLabelList"/>
    <dgm:cxn modelId="{32A0BF79-BBD1-46F5-9319-7C6B8D82CF32}" srcId="{D09E0BB4-8005-4DCF-9D82-B5520EEBCCAE}" destId="{34471FC7-39DC-48AF-B105-FABD701F7065}" srcOrd="1" destOrd="0" parTransId="{30F651D1-B2EF-44D6-A3B5-995706A94CBD}" sibTransId="{200D4524-C316-434F-A54D-D15EF69ECE44}"/>
    <dgm:cxn modelId="{603746BD-F964-42F0-A50A-BF67BF95C707}" type="presOf" srcId="{D09E0BB4-8005-4DCF-9D82-B5520EEBCCAE}" destId="{1E639DF5-678D-47A1-BD61-C2F06EC2E283}" srcOrd="0" destOrd="0" presId="urn:microsoft.com/office/officeart/2018/5/layout/IconCircleLabelList"/>
    <dgm:cxn modelId="{BFA246CF-AA82-4658-AEBB-799F697C94BE}" srcId="{D09E0BB4-8005-4DCF-9D82-B5520EEBCCAE}" destId="{FC4F6616-5434-4FD1-B315-CDF594B1D74E}" srcOrd="0" destOrd="0" parTransId="{2AF1C556-003F-4146-A84E-5E56802E05D6}" sibTransId="{C92A7E2F-75A6-4209-B89C-E2A0E1B51858}"/>
    <dgm:cxn modelId="{B9F8BDD1-6C6D-BB43-B791-E79D81DA48C6}" type="presOf" srcId="{FC4F6616-5434-4FD1-B315-CDF594B1D74E}" destId="{2D059AE4-4991-482C-A835-CB58E9ACDDFD}" srcOrd="0" destOrd="0" presId="urn:microsoft.com/office/officeart/2018/5/layout/IconCircleLabelList"/>
    <dgm:cxn modelId="{EC4766C2-63B6-CD46-A6BF-E10E9BC2A07D}" type="presParOf" srcId="{1E639DF5-678D-47A1-BD61-C2F06EC2E283}" destId="{92A47F0B-EC1C-484D-AD2D-D254C08E41C6}" srcOrd="0" destOrd="0" presId="urn:microsoft.com/office/officeart/2018/5/layout/IconCircleLabelList"/>
    <dgm:cxn modelId="{495523D2-A156-754D-99F2-2315CFAB92A1}" type="presParOf" srcId="{92A47F0B-EC1C-484D-AD2D-D254C08E41C6}" destId="{682F8C92-2E9A-43B8-AFBB-098FAA04B4F8}" srcOrd="0" destOrd="0" presId="urn:microsoft.com/office/officeart/2018/5/layout/IconCircleLabelList"/>
    <dgm:cxn modelId="{514C4909-EDA9-9D40-B179-E2D0218F4DF8}" type="presParOf" srcId="{92A47F0B-EC1C-484D-AD2D-D254C08E41C6}" destId="{85BD3ED0-BB73-4F61-B642-61B2194ABE33}" srcOrd="1" destOrd="0" presId="urn:microsoft.com/office/officeart/2018/5/layout/IconCircleLabelList"/>
    <dgm:cxn modelId="{87B4D63B-0994-EB43-B98B-9DE43BF52730}" type="presParOf" srcId="{92A47F0B-EC1C-484D-AD2D-D254C08E41C6}" destId="{078744F9-C6D7-4810-B0C2-677B21991872}" srcOrd="2" destOrd="0" presId="urn:microsoft.com/office/officeart/2018/5/layout/IconCircleLabelList"/>
    <dgm:cxn modelId="{92FB6C17-48B4-F040-9160-C407BACBB0AC}" type="presParOf" srcId="{92A47F0B-EC1C-484D-AD2D-D254C08E41C6}" destId="{2D059AE4-4991-482C-A835-CB58E9ACDDFD}" srcOrd="3" destOrd="0" presId="urn:microsoft.com/office/officeart/2018/5/layout/IconCircleLabelList"/>
    <dgm:cxn modelId="{6AC565A7-530F-014D-B2E2-4650008E8EA0}" type="presParOf" srcId="{1E639DF5-678D-47A1-BD61-C2F06EC2E283}" destId="{D7DD86F9-6DA9-491C-8817-7BBF3D9526B1}" srcOrd="1" destOrd="0" presId="urn:microsoft.com/office/officeart/2018/5/layout/IconCircleLabelList"/>
    <dgm:cxn modelId="{7296C296-142C-2A43-AE27-00C97B0F9678}" type="presParOf" srcId="{1E639DF5-678D-47A1-BD61-C2F06EC2E283}" destId="{6458082A-8674-4680-BAAD-183F1547D965}" srcOrd="2" destOrd="0" presId="urn:microsoft.com/office/officeart/2018/5/layout/IconCircleLabelList"/>
    <dgm:cxn modelId="{FF8DC3F3-E46C-2245-85E0-95971EEFE3E4}" type="presParOf" srcId="{6458082A-8674-4680-BAAD-183F1547D965}" destId="{1F244A53-1D91-45B2-9FBC-08E87DCA80CD}" srcOrd="0" destOrd="0" presId="urn:microsoft.com/office/officeart/2018/5/layout/IconCircleLabelList"/>
    <dgm:cxn modelId="{D47A3FDF-A45C-8C41-83D1-7391257CA9D4}" type="presParOf" srcId="{6458082A-8674-4680-BAAD-183F1547D965}" destId="{795B4B55-F5AE-471D-AA0F-E1709F8536BE}" srcOrd="1" destOrd="0" presId="urn:microsoft.com/office/officeart/2018/5/layout/IconCircleLabelList"/>
    <dgm:cxn modelId="{63B47EF9-0088-0640-A8B2-A0985E09F4E1}" type="presParOf" srcId="{6458082A-8674-4680-BAAD-183F1547D965}" destId="{7D2CF29C-52AD-4CB1-A2C3-DF5666717502}" srcOrd="2" destOrd="0" presId="urn:microsoft.com/office/officeart/2018/5/layout/IconCircleLabelList"/>
    <dgm:cxn modelId="{12AD655B-3EC1-C643-9169-805AC2087AD2}" type="presParOf" srcId="{6458082A-8674-4680-BAAD-183F1547D965}" destId="{ECAD5B75-9133-40D2-A42A-0D78B318FC00}" srcOrd="3" destOrd="0" presId="urn:microsoft.com/office/officeart/2018/5/layout/IconCircleLabelList"/>
    <dgm:cxn modelId="{798F13FE-E628-C24E-9DC8-94EBEAA6E04D}" type="presParOf" srcId="{1E639DF5-678D-47A1-BD61-C2F06EC2E283}" destId="{4ADED34E-DF45-4174-AD26-AF3252271E56}" srcOrd="3" destOrd="0" presId="urn:microsoft.com/office/officeart/2018/5/layout/IconCircleLabelList"/>
    <dgm:cxn modelId="{24D82BF7-046C-6F43-8D44-D3C356B65277}" type="presParOf" srcId="{1E639DF5-678D-47A1-BD61-C2F06EC2E283}" destId="{A6F9268D-7E08-43E6-AFB6-D1BD387B10FB}" srcOrd="4" destOrd="0" presId="urn:microsoft.com/office/officeart/2018/5/layout/IconCircleLabelList"/>
    <dgm:cxn modelId="{38567D7F-FA2E-B442-A741-E3CB417E30C4}" type="presParOf" srcId="{A6F9268D-7E08-43E6-AFB6-D1BD387B10FB}" destId="{D8E5DBFC-F2BD-4052-96A3-20690D973736}" srcOrd="0" destOrd="0" presId="urn:microsoft.com/office/officeart/2018/5/layout/IconCircleLabelList"/>
    <dgm:cxn modelId="{AA977D31-77E2-0642-8111-1F42C0442F1E}" type="presParOf" srcId="{A6F9268D-7E08-43E6-AFB6-D1BD387B10FB}" destId="{39B9FEC1-CF93-46F7-9E3D-B8BD2BFD8149}" srcOrd="1" destOrd="0" presId="urn:microsoft.com/office/officeart/2018/5/layout/IconCircleLabelList"/>
    <dgm:cxn modelId="{C8C446BF-1408-B341-9529-53A73E08CED5}" type="presParOf" srcId="{A6F9268D-7E08-43E6-AFB6-D1BD387B10FB}" destId="{AC4ED0CE-335F-44BF-B9E0-731D20E31DE9}" srcOrd="2" destOrd="0" presId="urn:microsoft.com/office/officeart/2018/5/layout/IconCircleLabelList"/>
    <dgm:cxn modelId="{ECAC0C1E-FC29-6F49-B443-3FC23E5882D5}" type="presParOf" srcId="{A6F9268D-7E08-43E6-AFB6-D1BD387B10FB}" destId="{E788E1A6-79D9-4C88-AF47-A4BF5CB6CF87}" srcOrd="3" destOrd="0" presId="urn:microsoft.com/office/officeart/2018/5/layout/IconCircleLabelList"/>
    <dgm:cxn modelId="{6BBCFF5D-0766-E942-BF0E-42BF769D9811}" type="presParOf" srcId="{1E639DF5-678D-47A1-BD61-C2F06EC2E283}" destId="{6056C871-921F-0F4E-9AEB-4CF0651AAE7B}" srcOrd="5" destOrd="0" presId="urn:microsoft.com/office/officeart/2018/5/layout/IconCircleLabelList"/>
    <dgm:cxn modelId="{8EA82E71-B602-9241-8886-ACB39EEB0E6A}" type="presParOf" srcId="{1E639DF5-678D-47A1-BD61-C2F06EC2E283}" destId="{0291478D-DA13-3A41-ABB4-EA2352A57195}" srcOrd="6" destOrd="0" presId="urn:microsoft.com/office/officeart/2018/5/layout/IconCircleLabelList"/>
    <dgm:cxn modelId="{EB0B30F1-65CF-834D-BB5F-651119B0916A}" type="presParOf" srcId="{0291478D-DA13-3A41-ABB4-EA2352A57195}" destId="{D41634E5-780A-C74D-9848-3200A6E241BB}" srcOrd="0" destOrd="0" presId="urn:microsoft.com/office/officeart/2018/5/layout/IconCircleLabelList"/>
    <dgm:cxn modelId="{011FF56D-8B66-8B49-8E25-4CDDAAC2143B}" type="presParOf" srcId="{0291478D-DA13-3A41-ABB4-EA2352A57195}" destId="{4F9F74E7-DE96-3A43-9CF5-06CF656E57D7}" srcOrd="1" destOrd="0" presId="urn:microsoft.com/office/officeart/2018/5/layout/IconCircleLabelList"/>
    <dgm:cxn modelId="{80CB6FFE-EE5A-3341-B712-8C5577D1A32E}" type="presParOf" srcId="{0291478D-DA13-3A41-ABB4-EA2352A57195}" destId="{66EEF9C7-7054-AF45-9010-B909568C16BC}" srcOrd="2" destOrd="0" presId="urn:microsoft.com/office/officeart/2018/5/layout/IconCircleLabelList"/>
    <dgm:cxn modelId="{5F889208-6829-6949-A94D-B53A7FDC48E7}" type="presParOf" srcId="{0291478D-DA13-3A41-ABB4-EA2352A57195}" destId="{159B5026-0BE6-334A-A71B-B722B9D4A72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04DAF5-9988-4DA6-9FB2-36A51C50F66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2F417A-164D-4BA1-873D-CBE5B36635CC}">
      <dgm:prSet/>
      <dgm:spPr/>
      <dgm:t>
        <a:bodyPr/>
        <a:lstStyle/>
        <a:p>
          <a:pPr>
            <a:lnSpc>
              <a:spcPct val="100000"/>
            </a:lnSpc>
          </a:pPr>
          <a:r>
            <a:rPr lang="en-US"/>
            <a:t>I wanted to send my thanks to TIFIN for such a fantastic opportunity to showcase my skills, ideas and passion for the LLM space</a:t>
          </a:r>
        </a:p>
      </dgm:t>
    </dgm:pt>
    <dgm:pt modelId="{04B7D74E-EEE9-422F-BB9A-75992D137A86}" type="parTrans" cxnId="{8B2228DE-3FB2-4926-AFC9-7775E2E762F8}">
      <dgm:prSet/>
      <dgm:spPr/>
      <dgm:t>
        <a:bodyPr/>
        <a:lstStyle/>
        <a:p>
          <a:endParaRPr lang="en-US"/>
        </a:p>
      </dgm:t>
    </dgm:pt>
    <dgm:pt modelId="{C5F0E230-6BCC-45DC-938A-4F006233AB9B}" type="sibTrans" cxnId="{8B2228DE-3FB2-4926-AFC9-7775E2E762F8}">
      <dgm:prSet/>
      <dgm:spPr/>
      <dgm:t>
        <a:bodyPr/>
        <a:lstStyle/>
        <a:p>
          <a:endParaRPr lang="en-US"/>
        </a:p>
      </dgm:t>
    </dgm:pt>
    <dgm:pt modelId="{CF886AC0-2640-468D-B634-BAFA32C39B4F}">
      <dgm:prSet/>
      <dgm:spPr/>
      <dgm:t>
        <a:bodyPr/>
        <a:lstStyle/>
        <a:p>
          <a:pPr>
            <a:lnSpc>
              <a:spcPct val="100000"/>
            </a:lnSpc>
          </a:pPr>
          <a:r>
            <a:rPr lang="en-US" dirty="0"/>
            <a:t>If anything, this has made me only more curious to try different methods from pretty much every part of a RAG-based Q&amp;A system</a:t>
          </a:r>
        </a:p>
      </dgm:t>
    </dgm:pt>
    <dgm:pt modelId="{C5BB3BAB-C254-4451-A252-E0F01246849F}" type="parTrans" cxnId="{125D837C-06B3-4F99-B14D-AB407E02ED97}">
      <dgm:prSet/>
      <dgm:spPr/>
      <dgm:t>
        <a:bodyPr/>
        <a:lstStyle/>
        <a:p>
          <a:endParaRPr lang="en-US"/>
        </a:p>
      </dgm:t>
    </dgm:pt>
    <dgm:pt modelId="{F938FCA0-B688-4AD6-A292-44939BAADB5A}" type="sibTrans" cxnId="{125D837C-06B3-4F99-B14D-AB407E02ED97}">
      <dgm:prSet/>
      <dgm:spPr/>
      <dgm:t>
        <a:bodyPr/>
        <a:lstStyle/>
        <a:p>
          <a:endParaRPr lang="en-US"/>
        </a:p>
      </dgm:t>
    </dgm:pt>
    <dgm:pt modelId="{45DE3481-7EC2-4365-AFA3-6B70169A421B}">
      <dgm:prSet/>
      <dgm:spPr/>
      <dgm:t>
        <a:bodyPr/>
        <a:lstStyle/>
        <a:p>
          <a:pPr>
            <a:lnSpc>
              <a:spcPct val="100000"/>
            </a:lnSpc>
          </a:pPr>
          <a:r>
            <a:rPr lang="en-US"/>
            <a:t>But I am quite tired, and will go to sleep now </a:t>
          </a:r>
          <a:r>
            <a:rPr lang="en-US">
              <a:sym typeface="Wingdings" panose="05000000000000000000" pitchFamily="2" charset="2"/>
            </a:rPr>
            <a:t></a:t>
          </a:r>
          <a:endParaRPr lang="en-US"/>
        </a:p>
      </dgm:t>
    </dgm:pt>
    <dgm:pt modelId="{C324F437-7680-4489-871C-CB154C6A765F}" type="parTrans" cxnId="{E5034CCB-193A-4763-AB68-BC15C17F1B10}">
      <dgm:prSet/>
      <dgm:spPr/>
      <dgm:t>
        <a:bodyPr/>
        <a:lstStyle/>
        <a:p>
          <a:endParaRPr lang="en-US"/>
        </a:p>
      </dgm:t>
    </dgm:pt>
    <dgm:pt modelId="{A7461A5E-22B5-4341-B6D2-9A606262FE2B}" type="sibTrans" cxnId="{E5034CCB-193A-4763-AB68-BC15C17F1B10}">
      <dgm:prSet/>
      <dgm:spPr/>
      <dgm:t>
        <a:bodyPr/>
        <a:lstStyle/>
        <a:p>
          <a:endParaRPr lang="en-US"/>
        </a:p>
      </dgm:t>
    </dgm:pt>
    <dgm:pt modelId="{437AE0B4-B875-4329-9094-8DE0D00FB9CB}" type="pres">
      <dgm:prSet presAssocID="{6904DAF5-9988-4DA6-9FB2-36A51C50F663}" presName="root" presStyleCnt="0">
        <dgm:presLayoutVars>
          <dgm:dir/>
          <dgm:resizeHandles val="exact"/>
        </dgm:presLayoutVars>
      </dgm:prSet>
      <dgm:spPr/>
    </dgm:pt>
    <dgm:pt modelId="{6E141AF4-4916-4FAE-AB6C-1EAA1AE9B835}" type="pres">
      <dgm:prSet presAssocID="{F42F417A-164D-4BA1-873D-CBE5B36635CC}" presName="compNode" presStyleCnt="0"/>
      <dgm:spPr/>
    </dgm:pt>
    <dgm:pt modelId="{BB98B76F-FAC0-4449-8168-D948A350E8BD}" type="pres">
      <dgm:prSet presAssocID="{F42F417A-164D-4BA1-873D-CBE5B36635CC}" presName="bgRect" presStyleLbl="bgShp" presStyleIdx="0" presStyleCnt="3"/>
      <dgm:spPr/>
    </dgm:pt>
    <dgm:pt modelId="{7BA42C96-0509-4AD2-99E2-3135FBDE47A2}" type="pres">
      <dgm:prSet presAssocID="{F42F417A-164D-4BA1-873D-CBE5B36635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scope"/>
        </a:ext>
      </dgm:extLst>
    </dgm:pt>
    <dgm:pt modelId="{4823DF2A-0944-46A1-8ACE-18E9A6BCA5BD}" type="pres">
      <dgm:prSet presAssocID="{F42F417A-164D-4BA1-873D-CBE5B36635CC}" presName="spaceRect" presStyleCnt="0"/>
      <dgm:spPr/>
    </dgm:pt>
    <dgm:pt modelId="{1F0F70A4-84C0-46FA-922A-A7F7AB4EFF41}" type="pres">
      <dgm:prSet presAssocID="{F42F417A-164D-4BA1-873D-CBE5B36635CC}" presName="parTx" presStyleLbl="revTx" presStyleIdx="0" presStyleCnt="3">
        <dgm:presLayoutVars>
          <dgm:chMax val="0"/>
          <dgm:chPref val="0"/>
        </dgm:presLayoutVars>
      </dgm:prSet>
      <dgm:spPr/>
    </dgm:pt>
    <dgm:pt modelId="{03B2CE16-99AA-4597-A6E5-979183004E6A}" type="pres">
      <dgm:prSet presAssocID="{C5F0E230-6BCC-45DC-938A-4F006233AB9B}" presName="sibTrans" presStyleCnt="0"/>
      <dgm:spPr/>
    </dgm:pt>
    <dgm:pt modelId="{21A153D9-9919-4789-A542-F3888BE6FD25}" type="pres">
      <dgm:prSet presAssocID="{CF886AC0-2640-468D-B634-BAFA32C39B4F}" presName="compNode" presStyleCnt="0"/>
      <dgm:spPr/>
    </dgm:pt>
    <dgm:pt modelId="{F48B0843-BC12-48ED-A21F-C7DCCB0D69E6}" type="pres">
      <dgm:prSet presAssocID="{CF886AC0-2640-468D-B634-BAFA32C39B4F}" presName="bgRect" presStyleLbl="bgShp" presStyleIdx="1" presStyleCnt="3"/>
      <dgm:spPr/>
    </dgm:pt>
    <dgm:pt modelId="{09CD9485-03A7-4605-846D-39945B9F7CB1}" type="pres">
      <dgm:prSet presAssocID="{CF886AC0-2640-468D-B634-BAFA32C39B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868F46B0-2E1D-4D37-B976-A5206D4C3939}" type="pres">
      <dgm:prSet presAssocID="{CF886AC0-2640-468D-B634-BAFA32C39B4F}" presName="spaceRect" presStyleCnt="0"/>
      <dgm:spPr/>
    </dgm:pt>
    <dgm:pt modelId="{412D3FD7-519B-4D16-BC76-2B9B85E62E7D}" type="pres">
      <dgm:prSet presAssocID="{CF886AC0-2640-468D-B634-BAFA32C39B4F}" presName="parTx" presStyleLbl="revTx" presStyleIdx="1" presStyleCnt="3">
        <dgm:presLayoutVars>
          <dgm:chMax val="0"/>
          <dgm:chPref val="0"/>
        </dgm:presLayoutVars>
      </dgm:prSet>
      <dgm:spPr/>
    </dgm:pt>
    <dgm:pt modelId="{17183DFE-00D3-4C8D-90B6-7A74FE752B72}" type="pres">
      <dgm:prSet presAssocID="{F938FCA0-B688-4AD6-A292-44939BAADB5A}" presName="sibTrans" presStyleCnt="0"/>
      <dgm:spPr/>
    </dgm:pt>
    <dgm:pt modelId="{DC1A0089-CF68-4B0A-8B56-1477FEF4FF7C}" type="pres">
      <dgm:prSet presAssocID="{45DE3481-7EC2-4365-AFA3-6B70169A421B}" presName="compNode" presStyleCnt="0"/>
      <dgm:spPr/>
    </dgm:pt>
    <dgm:pt modelId="{DA3BD377-7782-4998-B77F-55CD4BB7B588}" type="pres">
      <dgm:prSet presAssocID="{45DE3481-7EC2-4365-AFA3-6B70169A421B}" presName="bgRect" presStyleLbl="bgShp" presStyleIdx="2" presStyleCnt="3"/>
      <dgm:spPr/>
    </dgm:pt>
    <dgm:pt modelId="{376834C0-94A8-424C-B667-28B3268D44A1}" type="pres">
      <dgm:prSet presAssocID="{45DE3481-7EC2-4365-AFA3-6B70169A42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leep"/>
        </a:ext>
      </dgm:extLst>
    </dgm:pt>
    <dgm:pt modelId="{6CAC8054-1338-41B3-8A93-B5DA58FC7DB9}" type="pres">
      <dgm:prSet presAssocID="{45DE3481-7EC2-4365-AFA3-6B70169A421B}" presName="spaceRect" presStyleCnt="0"/>
      <dgm:spPr/>
    </dgm:pt>
    <dgm:pt modelId="{F17D3259-5502-43E3-B46F-FC7EE9D3E5E9}" type="pres">
      <dgm:prSet presAssocID="{45DE3481-7EC2-4365-AFA3-6B70169A421B}" presName="parTx" presStyleLbl="revTx" presStyleIdx="2" presStyleCnt="3">
        <dgm:presLayoutVars>
          <dgm:chMax val="0"/>
          <dgm:chPref val="0"/>
        </dgm:presLayoutVars>
      </dgm:prSet>
      <dgm:spPr/>
    </dgm:pt>
  </dgm:ptLst>
  <dgm:cxnLst>
    <dgm:cxn modelId="{EBEF562A-6AEF-44CA-ACE5-EFD92338DA2C}" type="presOf" srcId="{F42F417A-164D-4BA1-873D-CBE5B36635CC}" destId="{1F0F70A4-84C0-46FA-922A-A7F7AB4EFF41}" srcOrd="0" destOrd="0" presId="urn:microsoft.com/office/officeart/2018/2/layout/IconVerticalSolidList"/>
    <dgm:cxn modelId="{125D837C-06B3-4F99-B14D-AB407E02ED97}" srcId="{6904DAF5-9988-4DA6-9FB2-36A51C50F663}" destId="{CF886AC0-2640-468D-B634-BAFA32C39B4F}" srcOrd="1" destOrd="0" parTransId="{C5BB3BAB-C254-4451-A252-E0F01246849F}" sibTransId="{F938FCA0-B688-4AD6-A292-44939BAADB5A}"/>
    <dgm:cxn modelId="{F10D4888-6E90-4C2C-8842-46A666D023E7}" type="presOf" srcId="{45DE3481-7EC2-4365-AFA3-6B70169A421B}" destId="{F17D3259-5502-43E3-B46F-FC7EE9D3E5E9}" srcOrd="0" destOrd="0" presId="urn:microsoft.com/office/officeart/2018/2/layout/IconVerticalSolidList"/>
    <dgm:cxn modelId="{ABB618C0-5875-40A2-AB9F-8C781415B861}" type="presOf" srcId="{CF886AC0-2640-468D-B634-BAFA32C39B4F}" destId="{412D3FD7-519B-4D16-BC76-2B9B85E62E7D}" srcOrd="0" destOrd="0" presId="urn:microsoft.com/office/officeart/2018/2/layout/IconVerticalSolidList"/>
    <dgm:cxn modelId="{E5034CCB-193A-4763-AB68-BC15C17F1B10}" srcId="{6904DAF5-9988-4DA6-9FB2-36A51C50F663}" destId="{45DE3481-7EC2-4365-AFA3-6B70169A421B}" srcOrd="2" destOrd="0" parTransId="{C324F437-7680-4489-871C-CB154C6A765F}" sibTransId="{A7461A5E-22B5-4341-B6D2-9A606262FE2B}"/>
    <dgm:cxn modelId="{8B2228DE-3FB2-4926-AFC9-7775E2E762F8}" srcId="{6904DAF5-9988-4DA6-9FB2-36A51C50F663}" destId="{F42F417A-164D-4BA1-873D-CBE5B36635CC}" srcOrd="0" destOrd="0" parTransId="{04B7D74E-EEE9-422F-BB9A-75992D137A86}" sibTransId="{C5F0E230-6BCC-45DC-938A-4F006233AB9B}"/>
    <dgm:cxn modelId="{CAAC01FC-2089-440E-A108-1B343D5749C6}" type="presOf" srcId="{6904DAF5-9988-4DA6-9FB2-36A51C50F663}" destId="{437AE0B4-B875-4329-9094-8DE0D00FB9CB}" srcOrd="0" destOrd="0" presId="urn:microsoft.com/office/officeart/2018/2/layout/IconVerticalSolidList"/>
    <dgm:cxn modelId="{48C714DE-F978-4045-9B6C-D4E62CD514D0}" type="presParOf" srcId="{437AE0B4-B875-4329-9094-8DE0D00FB9CB}" destId="{6E141AF4-4916-4FAE-AB6C-1EAA1AE9B835}" srcOrd="0" destOrd="0" presId="urn:microsoft.com/office/officeart/2018/2/layout/IconVerticalSolidList"/>
    <dgm:cxn modelId="{AE5462BF-420B-4FE4-A79F-2775A6DA4F7F}" type="presParOf" srcId="{6E141AF4-4916-4FAE-AB6C-1EAA1AE9B835}" destId="{BB98B76F-FAC0-4449-8168-D948A350E8BD}" srcOrd="0" destOrd="0" presId="urn:microsoft.com/office/officeart/2018/2/layout/IconVerticalSolidList"/>
    <dgm:cxn modelId="{2A9ECCB2-593B-48A6-AB53-E4E7F20DA70B}" type="presParOf" srcId="{6E141AF4-4916-4FAE-AB6C-1EAA1AE9B835}" destId="{7BA42C96-0509-4AD2-99E2-3135FBDE47A2}" srcOrd="1" destOrd="0" presId="urn:microsoft.com/office/officeart/2018/2/layout/IconVerticalSolidList"/>
    <dgm:cxn modelId="{ACB6AD9A-A588-48C5-AD48-D48D960911CE}" type="presParOf" srcId="{6E141AF4-4916-4FAE-AB6C-1EAA1AE9B835}" destId="{4823DF2A-0944-46A1-8ACE-18E9A6BCA5BD}" srcOrd="2" destOrd="0" presId="urn:microsoft.com/office/officeart/2018/2/layout/IconVerticalSolidList"/>
    <dgm:cxn modelId="{8FEDD620-E53C-4A4E-8F49-0211E95E742F}" type="presParOf" srcId="{6E141AF4-4916-4FAE-AB6C-1EAA1AE9B835}" destId="{1F0F70A4-84C0-46FA-922A-A7F7AB4EFF41}" srcOrd="3" destOrd="0" presId="urn:microsoft.com/office/officeart/2018/2/layout/IconVerticalSolidList"/>
    <dgm:cxn modelId="{C98420DC-661B-493E-B837-C16A973273AE}" type="presParOf" srcId="{437AE0B4-B875-4329-9094-8DE0D00FB9CB}" destId="{03B2CE16-99AA-4597-A6E5-979183004E6A}" srcOrd="1" destOrd="0" presId="urn:microsoft.com/office/officeart/2018/2/layout/IconVerticalSolidList"/>
    <dgm:cxn modelId="{7C45F4F4-5C9B-428C-9EBE-ECA9C60C3074}" type="presParOf" srcId="{437AE0B4-B875-4329-9094-8DE0D00FB9CB}" destId="{21A153D9-9919-4789-A542-F3888BE6FD25}" srcOrd="2" destOrd="0" presId="urn:microsoft.com/office/officeart/2018/2/layout/IconVerticalSolidList"/>
    <dgm:cxn modelId="{AB2FC900-F394-480A-90A9-FA09D28FFBB8}" type="presParOf" srcId="{21A153D9-9919-4789-A542-F3888BE6FD25}" destId="{F48B0843-BC12-48ED-A21F-C7DCCB0D69E6}" srcOrd="0" destOrd="0" presId="urn:microsoft.com/office/officeart/2018/2/layout/IconVerticalSolidList"/>
    <dgm:cxn modelId="{B077C46C-E66A-48D9-B837-66E5FBC19EAF}" type="presParOf" srcId="{21A153D9-9919-4789-A542-F3888BE6FD25}" destId="{09CD9485-03A7-4605-846D-39945B9F7CB1}" srcOrd="1" destOrd="0" presId="urn:microsoft.com/office/officeart/2018/2/layout/IconVerticalSolidList"/>
    <dgm:cxn modelId="{7B98E74A-5A24-4F8F-A087-F2D64E1FB4E2}" type="presParOf" srcId="{21A153D9-9919-4789-A542-F3888BE6FD25}" destId="{868F46B0-2E1D-4D37-B976-A5206D4C3939}" srcOrd="2" destOrd="0" presId="urn:microsoft.com/office/officeart/2018/2/layout/IconVerticalSolidList"/>
    <dgm:cxn modelId="{4CCAFFDF-97BC-475E-A7F7-B0FC4F2427A9}" type="presParOf" srcId="{21A153D9-9919-4789-A542-F3888BE6FD25}" destId="{412D3FD7-519B-4D16-BC76-2B9B85E62E7D}" srcOrd="3" destOrd="0" presId="urn:microsoft.com/office/officeart/2018/2/layout/IconVerticalSolidList"/>
    <dgm:cxn modelId="{C48B0837-812A-459C-86A7-F0DB30C4DDDF}" type="presParOf" srcId="{437AE0B4-B875-4329-9094-8DE0D00FB9CB}" destId="{17183DFE-00D3-4C8D-90B6-7A74FE752B72}" srcOrd="3" destOrd="0" presId="urn:microsoft.com/office/officeart/2018/2/layout/IconVerticalSolidList"/>
    <dgm:cxn modelId="{8303A54F-8FF4-4307-9F0A-A978CBFC02C6}" type="presParOf" srcId="{437AE0B4-B875-4329-9094-8DE0D00FB9CB}" destId="{DC1A0089-CF68-4B0A-8B56-1477FEF4FF7C}" srcOrd="4" destOrd="0" presId="urn:microsoft.com/office/officeart/2018/2/layout/IconVerticalSolidList"/>
    <dgm:cxn modelId="{5BDF3DAC-DCC6-49FF-97CE-7A5FD78662BF}" type="presParOf" srcId="{DC1A0089-CF68-4B0A-8B56-1477FEF4FF7C}" destId="{DA3BD377-7782-4998-B77F-55CD4BB7B588}" srcOrd="0" destOrd="0" presId="urn:microsoft.com/office/officeart/2018/2/layout/IconVerticalSolidList"/>
    <dgm:cxn modelId="{58FE820B-87AA-4F13-80BA-F9112E46E662}" type="presParOf" srcId="{DC1A0089-CF68-4B0A-8B56-1477FEF4FF7C}" destId="{376834C0-94A8-424C-B667-28B3268D44A1}" srcOrd="1" destOrd="0" presId="urn:microsoft.com/office/officeart/2018/2/layout/IconVerticalSolidList"/>
    <dgm:cxn modelId="{2535F7ED-3D36-4971-AFC0-82C86E895D9A}" type="presParOf" srcId="{DC1A0089-CF68-4B0A-8B56-1477FEF4FF7C}" destId="{6CAC8054-1338-41B3-8A93-B5DA58FC7DB9}" srcOrd="2" destOrd="0" presId="urn:microsoft.com/office/officeart/2018/2/layout/IconVerticalSolidList"/>
    <dgm:cxn modelId="{33BAC717-B91D-49A0-9705-BC47113BF290}" type="presParOf" srcId="{DC1A0089-CF68-4B0A-8B56-1477FEF4FF7C}" destId="{F17D3259-5502-43E3-B46F-FC7EE9D3E5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64B84-F060-47FC-9196-C123BA392AA7}">
      <dsp:nvSpPr>
        <dsp:cNvPr id="0" name=""/>
        <dsp:cNvSpPr/>
      </dsp:nvSpPr>
      <dsp:spPr>
        <a:xfrm>
          <a:off x="1138979" y="419713"/>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5F6B9-5742-4F02-AFBE-7C92B50CA96B}">
      <dsp:nvSpPr>
        <dsp:cNvPr id="0" name=""/>
        <dsp:cNvSpPr/>
      </dsp:nvSpPr>
      <dsp:spPr>
        <a:xfrm>
          <a:off x="569079" y="1945710"/>
          <a:ext cx="2072362"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 ensured that almost every piece of this RAG system is freely available via a permissible open-source license (e.g. Apache 2.0, MIT, BSD). This way, there is ZERO doubt that this RAG solution can be integrated into TIFIN’s existing product suite if desired</a:t>
          </a:r>
        </a:p>
      </dsp:txBody>
      <dsp:txXfrm>
        <a:off x="569079" y="1945710"/>
        <a:ext cx="2072362" cy="2430000"/>
      </dsp:txXfrm>
    </dsp:sp>
    <dsp:sp modelId="{8B9487FE-E404-45AC-9913-3124ABA14A16}">
      <dsp:nvSpPr>
        <dsp:cNvPr id="0" name=""/>
        <dsp:cNvSpPr/>
      </dsp:nvSpPr>
      <dsp:spPr>
        <a:xfrm>
          <a:off x="3574005" y="419713"/>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1B00B-EEAD-47ED-A9CC-EF7183E8D08E}">
      <dsp:nvSpPr>
        <dsp:cNvPr id="0" name=""/>
        <dsp:cNvSpPr/>
      </dsp:nvSpPr>
      <dsp:spPr>
        <a:xfrm>
          <a:off x="3004105" y="1945710"/>
          <a:ext cx="2072362"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 tried to minimize the number of 3</a:t>
          </a:r>
          <a:r>
            <a:rPr lang="en-US" sz="1400" kern="1200" baseline="30000"/>
            <a:t>rd</a:t>
          </a:r>
          <a:r>
            <a:rPr lang="en-US" sz="1400" kern="1200"/>
            <a:t> party Python libraries (those outside of the Python Standard Library) used, and I tried to make it as self-contained as I could</a:t>
          </a:r>
        </a:p>
      </dsp:txBody>
      <dsp:txXfrm>
        <a:off x="3004105" y="1945710"/>
        <a:ext cx="2072362" cy="2430000"/>
      </dsp:txXfrm>
    </dsp:sp>
    <dsp:sp modelId="{84EE40B0-88DD-4B21-BCCC-B55750C82BDE}">
      <dsp:nvSpPr>
        <dsp:cNvPr id="0" name=""/>
        <dsp:cNvSpPr/>
      </dsp:nvSpPr>
      <dsp:spPr>
        <a:xfrm>
          <a:off x="6009031" y="419713"/>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2A114-157E-4FE4-9C77-50EE95DD5978}">
      <dsp:nvSpPr>
        <dsp:cNvPr id="0" name=""/>
        <dsp:cNvSpPr/>
      </dsp:nvSpPr>
      <dsp:spPr>
        <a:xfrm>
          <a:off x="5439131" y="1945710"/>
          <a:ext cx="2072362"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 opted for libraries that possess broad community support and are easy to use (nobody needs unnecessary complexity in their lives, especially in the GenAI world)</a:t>
          </a:r>
        </a:p>
      </dsp:txBody>
      <dsp:txXfrm>
        <a:off x="5439131" y="1945710"/>
        <a:ext cx="2072362" cy="2430000"/>
      </dsp:txXfrm>
    </dsp:sp>
    <dsp:sp modelId="{27CCDAD1-140A-49AD-BCF7-32C15E34A6B8}">
      <dsp:nvSpPr>
        <dsp:cNvPr id="0" name=""/>
        <dsp:cNvSpPr/>
      </dsp:nvSpPr>
      <dsp:spPr>
        <a:xfrm>
          <a:off x="8444057" y="419713"/>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F15F5-D6E6-4F18-96B0-D03A9503B08A}">
      <dsp:nvSpPr>
        <dsp:cNvPr id="0" name=""/>
        <dsp:cNvSpPr/>
      </dsp:nvSpPr>
      <dsp:spPr>
        <a:xfrm>
          <a:off x="7874157" y="1945710"/>
          <a:ext cx="2072362" cy="24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At the same time, I also evaluated a given choice of a tool based on its ability to be used in a wide variety of environments (e.g. cloud environments, multi-OS support, possessing APIs/bindings for many programming languages and more)</a:t>
          </a:r>
        </a:p>
      </dsp:txBody>
      <dsp:txXfrm>
        <a:off x="7874157" y="1945710"/>
        <a:ext cx="2072362" cy="243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B6555-B5C9-4114-8666-5CB4FE3664DA}">
      <dsp:nvSpPr>
        <dsp:cNvPr id="0" name=""/>
        <dsp:cNvSpPr/>
      </dsp:nvSpPr>
      <dsp:spPr>
        <a:xfrm>
          <a:off x="474228" y="92896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EB150-AE2C-4CB3-A5DB-86FF4F87D101}">
      <dsp:nvSpPr>
        <dsp:cNvPr id="0" name=""/>
        <dsp:cNvSpPr/>
      </dsp:nvSpPr>
      <dsp:spPr>
        <a:xfrm>
          <a:off x="708228" y="116296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33CE7-6192-4746-916C-0F66E45F5C75}">
      <dsp:nvSpPr>
        <dsp:cNvPr id="0" name=""/>
        <dsp:cNvSpPr/>
      </dsp:nvSpPr>
      <dsp:spPr>
        <a:xfrm>
          <a:off x="123228" y="2368961"/>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ChromaDB is VERY easy to use, which includes a very straightforward way to ingest documents without needing to write additional embedding code beforehand</a:t>
          </a:r>
        </a:p>
      </dsp:txBody>
      <dsp:txXfrm>
        <a:off x="123228" y="2368961"/>
        <a:ext cx="1800000" cy="1237500"/>
      </dsp:txXfrm>
    </dsp:sp>
    <dsp:sp modelId="{368B715A-4967-4EB9-8E17-E39C40779A5D}">
      <dsp:nvSpPr>
        <dsp:cNvPr id="0" name=""/>
        <dsp:cNvSpPr/>
      </dsp:nvSpPr>
      <dsp:spPr>
        <a:xfrm>
          <a:off x="2589228" y="92896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6AF5A-ED2F-48F6-B05D-9E4539954407}">
      <dsp:nvSpPr>
        <dsp:cNvPr id="0" name=""/>
        <dsp:cNvSpPr/>
      </dsp:nvSpPr>
      <dsp:spPr>
        <a:xfrm>
          <a:off x="2823228" y="116296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6FD528-76C6-4EC5-8632-3B40820ADA5E}">
      <dsp:nvSpPr>
        <dsp:cNvPr id="0" name=""/>
        <dsp:cNvSpPr/>
      </dsp:nvSpPr>
      <dsp:spPr>
        <a:xfrm>
          <a:off x="2238228" y="2368961"/>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only required me to install 1 Python library for me to start using it</a:t>
          </a:r>
        </a:p>
      </dsp:txBody>
      <dsp:txXfrm>
        <a:off x="2238228" y="2368961"/>
        <a:ext cx="1800000" cy="1237500"/>
      </dsp:txXfrm>
    </dsp:sp>
    <dsp:sp modelId="{A87314DA-E5B0-49FC-80DB-3068E2248769}">
      <dsp:nvSpPr>
        <dsp:cNvPr id="0" name=""/>
        <dsp:cNvSpPr/>
      </dsp:nvSpPr>
      <dsp:spPr>
        <a:xfrm>
          <a:off x="4704228" y="92896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4EFE2-D534-439E-9BB7-5A3EEED47F8C}">
      <dsp:nvSpPr>
        <dsp:cNvPr id="0" name=""/>
        <dsp:cNvSpPr/>
      </dsp:nvSpPr>
      <dsp:spPr>
        <a:xfrm>
          <a:off x="4938228" y="116296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4AB81-5D23-45FE-93F5-AC01359D3F79}">
      <dsp:nvSpPr>
        <dsp:cNvPr id="0" name=""/>
        <dsp:cNvSpPr/>
      </dsp:nvSpPr>
      <dsp:spPr>
        <a:xfrm>
          <a:off x="4353228" y="2368961"/>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Creating a persistent document collection was straightforward</a:t>
          </a:r>
        </a:p>
      </dsp:txBody>
      <dsp:txXfrm>
        <a:off x="4353228" y="2368961"/>
        <a:ext cx="1800000" cy="1237500"/>
      </dsp:txXfrm>
    </dsp:sp>
    <dsp:sp modelId="{37EED8EA-C323-4B5F-A652-AA7193B6E4F0}">
      <dsp:nvSpPr>
        <dsp:cNvPr id="0" name=""/>
        <dsp:cNvSpPr/>
      </dsp:nvSpPr>
      <dsp:spPr>
        <a:xfrm>
          <a:off x="6819228" y="92896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C57F0-B510-47F2-8C6E-8A7AAD9E0167}">
      <dsp:nvSpPr>
        <dsp:cNvPr id="0" name=""/>
        <dsp:cNvSpPr/>
      </dsp:nvSpPr>
      <dsp:spPr>
        <a:xfrm>
          <a:off x="7053228" y="116296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A5733-CFD3-41CA-8A4B-C2BC7ECC4E7B}">
      <dsp:nvSpPr>
        <dsp:cNvPr id="0" name=""/>
        <dsp:cNvSpPr/>
      </dsp:nvSpPr>
      <dsp:spPr>
        <a:xfrm>
          <a:off x="6468228" y="2368961"/>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 could add multiple metadata tags to each ingested document. This greatly expands the possibilities for effective information retrieval</a:t>
          </a:r>
        </a:p>
      </dsp:txBody>
      <dsp:txXfrm>
        <a:off x="6468228" y="2368961"/>
        <a:ext cx="1800000" cy="1237500"/>
      </dsp:txXfrm>
    </dsp:sp>
    <dsp:sp modelId="{79EC9BE5-AD79-4CAC-8180-3ABAD6C4BF17}">
      <dsp:nvSpPr>
        <dsp:cNvPr id="0" name=""/>
        <dsp:cNvSpPr/>
      </dsp:nvSpPr>
      <dsp:spPr>
        <a:xfrm>
          <a:off x="8934228" y="92896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C9671-5839-44A3-807A-036683E80B34}">
      <dsp:nvSpPr>
        <dsp:cNvPr id="0" name=""/>
        <dsp:cNvSpPr/>
      </dsp:nvSpPr>
      <dsp:spPr>
        <a:xfrm>
          <a:off x="9168228" y="116296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E7391-92D2-4527-AA6E-07DA9B9BC817}">
      <dsp:nvSpPr>
        <dsp:cNvPr id="0" name=""/>
        <dsp:cNvSpPr/>
      </dsp:nvSpPr>
      <dsp:spPr>
        <a:xfrm>
          <a:off x="8583228" y="2368961"/>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just works</a:t>
          </a:r>
        </a:p>
      </dsp:txBody>
      <dsp:txXfrm>
        <a:off x="8583228" y="2368961"/>
        <a:ext cx="1800000" cy="123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D2057-3DEC-41FD-9D92-E5C2FFF0F968}">
      <dsp:nvSpPr>
        <dsp:cNvPr id="0" name=""/>
        <dsp:cNvSpPr/>
      </dsp:nvSpPr>
      <dsp:spPr>
        <a:xfrm>
          <a:off x="0" y="0"/>
          <a:ext cx="6714066" cy="12506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11474-F78F-4917-B87D-DE2D4D13AC1E}">
      <dsp:nvSpPr>
        <dsp:cNvPr id="0" name=""/>
        <dsp:cNvSpPr/>
      </dsp:nvSpPr>
      <dsp:spPr>
        <a:xfrm>
          <a:off x="378322" y="283628"/>
          <a:ext cx="688530" cy="687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24E767-FBB8-43D3-B33D-DC67D8B97B60}">
      <dsp:nvSpPr>
        <dsp:cNvPr id="0" name=""/>
        <dsp:cNvSpPr/>
      </dsp:nvSpPr>
      <dsp:spPr>
        <a:xfrm>
          <a:off x="1445175" y="2231"/>
          <a:ext cx="5135308" cy="125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90" tIns="132490" rIns="132490" bIns="132490" numCol="1" spcCol="1270" anchor="ctr" anchorCtr="0">
          <a:noAutofit/>
        </a:bodyPr>
        <a:lstStyle/>
        <a:p>
          <a:pPr marL="0" lvl="0" indent="0" algn="l" defTabSz="711200">
            <a:lnSpc>
              <a:spcPct val="90000"/>
            </a:lnSpc>
            <a:spcBef>
              <a:spcPct val="0"/>
            </a:spcBef>
            <a:spcAft>
              <a:spcPct val="35000"/>
            </a:spcAft>
            <a:buNone/>
          </a:pPr>
          <a:r>
            <a:rPr lang="en-US" sz="1600" kern="1200" dirty="0"/>
            <a:t>I made this another page in the </a:t>
          </a:r>
          <a:r>
            <a:rPr lang="en-US" sz="1600" kern="1200" dirty="0" err="1"/>
            <a:t>Streamlit</a:t>
          </a:r>
          <a:r>
            <a:rPr lang="en-US" sz="1600" kern="1200" dirty="0"/>
            <a:t> application – so that users could quickly see how well questions could be answered on data that was recently uploaded</a:t>
          </a:r>
        </a:p>
      </dsp:txBody>
      <dsp:txXfrm>
        <a:off x="1445175" y="2231"/>
        <a:ext cx="5135308" cy="1251874"/>
      </dsp:txXfrm>
    </dsp:sp>
    <dsp:sp modelId="{3F4A3B1A-2CED-4B62-BA27-233F88FACABA}">
      <dsp:nvSpPr>
        <dsp:cNvPr id="0" name=""/>
        <dsp:cNvSpPr/>
      </dsp:nvSpPr>
      <dsp:spPr>
        <a:xfrm>
          <a:off x="0" y="1524781"/>
          <a:ext cx="6714066" cy="12506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80297-0274-46C4-AFB6-19A9517B9079}">
      <dsp:nvSpPr>
        <dsp:cNvPr id="0" name=""/>
        <dsp:cNvSpPr/>
      </dsp:nvSpPr>
      <dsp:spPr>
        <a:xfrm>
          <a:off x="378322" y="1806177"/>
          <a:ext cx="688530" cy="687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35C279-1B8C-40FA-B2BE-49131A932F56}">
      <dsp:nvSpPr>
        <dsp:cNvPr id="0" name=""/>
        <dsp:cNvSpPr/>
      </dsp:nvSpPr>
      <dsp:spPr>
        <a:xfrm>
          <a:off x="1445175" y="1524781"/>
          <a:ext cx="5135308" cy="125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90" tIns="132490" rIns="132490" bIns="132490" numCol="1" spcCol="1270" anchor="ctr" anchorCtr="0">
          <a:noAutofit/>
        </a:bodyPr>
        <a:lstStyle/>
        <a:p>
          <a:pPr marL="0" lvl="0" indent="0" algn="l" defTabSz="533400">
            <a:lnSpc>
              <a:spcPct val="90000"/>
            </a:lnSpc>
            <a:spcBef>
              <a:spcPct val="0"/>
            </a:spcBef>
            <a:spcAft>
              <a:spcPct val="35000"/>
            </a:spcAft>
            <a:buNone/>
          </a:pPr>
          <a:r>
            <a:rPr lang="en-US" sz="1200" kern="1200" dirty="0"/>
            <a:t>I made the following information retrieval parameters selectable by the user:</a:t>
          </a:r>
          <a:br>
            <a:rPr lang="en-US" sz="1200" kern="1200" dirty="0"/>
          </a:br>
          <a:br>
            <a:rPr lang="en-US" sz="1200" kern="1200" dirty="0"/>
          </a:br>
          <a:r>
            <a:rPr lang="en-US" sz="1200" kern="1200" dirty="0"/>
            <a:t>-Semantic similarity metric to use (L2, IP, Cosine Similarity)</a:t>
          </a:r>
          <a:br>
            <a:rPr lang="en-US" sz="1200" kern="1200" dirty="0"/>
          </a:br>
          <a:r>
            <a:rPr lang="en-US" sz="1200" kern="1200" dirty="0"/>
            <a:t>-Number of candidate answers to return (can be any number)</a:t>
          </a:r>
          <a:br>
            <a:rPr lang="en-US" sz="1200" kern="1200" dirty="0"/>
          </a:br>
          <a:r>
            <a:rPr lang="en-US" sz="1200" kern="1200" dirty="0"/>
            <a:t>-Whether to use simple (sentence only) or advanced (sentence + page context) text chunking metrics</a:t>
          </a:r>
        </a:p>
      </dsp:txBody>
      <dsp:txXfrm>
        <a:off x="1445175" y="1524781"/>
        <a:ext cx="5135308" cy="1251874"/>
      </dsp:txXfrm>
    </dsp:sp>
    <dsp:sp modelId="{CF4C5E75-B107-4A1B-A10B-E837F3A6E37F}">
      <dsp:nvSpPr>
        <dsp:cNvPr id="0" name=""/>
        <dsp:cNvSpPr/>
      </dsp:nvSpPr>
      <dsp:spPr>
        <a:xfrm>
          <a:off x="0" y="3047331"/>
          <a:ext cx="6714066" cy="125065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BDE00-A19B-4E48-B14A-471FAB1AFF2D}">
      <dsp:nvSpPr>
        <dsp:cNvPr id="0" name=""/>
        <dsp:cNvSpPr/>
      </dsp:nvSpPr>
      <dsp:spPr>
        <a:xfrm>
          <a:off x="378322" y="3328727"/>
          <a:ext cx="688530" cy="687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7F43C-3665-4D57-8B3E-5B2F1D0FA56E}">
      <dsp:nvSpPr>
        <dsp:cNvPr id="0" name=""/>
        <dsp:cNvSpPr/>
      </dsp:nvSpPr>
      <dsp:spPr>
        <a:xfrm>
          <a:off x="1445175" y="3047331"/>
          <a:ext cx="5135308" cy="125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90" tIns="132490" rIns="132490" bIns="132490" numCol="1" spcCol="1270" anchor="ctr" anchorCtr="0">
          <a:noAutofit/>
        </a:bodyPr>
        <a:lstStyle/>
        <a:p>
          <a:pPr marL="0" lvl="0" indent="0" algn="l" defTabSz="711200">
            <a:lnSpc>
              <a:spcPct val="90000"/>
            </a:lnSpc>
            <a:spcBef>
              <a:spcPct val="0"/>
            </a:spcBef>
            <a:spcAft>
              <a:spcPct val="35000"/>
            </a:spcAft>
            <a:buNone/>
          </a:pPr>
          <a:r>
            <a:rPr lang="en-US" sz="1600" kern="1200" dirty="0"/>
            <a:t>This makes it possible to evaluate the effectiveness of the Q&amp;A system for many different parameter combinations</a:t>
          </a:r>
        </a:p>
      </dsp:txBody>
      <dsp:txXfrm>
        <a:off x="1445175" y="3047331"/>
        <a:ext cx="5135308" cy="1251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4D0DD-E644-6D41-BADF-7CA634D260C2}">
      <dsp:nvSpPr>
        <dsp:cNvPr id="0" name=""/>
        <dsp:cNvSpPr/>
      </dsp:nvSpPr>
      <dsp:spPr>
        <a:xfrm>
          <a:off x="0" y="23808"/>
          <a:ext cx="6798539" cy="8798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Data protection regulations like GDPR and CCPA</a:t>
          </a:r>
          <a:r>
            <a:rPr lang="en-US" sz="1600" kern="1200"/>
            <a:t> – we would need to carefully consider how the customer’s personal data is collected, processed and stored. </a:t>
          </a:r>
        </a:p>
      </dsp:txBody>
      <dsp:txXfrm>
        <a:off x="42950" y="66758"/>
        <a:ext cx="6712639" cy="793940"/>
      </dsp:txXfrm>
    </dsp:sp>
    <dsp:sp modelId="{127E24AF-00E4-2347-B482-1130EEF0E7FB}">
      <dsp:nvSpPr>
        <dsp:cNvPr id="0" name=""/>
        <dsp:cNvSpPr/>
      </dsp:nvSpPr>
      <dsp:spPr>
        <a:xfrm>
          <a:off x="0" y="949728"/>
          <a:ext cx="6798539" cy="87984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our system, we would need to turn on audit logging and have the ability to quickly track down any piece of personal data from any customer, in case they wanted to opt out</a:t>
          </a:r>
        </a:p>
      </dsp:txBody>
      <dsp:txXfrm>
        <a:off x="42950" y="992678"/>
        <a:ext cx="6712639" cy="793940"/>
      </dsp:txXfrm>
    </dsp:sp>
    <dsp:sp modelId="{3F26D81C-8E64-3446-A3F2-8DB8E83FD104}">
      <dsp:nvSpPr>
        <dsp:cNvPr id="0" name=""/>
        <dsp:cNvSpPr/>
      </dsp:nvSpPr>
      <dsp:spPr>
        <a:xfrm>
          <a:off x="0" y="1875648"/>
          <a:ext cx="6798539" cy="87984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 additional regulations are Anti-Money Laundering (AML) and Know Your Customer (KYC). These protect against money laundering, terrorist financing and fraud</a:t>
          </a:r>
        </a:p>
      </dsp:txBody>
      <dsp:txXfrm>
        <a:off x="42950" y="1918598"/>
        <a:ext cx="6712639" cy="793940"/>
      </dsp:txXfrm>
    </dsp:sp>
    <dsp:sp modelId="{546E0393-5EF0-EA43-8CBB-35D8ED012AFE}">
      <dsp:nvSpPr>
        <dsp:cNvPr id="0" name=""/>
        <dsp:cNvSpPr/>
      </dsp:nvSpPr>
      <dsp:spPr>
        <a:xfrm>
          <a:off x="0" y="2801568"/>
          <a:ext cx="6798539" cy="8798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can use our RAG-based Q&amp;A system to more closely monitor a given set of transactions, but this must be done while complying with these regulations</a:t>
          </a:r>
        </a:p>
      </dsp:txBody>
      <dsp:txXfrm>
        <a:off x="42950" y="2844518"/>
        <a:ext cx="6712639" cy="793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E5F7C-3A67-46A3-9324-12E3BFC63605}">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81F3A-75B3-44E1-B5B1-EA409E0381A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0C22D-0CDA-468E-BE30-116E9B44CEC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dirty="0"/>
            <a:t>Fintech firms offering lending or credit services must adhere to fair lending laws and regulations such as the Equal Credit Opportunity Act (ECOA) in the U.S.</a:t>
          </a:r>
          <a:endParaRPr lang="en-US" sz="1400" kern="1200" dirty="0"/>
        </a:p>
      </dsp:txBody>
      <dsp:txXfrm>
        <a:off x="1834517" y="469890"/>
        <a:ext cx="3148942" cy="1335915"/>
      </dsp:txXfrm>
    </dsp:sp>
    <dsp:sp modelId="{2C4CC6E4-3F4C-4367-9EF1-1EF274C0E28A}">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1DF13-1C14-49CA-A688-FEA537DA7B8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FF620A-75C3-4D63-99E1-B4482D1CAAD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In our system, we could leverage Fair ML algorithms like demographic parity, along with LLM technology, to continuously ensure 24/7 that lending and credit services are not biased against 1 group of customers (</a:t>
          </a:r>
          <a:r>
            <a:rPr lang="en-US" sz="1400" b="1" kern="1200" dirty="0"/>
            <a:t>note the LLM Q&amp;A database icon in the diagram</a:t>
          </a:r>
          <a:r>
            <a:rPr lang="en-US" sz="1400" kern="1200" dirty="0"/>
            <a:t>)</a:t>
          </a:r>
        </a:p>
      </dsp:txBody>
      <dsp:txXfrm>
        <a:off x="7154322" y="469890"/>
        <a:ext cx="3148942" cy="1335915"/>
      </dsp:txXfrm>
    </dsp:sp>
    <dsp:sp modelId="{605716FE-D3BD-4B33-8DE8-80B7157CEE19}">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63C36-690F-4B2C-AA72-FEFE8E7D90A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D407C-0DA4-4C9D-BFB5-A0B2C6BFBB3D}">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Finally, I will mention that regulators increasingly require transparency and explainability of AI/ML algorithms. Some popular choices for explainability frameworks to use include Shapley values, partial dependence plots, feature importance techniques and the use of global surrogate models to approximate the predictions of a complex model</a:t>
          </a:r>
        </a:p>
      </dsp:txBody>
      <dsp:txXfrm>
        <a:off x="1834517" y="2545532"/>
        <a:ext cx="3148942" cy="1335915"/>
      </dsp:txXfrm>
    </dsp:sp>
    <dsp:sp modelId="{B9C3078C-7B95-45EB-B8C4-7603B4D77E7E}">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6AB3A-8163-4AFB-9C67-C7463B26FDA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B905D-C5CC-4927-AEB9-6000B75E8B4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In my ideal RAG-based Q&amp;A system, we would check for compliance during BOTH file uploads by authenticated users, as well as part of the Q&amp;A process. We would still perform the latter in case the financial regulations change after the data in question has been ingested into Milvus and before a data purge has been scheduled</a:t>
          </a:r>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088DB-74E3-4197-B7DD-F14951700BD3}">
      <dsp:nvSpPr>
        <dsp:cNvPr id="0" name=""/>
        <dsp:cNvSpPr/>
      </dsp:nvSpPr>
      <dsp:spPr>
        <a:xfrm>
          <a:off x="478800" y="992705"/>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E75A3-A4C7-4240-9618-2B05BAC78332}">
      <dsp:nvSpPr>
        <dsp:cNvPr id="0" name=""/>
        <dsp:cNvSpPr/>
      </dsp:nvSpPr>
      <dsp:spPr>
        <a:xfrm>
          <a:off x="712800" y="122670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1C5DC8-A803-4C74-A482-6ADA485F1229}">
      <dsp:nvSpPr>
        <dsp:cNvPr id="0" name=""/>
        <dsp:cNvSpPr/>
      </dsp:nvSpPr>
      <dsp:spPr>
        <a:xfrm>
          <a:off x="127800" y="2432705"/>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 had a BLAST building a demo Q&amp;A system based on RAG</a:t>
          </a:r>
        </a:p>
      </dsp:txBody>
      <dsp:txXfrm>
        <a:off x="127800" y="2432705"/>
        <a:ext cx="1800000" cy="925927"/>
      </dsp:txXfrm>
    </dsp:sp>
    <dsp:sp modelId="{8D4D758D-E7BD-4886-AD38-B0DEF8ACE9BB}">
      <dsp:nvSpPr>
        <dsp:cNvPr id="0" name=""/>
        <dsp:cNvSpPr/>
      </dsp:nvSpPr>
      <dsp:spPr>
        <a:xfrm>
          <a:off x="2593800" y="992705"/>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9ACBB-6D19-421F-B212-D6B497B58D82}">
      <dsp:nvSpPr>
        <dsp:cNvPr id="0" name=""/>
        <dsp:cNvSpPr/>
      </dsp:nvSpPr>
      <dsp:spPr>
        <a:xfrm>
          <a:off x="2827800" y="122670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1A4179-9BFD-4DD6-B471-CD1860E97E5D}">
      <dsp:nvSpPr>
        <dsp:cNvPr id="0" name=""/>
        <dsp:cNvSpPr/>
      </dsp:nvSpPr>
      <dsp:spPr>
        <a:xfrm>
          <a:off x="2242800" y="2432705"/>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Building a Streamlit web app make testing different information retrieval metrics much more efficient</a:t>
          </a:r>
        </a:p>
      </dsp:txBody>
      <dsp:txXfrm>
        <a:off x="2242800" y="2432705"/>
        <a:ext cx="1800000" cy="925927"/>
      </dsp:txXfrm>
    </dsp:sp>
    <dsp:sp modelId="{D2099C20-8988-4E89-B05E-52E31EB9AEB0}">
      <dsp:nvSpPr>
        <dsp:cNvPr id="0" name=""/>
        <dsp:cNvSpPr/>
      </dsp:nvSpPr>
      <dsp:spPr>
        <a:xfrm>
          <a:off x="4708800" y="992705"/>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CFD16-602C-491A-ACD7-360BB2E0487E}">
      <dsp:nvSpPr>
        <dsp:cNvPr id="0" name=""/>
        <dsp:cNvSpPr/>
      </dsp:nvSpPr>
      <dsp:spPr>
        <a:xfrm>
          <a:off x="4942800" y="122670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95DF8-8E6B-46C3-ADE6-A4D3E874A151}">
      <dsp:nvSpPr>
        <dsp:cNvPr id="0" name=""/>
        <dsp:cNvSpPr/>
      </dsp:nvSpPr>
      <dsp:spPr>
        <a:xfrm>
          <a:off x="4357800" y="2432705"/>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Open source tools like PyPDF, Tika and PyTesseract make it possible to extract text fairly accurately from almost any file format</a:t>
          </a:r>
        </a:p>
      </dsp:txBody>
      <dsp:txXfrm>
        <a:off x="4357800" y="2432705"/>
        <a:ext cx="1800000" cy="925927"/>
      </dsp:txXfrm>
    </dsp:sp>
    <dsp:sp modelId="{64EF20F6-B20A-40CE-87D6-DF467E5D7D73}">
      <dsp:nvSpPr>
        <dsp:cNvPr id="0" name=""/>
        <dsp:cNvSpPr/>
      </dsp:nvSpPr>
      <dsp:spPr>
        <a:xfrm>
          <a:off x="6823800" y="992705"/>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32BA8-F226-48CC-B215-005E5E415643}">
      <dsp:nvSpPr>
        <dsp:cNvPr id="0" name=""/>
        <dsp:cNvSpPr/>
      </dsp:nvSpPr>
      <dsp:spPr>
        <a:xfrm>
          <a:off x="7057800" y="122670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E804-AABA-4EDF-8447-AD7638891ECA}">
      <dsp:nvSpPr>
        <dsp:cNvPr id="0" name=""/>
        <dsp:cNvSpPr/>
      </dsp:nvSpPr>
      <dsp:spPr>
        <a:xfrm>
          <a:off x="6472800" y="2432705"/>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 wish I used PDFMiner instead of PyPDF, because PDFMiner seems to be more accurate at extracting text</a:t>
          </a:r>
        </a:p>
      </dsp:txBody>
      <dsp:txXfrm>
        <a:off x="6472800" y="2432705"/>
        <a:ext cx="1800000" cy="925927"/>
      </dsp:txXfrm>
    </dsp:sp>
    <dsp:sp modelId="{98E2839E-1C10-4F0B-A4E7-C2326E55D568}">
      <dsp:nvSpPr>
        <dsp:cNvPr id="0" name=""/>
        <dsp:cNvSpPr/>
      </dsp:nvSpPr>
      <dsp:spPr>
        <a:xfrm>
          <a:off x="8938800" y="992705"/>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2A7F8-364D-4973-B292-9ADFD2F98517}">
      <dsp:nvSpPr>
        <dsp:cNvPr id="0" name=""/>
        <dsp:cNvSpPr/>
      </dsp:nvSpPr>
      <dsp:spPr>
        <a:xfrm>
          <a:off x="9172800" y="122670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BC5289-0E9C-4737-B864-2DC22456864C}">
      <dsp:nvSpPr>
        <dsp:cNvPr id="0" name=""/>
        <dsp:cNvSpPr/>
      </dsp:nvSpPr>
      <dsp:spPr>
        <a:xfrm>
          <a:off x="8587800" y="2432705"/>
          <a:ext cx="180000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 also wish I had more time to try different embeddings and Vector DBs</a:t>
          </a:r>
        </a:p>
      </dsp:txBody>
      <dsp:txXfrm>
        <a:off x="8587800" y="2432705"/>
        <a:ext cx="1800000" cy="9259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E8D1B-F201-4596-BCE7-70066F208AAA}">
      <dsp:nvSpPr>
        <dsp:cNvPr id="0" name=""/>
        <dsp:cNvSpPr/>
      </dsp:nvSpPr>
      <dsp:spPr>
        <a:xfrm>
          <a:off x="622800" y="142339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02FA8-8DFB-4F2D-A152-B55621032D1D}">
      <dsp:nvSpPr>
        <dsp:cNvPr id="0" name=""/>
        <dsp:cNvSpPr/>
      </dsp:nvSpPr>
      <dsp:spPr>
        <a:xfrm>
          <a:off x="127800" y="2575021"/>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 implemented a separate class to clean any data extracted from the PDF file</a:t>
          </a:r>
        </a:p>
      </dsp:txBody>
      <dsp:txXfrm>
        <a:off x="127800" y="2575021"/>
        <a:ext cx="1800000" cy="1125000"/>
      </dsp:txXfrm>
    </dsp:sp>
    <dsp:sp modelId="{BCC2255A-DC96-4792-91A1-A9996C76E5C8}">
      <dsp:nvSpPr>
        <dsp:cNvPr id="0" name=""/>
        <dsp:cNvSpPr/>
      </dsp:nvSpPr>
      <dsp:spPr>
        <a:xfrm>
          <a:off x="2737800" y="142339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43365-CD38-42D2-BB80-418AF2553DB5}">
      <dsp:nvSpPr>
        <dsp:cNvPr id="0" name=""/>
        <dsp:cNvSpPr/>
      </dsp:nvSpPr>
      <dsp:spPr>
        <a:xfrm>
          <a:off x="2242800" y="2575021"/>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 goal was to remove any content that would interfere in the semantic similarity calculation between the query and a candidate answer</a:t>
          </a:r>
        </a:p>
      </dsp:txBody>
      <dsp:txXfrm>
        <a:off x="2242800" y="2575021"/>
        <a:ext cx="1800000" cy="1125000"/>
      </dsp:txXfrm>
    </dsp:sp>
    <dsp:sp modelId="{801CEAE1-D25C-4F58-93C1-A48DD7CE7CC9}">
      <dsp:nvSpPr>
        <dsp:cNvPr id="0" name=""/>
        <dsp:cNvSpPr/>
      </dsp:nvSpPr>
      <dsp:spPr>
        <a:xfrm>
          <a:off x="4852800" y="142339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DA8A9-2A29-4BD2-A554-924DF4D2048F}">
      <dsp:nvSpPr>
        <dsp:cNvPr id="0" name=""/>
        <dsp:cNvSpPr/>
      </dsp:nvSpPr>
      <dsp:spPr>
        <a:xfrm>
          <a:off x="4357800" y="2575021"/>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However, the PDF text extraction process is imperfect, and that can sometimes result in text that is somewhat garbled for a given page</a:t>
          </a:r>
        </a:p>
      </dsp:txBody>
      <dsp:txXfrm>
        <a:off x="4357800" y="2575021"/>
        <a:ext cx="1800000" cy="1125000"/>
      </dsp:txXfrm>
    </dsp:sp>
    <dsp:sp modelId="{D1B3924E-1839-4DFF-AACE-BD2A59A54758}">
      <dsp:nvSpPr>
        <dsp:cNvPr id="0" name=""/>
        <dsp:cNvSpPr/>
      </dsp:nvSpPr>
      <dsp:spPr>
        <a:xfrm>
          <a:off x="6967800" y="142339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BBE252-2412-44E5-BEA1-E91B666BBEEA}">
      <dsp:nvSpPr>
        <dsp:cNvPr id="0" name=""/>
        <dsp:cNvSpPr/>
      </dsp:nvSpPr>
      <dsp:spPr>
        <a:xfrm>
          <a:off x="6472800" y="2575021"/>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Data cleaning applied on top of this basically just makes the text even more garbled, to the point where it is very difficult for a human to make sense of it</a:t>
          </a:r>
        </a:p>
      </dsp:txBody>
      <dsp:txXfrm>
        <a:off x="6472800" y="2575021"/>
        <a:ext cx="1800000" cy="1125000"/>
      </dsp:txXfrm>
    </dsp:sp>
    <dsp:sp modelId="{90C22F7B-246E-430D-97FA-740876F931FB}">
      <dsp:nvSpPr>
        <dsp:cNvPr id="0" name=""/>
        <dsp:cNvSpPr/>
      </dsp:nvSpPr>
      <dsp:spPr>
        <a:xfrm>
          <a:off x="9082800" y="142339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61BF6-DF15-4466-913C-0713C9E7D070}">
      <dsp:nvSpPr>
        <dsp:cNvPr id="0" name=""/>
        <dsp:cNvSpPr/>
      </dsp:nvSpPr>
      <dsp:spPr>
        <a:xfrm>
          <a:off x="8587800" y="2575021"/>
          <a:ext cx="18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 commented out data cleaning functionality, and with more time I would have made that an option on the file upload page that a user could toggle on/off</a:t>
          </a:r>
        </a:p>
      </dsp:txBody>
      <dsp:txXfrm>
        <a:off x="8587800" y="2575021"/>
        <a:ext cx="1800000" cy="1125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8C92-2E9A-43B8-AFBB-098FAA04B4F8}">
      <dsp:nvSpPr>
        <dsp:cNvPr id="0" name=""/>
        <dsp:cNvSpPr/>
      </dsp:nvSpPr>
      <dsp:spPr>
        <a:xfrm>
          <a:off x="562927" y="206268"/>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D3ED0-BB73-4F61-B642-61B2194ABE33}">
      <dsp:nvSpPr>
        <dsp:cNvPr id="0" name=""/>
        <dsp:cNvSpPr/>
      </dsp:nvSpPr>
      <dsp:spPr>
        <a:xfrm>
          <a:off x="871091" y="514432"/>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59AE4-4991-482C-A835-CB58E9ACDDFD}">
      <dsp:nvSpPr>
        <dsp:cNvPr id="0" name=""/>
        <dsp:cNvSpPr/>
      </dsp:nvSpPr>
      <dsp:spPr>
        <a:xfrm>
          <a:off x="100682" y="2102660"/>
          <a:ext cx="2370489" cy="188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My prompt engineering template does not contain any few-shot examples, due to time constraints</a:t>
          </a:r>
        </a:p>
      </dsp:txBody>
      <dsp:txXfrm>
        <a:off x="100682" y="2102660"/>
        <a:ext cx="2370489" cy="1883876"/>
      </dsp:txXfrm>
    </dsp:sp>
    <dsp:sp modelId="{1F244A53-1D91-45B2-9FBC-08E87DCA80CD}">
      <dsp:nvSpPr>
        <dsp:cNvPr id="0" name=""/>
        <dsp:cNvSpPr/>
      </dsp:nvSpPr>
      <dsp:spPr>
        <a:xfrm>
          <a:off x="3348252" y="206268"/>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B4B55-F5AE-471D-AA0F-E1709F8536BE}">
      <dsp:nvSpPr>
        <dsp:cNvPr id="0" name=""/>
        <dsp:cNvSpPr/>
      </dsp:nvSpPr>
      <dsp:spPr>
        <a:xfrm>
          <a:off x="3656416" y="514432"/>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D5B75-9133-40D2-A42A-0D78B318FC00}">
      <dsp:nvSpPr>
        <dsp:cNvPr id="0" name=""/>
        <dsp:cNvSpPr/>
      </dsp:nvSpPr>
      <dsp:spPr>
        <a:xfrm>
          <a:off x="2886007" y="2102660"/>
          <a:ext cx="2370489" cy="188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examples I would have put there would relate to the most asked questions, or ones that the LLM gets wrong the most. I would seek to have anywhere between 5-10 examples, based on expected question coverage</a:t>
          </a:r>
        </a:p>
      </dsp:txBody>
      <dsp:txXfrm>
        <a:off x="2886007" y="2102660"/>
        <a:ext cx="2370489" cy="1883876"/>
      </dsp:txXfrm>
    </dsp:sp>
    <dsp:sp modelId="{D8E5DBFC-F2BD-4052-96A3-20690D973736}">
      <dsp:nvSpPr>
        <dsp:cNvPr id="0" name=""/>
        <dsp:cNvSpPr/>
      </dsp:nvSpPr>
      <dsp:spPr>
        <a:xfrm>
          <a:off x="6133577" y="206268"/>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9FEC1-CF93-46F7-9E3D-B8BD2BFD8149}">
      <dsp:nvSpPr>
        <dsp:cNvPr id="0" name=""/>
        <dsp:cNvSpPr/>
      </dsp:nvSpPr>
      <dsp:spPr>
        <a:xfrm>
          <a:off x="6441741" y="514432"/>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8E1A6-79D9-4C88-AF47-A4BF5CB6CF87}">
      <dsp:nvSpPr>
        <dsp:cNvPr id="0" name=""/>
        <dsp:cNvSpPr/>
      </dsp:nvSpPr>
      <dsp:spPr>
        <a:xfrm>
          <a:off x="5671332" y="2102660"/>
          <a:ext cx="2370489" cy="188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Also, I wanted to originally allow a user to select their semantic similarity metric of choice. But it looks like ChromaDB only allows the semantic sim metric to be specific at collection creation time. I would put it in the upload page of the Streamlit application if I had a bit more time.</a:t>
          </a:r>
        </a:p>
      </dsp:txBody>
      <dsp:txXfrm>
        <a:off x="5671332" y="2102660"/>
        <a:ext cx="2370489" cy="1883876"/>
      </dsp:txXfrm>
    </dsp:sp>
    <dsp:sp modelId="{D41634E5-780A-C74D-9848-3200A6E241BB}">
      <dsp:nvSpPr>
        <dsp:cNvPr id="0" name=""/>
        <dsp:cNvSpPr/>
      </dsp:nvSpPr>
      <dsp:spPr>
        <a:xfrm>
          <a:off x="8918902" y="206268"/>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F74E7-DE96-3A43-9CF5-06CF656E57D7}">
      <dsp:nvSpPr>
        <dsp:cNvPr id="0" name=""/>
        <dsp:cNvSpPr/>
      </dsp:nvSpPr>
      <dsp:spPr>
        <a:xfrm>
          <a:off x="9227066" y="514432"/>
          <a:ext cx="829671" cy="82967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B5026-0BE6-334A-A71B-B722B9D4A726}">
      <dsp:nvSpPr>
        <dsp:cNvPr id="0" name=""/>
        <dsp:cNvSpPr/>
      </dsp:nvSpPr>
      <dsp:spPr>
        <a:xfrm>
          <a:off x="8456657" y="2102660"/>
          <a:ext cx="2370489" cy="188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Finally, I don't know for sure the extent which GPT did/DID not follow my prompt engineering instructions for only generating an answer to a question based on background context. I would want to do deeper testing on this.</a:t>
          </a:r>
        </a:p>
      </dsp:txBody>
      <dsp:txXfrm>
        <a:off x="8456657" y="2102660"/>
        <a:ext cx="2370489" cy="18838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8B76F-FAC0-4449-8168-D948A350E8BD}">
      <dsp:nvSpPr>
        <dsp:cNvPr id="0" name=""/>
        <dsp:cNvSpPr/>
      </dsp:nvSpPr>
      <dsp:spPr>
        <a:xfrm>
          <a:off x="0" y="563"/>
          <a:ext cx="10515600" cy="13196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42C96-0509-4AD2-99E2-3135FBDE47A2}">
      <dsp:nvSpPr>
        <dsp:cNvPr id="0" name=""/>
        <dsp:cNvSpPr/>
      </dsp:nvSpPr>
      <dsp:spPr>
        <a:xfrm>
          <a:off x="399203" y="297492"/>
          <a:ext cx="725824" cy="725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0F70A4-84C0-46FA-922A-A7F7AB4EFF41}">
      <dsp:nvSpPr>
        <dsp:cNvPr id="0" name=""/>
        <dsp:cNvSpPr/>
      </dsp:nvSpPr>
      <dsp:spPr>
        <a:xfrm>
          <a:off x="1524231" y="563"/>
          <a:ext cx="8991368" cy="131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66" tIns="139666" rIns="139666" bIns="139666" numCol="1" spcCol="1270" anchor="ctr" anchorCtr="0">
          <a:noAutofit/>
        </a:bodyPr>
        <a:lstStyle/>
        <a:p>
          <a:pPr marL="0" lvl="0" indent="0" algn="l" defTabSz="1022350">
            <a:lnSpc>
              <a:spcPct val="100000"/>
            </a:lnSpc>
            <a:spcBef>
              <a:spcPct val="0"/>
            </a:spcBef>
            <a:spcAft>
              <a:spcPct val="35000"/>
            </a:spcAft>
            <a:buNone/>
          </a:pPr>
          <a:r>
            <a:rPr lang="en-US" sz="2300" kern="1200"/>
            <a:t>I wanted to send my thanks to TIFIN for such a fantastic opportunity to showcase my skills, ideas and passion for the LLM space</a:t>
          </a:r>
        </a:p>
      </dsp:txBody>
      <dsp:txXfrm>
        <a:off x="1524231" y="563"/>
        <a:ext cx="8991368" cy="1319681"/>
      </dsp:txXfrm>
    </dsp:sp>
    <dsp:sp modelId="{F48B0843-BC12-48ED-A21F-C7DCCB0D69E6}">
      <dsp:nvSpPr>
        <dsp:cNvPr id="0" name=""/>
        <dsp:cNvSpPr/>
      </dsp:nvSpPr>
      <dsp:spPr>
        <a:xfrm>
          <a:off x="0" y="1650165"/>
          <a:ext cx="10515600" cy="13196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D9485-03A7-4605-846D-39945B9F7CB1}">
      <dsp:nvSpPr>
        <dsp:cNvPr id="0" name=""/>
        <dsp:cNvSpPr/>
      </dsp:nvSpPr>
      <dsp:spPr>
        <a:xfrm>
          <a:off x="399203" y="1947093"/>
          <a:ext cx="725824" cy="725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2D3FD7-519B-4D16-BC76-2B9B85E62E7D}">
      <dsp:nvSpPr>
        <dsp:cNvPr id="0" name=""/>
        <dsp:cNvSpPr/>
      </dsp:nvSpPr>
      <dsp:spPr>
        <a:xfrm>
          <a:off x="1524231" y="1650165"/>
          <a:ext cx="8991368" cy="131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66" tIns="139666" rIns="139666" bIns="139666" numCol="1" spcCol="1270" anchor="ctr" anchorCtr="0">
          <a:noAutofit/>
        </a:bodyPr>
        <a:lstStyle/>
        <a:p>
          <a:pPr marL="0" lvl="0" indent="0" algn="l" defTabSz="1022350">
            <a:lnSpc>
              <a:spcPct val="100000"/>
            </a:lnSpc>
            <a:spcBef>
              <a:spcPct val="0"/>
            </a:spcBef>
            <a:spcAft>
              <a:spcPct val="35000"/>
            </a:spcAft>
            <a:buNone/>
          </a:pPr>
          <a:r>
            <a:rPr lang="en-US" sz="2300" kern="1200" dirty="0"/>
            <a:t>If anything, this has made me only more curious to try different methods from pretty much every part of a RAG-based Q&amp;A system</a:t>
          </a:r>
        </a:p>
      </dsp:txBody>
      <dsp:txXfrm>
        <a:off x="1524231" y="1650165"/>
        <a:ext cx="8991368" cy="1319681"/>
      </dsp:txXfrm>
    </dsp:sp>
    <dsp:sp modelId="{DA3BD377-7782-4998-B77F-55CD4BB7B588}">
      <dsp:nvSpPr>
        <dsp:cNvPr id="0" name=""/>
        <dsp:cNvSpPr/>
      </dsp:nvSpPr>
      <dsp:spPr>
        <a:xfrm>
          <a:off x="0" y="3299766"/>
          <a:ext cx="10515600" cy="13196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834C0-94A8-424C-B667-28B3268D44A1}">
      <dsp:nvSpPr>
        <dsp:cNvPr id="0" name=""/>
        <dsp:cNvSpPr/>
      </dsp:nvSpPr>
      <dsp:spPr>
        <a:xfrm>
          <a:off x="399203" y="3596695"/>
          <a:ext cx="725824" cy="725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D3259-5502-43E3-B46F-FC7EE9D3E5E9}">
      <dsp:nvSpPr>
        <dsp:cNvPr id="0" name=""/>
        <dsp:cNvSpPr/>
      </dsp:nvSpPr>
      <dsp:spPr>
        <a:xfrm>
          <a:off x="1524231" y="3299766"/>
          <a:ext cx="8991368" cy="1319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66" tIns="139666" rIns="139666" bIns="139666" numCol="1" spcCol="1270" anchor="ctr" anchorCtr="0">
          <a:noAutofit/>
        </a:bodyPr>
        <a:lstStyle/>
        <a:p>
          <a:pPr marL="0" lvl="0" indent="0" algn="l" defTabSz="1022350">
            <a:lnSpc>
              <a:spcPct val="100000"/>
            </a:lnSpc>
            <a:spcBef>
              <a:spcPct val="0"/>
            </a:spcBef>
            <a:spcAft>
              <a:spcPct val="35000"/>
            </a:spcAft>
            <a:buNone/>
          </a:pPr>
          <a:r>
            <a:rPr lang="en-US" sz="2300" kern="1200"/>
            <a:t>But I am quite tired, and will go to sleep now </a:t>
          </a:r>
          <a:r>
            <a:rPr lang="en-US" sz="2300" kern="1200">
              <a:sym typeface="Wingdings" panose="05000000000000000000" pitchFamily="2" charset="2"/>
            </a:rPr>
            <a:t></a:t>
          </a:r>
          <a:endParaRPr lang="en-US" sz="2300" kern="1200"/>
        </a:p>
      </dsp:txBody>
      <dsp:txXfrm>
        <a:off x="1524231" y="3299766"/>
        <a:ext cx="8991368" cy="13196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374F-6162-A605-725C-4F4150581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8904F7-026F-7943-0243-EEBB86058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9BBE4-551B-75AA-93CD-F64B92343126}"/>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6901A1CC-A741-C235-1E5A-CE62084A8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AF5A2-19AF-8140-730E-02FBA2919172}"/>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125086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12C6-0ED1-9C5F-7404-FD1C3A1E2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B1CB4D-475F-387B-3C90-6FCCCB554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407EA-673C-AE48-ED51-DB16CB509D9B}"/>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0B323D16-20D1-BC3B-BB90-4801470DB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6DFD2-F49E-9761-06C1-66A55489DCD2}"/>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13873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1BCFF-9193-71CE-FA2E-C67FCB10F2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7E21EA-B2F3-563C-3F7A-1E8AD597F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B9307-F4DB-E483-9155-715C48715DDA}"/>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40D0948A-B579-66C1-E98C-59CDC23EA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F8C83-BCB4-E776-9215-1725A655229E}"/>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43269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576D-08DE-DA71-FE74-7E82A7E7F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C88CC-99C9-2AB7-8E0A-16CA63506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6D3D6-1194-6329-FD27-154552244295}"/>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A53D5165-7C39-D8D8-003B-2E50AA368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E58D-8ADA-214F-B75A-6D73943B5E2D}"/>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346769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F364-4FDB-2419-ECD5-3EB762463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C7880C-F821-6A50-4A5B-4474183734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DE8BC-420A-7993-E350-03A7AF10FCB2}"/>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1228CA4C-6F44-CBB6-2FE0-B7D1C8469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F28C3-51F0-F99F-A7D1-2479431B8DE2}"/>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308167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2DF-DA20-0EE3-2C75-E2CF3306E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851A3-82A1-84D1-19E8-BD4502217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BFF7FD-FA4B-BE02-57E5-7BC67A9401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098A85-7422-9F2E-394A-94F4EEF400F2}"/>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6" name="Footer Placeholder 5">
            <a:extLst>
              <a:ext uri="{FF2B5EF4-FFF2-40B4-BE49-F238E27FC236}">
                <a16:creationId xmlns:a16="http://schemas.microsoft.com/office/drawing/2014/main" id="{BC06071C-980C-8728-D540-55DDA3485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A4BDD-9565-65BD-5DAE-E9FDE138EC5B}"/>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297223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FFE6-D711-368B-37DE-F93098C904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3C21D-018C-AB4A-8DC2-BA46E293A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F1762-EA97-C750-5958-3F7967BC6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EB247A-4A5C-E7C9-B696-E27EB9EEE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B534D6-7F93-0B38-036F-6C4EFF453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CF53BA-4E84-3D48-9ACD-C327EC32AC03}"/>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8" name="Footer Placeholder 7">
            <a:extLst>
              <a:ext uri="{FF2B5EF4-FFF2-40B4-BE49-F238E27FC236}">
                <a16:creationId xmlns:a16="http://schemas.microsoft.com/office/drawing/2014/main" id="{65D45E2A-5050-0A8E-4EFE-D1EB7B6E2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44DB5-7C6F-126E-BD39-76B12EF986AF}"/>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248215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87B3-5068-B716-EB93-C23273BB1A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87870-870F-0404-1BFC-131CF0D76081}"/>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4" name="Footer Placeholder 3">
            <a:extLst>
              <a:ext uri="{FF2B5EF4-FFF2-40B4-BE49-F238E27FC236}">
                <a16:creationId xmlns:a16="http://schemas.microsoft.com/office/drawing/2014/main" id="{27520763-9A61-5A90-B36D-8DC7383951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06590-BB92-CE57-BADA-286167FE445B}"/>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293951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A1252-6C87-9A4B-72BE-12A078595540}"/>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3" name="Footer Placeholder 2">
            <a:extLst>
              <a:ext uri="{FF2B5EF4-FFF2-40B4-BE49-F238E27FC236}">
                <a16:creationId xmlns:a16="http://schemas.microsoft.com/office/drawing/2014/main" id="{123EB54A-E3D0-5FD2-2DA9-BAAF96184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197D55-3480-4BFA-65D7-3C3ECDD4B6A9}"/>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38918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6F50-287C-4E53-1B3E-864F2B209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933FB-10F7-5ACA-682B-FD6678A2F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4C5E9-BC45-C933-8B2E-3BB70B0F7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0B74-D7C8-37C6-1B50-ECAC1329DB08}"/>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6" name="Footer Placeholder 5">
            <a:extLst>
              <a:ext uri="{FF2B5EF4-FFF2-40B4-BE49-F238E27FC236}">
                <a16:creationId xmlns:a16="http://schemas.microsoft.com/office/drawing/2014/main" id="{419EBAD0-E089-8B6F-E3EF-8A87FD6A3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FCC67-5FD1-C7A4-341C-8115F0B0CDC7}"/>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250819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E955-6CC8-48DC-B5FF-B3302F29C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1C9DE-1D9E-9EA0-372E-C39876685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B63F8E-7C4A-18C2-D00E-5B0714196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A28C1-518A-E96C-18A4-A953561BE5DC}"/>
              </a:ext>
            </a:extLst>
          </p:cNvPr>
          <p:cNvSpPr>
            <a:spLocks noGrp="1"/>
          </p:cNvSpPr>
          <p:nvPr>
            <p:ph type="dt" sz="half" idx="10"/>
          </p:nvPr>
        </p:nvSpPr>
        <p:spPr/>
        <p:txBody>
          <a:bodyPr/>
          <a:lstStyle/>
          <a:p>
            <a:fld id="{AD63F4AD-2F36-524A-B34C-00B7400971C0}" type="datetimeFigureOut">
              <a:rPr lang="en-US" smtClean="0"/>
              <a:t>4/5/24</a:t>
            </a:fld>
            <a:endParaRPr lang="en-US"/>
          </a:p>
        </p:txBody>
      </p:sp>
      <p:sp>
        <p:nvSpPr>
          <p:cNvPr id="6" name="Footer Placeholder 5">
            <a:extLst>
              <a:ext uri="{FF2B5EF4-FFF2-40B4-BE49-F238E27FC236}">
                <a16:creationId xmlns:a16="http://schemas.microsoft.com/office/drawing/2014/main" id="{E2034F69-197E-21FD-BF66-DAFD47CEF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78D6E-291F-941A-12EA-109AF6F9D89E}"/>
              </a:ext>
            </a:extLst>
          </p:cNvPr>
          <p:cNvSpPr>
            <a:spLocks noGrp="1"/>
          </p:cNvSpPr>
          <p:nvPr>
            <p:ph type="sldNum" sz="quarter" idx="12"/>
          </p:nvPr>
        </p:nvSpPr>
        <p:spPr/>
        <p:txBody>
          <a:bodyPr/>
          <a:lstStyle/>
          <a:p>
            <a:fld id="{26C2C83A-0BBD-4449-83AF-CB967E79ACDA}" type="slidenum">
              <a:rPr lang="en-US" smtClean="0"/>
              <a:t>‹#›</a:t>
            </a:fld>
            <a:endParaRPr lang="en-US"/>
          </a:p>
        </p:txBody>
      </p:sp>
    </p:spTree>
    <p:extLst>
      <p:ext uri="{BB962C8B-B14F-4D97-AF65-F5344CB8AC3E}">
        <p14:creationId xmlns:p14="http://schemas.microsoft.com/office/powerpoint/2010/main" val="182148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45688-7367-CD69-0D8A-BCDD46B35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13D4A-4D63-B086-EF35-02343832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6F40C-8CA4-121B-FC75-AACC68C26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63F4AD-2F36-524A-B34C-00B7400971C0}" type="datetimeFigureOut">
              <a:rPr lang="en-US" smtClean="0"/>
              <a:t>4/5/24</a:t>
            </a:fld>
            <a:endParaRPr lang="en-US"/>
          </a:p>
        </p:txBody>
      </p:sp>
      <p:sp>
        <p:nvSpPr>
          <p:cNvPr id="5" name="Footer Placeholder 4">
            <a:extLst>
              <a:ext uri="{FF2B5EF4-FFF2-40B4-BE49-F238E27FC236}">
                <a16:creationId xmlns:a16="http://schemas.microsoft.com/office/drawing/2014/main" id="{FC443741-D432-E252-809F-E8BAE3ABC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F11501-B002-9E4D-6855-CA1200A00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C2C83A-0BBD-4449-83AF-CB967E79ACDA}" type="slidenum">
              <a:rPr lang="en-US" smtClean="0"/>
              <a:t>‹#›</a:t>
            </a:fld>
            <a:endParaRPr lang="en-US"/>
          </a:p>
        </p:txBody>
      </p:sp>
    </p:spTree>
    <p:extLst>
      <p:ext uri="{BB962C8B-B14F-4D97-AF65-F5344CB8AC3E}">
        <p14:creationId xmlns:p14="http://schemas.microsoft.com/office/powerpoint/2010/main" val="57074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huggingface.co/sentence-transformers/all-MiniLM-L6-v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entence-transformers/all-MiniLM-L6-v2" TargetMode="External"/><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huggingface.co/spaces/mteb/lead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benchmark.vectorview.ai/vectordb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3728-407B-7CB1-75B8-E01A72EC5B31}"/>
              </a:ext>
            </a:extLst>
          </p:cNvPr>
          <p:cNvSpPr>
            <a:spLocks noGrp="1"/>
          </p:cNvSpPr>
          <p:nvPr>
            <p:ph type="ctrTitle"/>
          </p:nvPr>
        </p:nvSpPr>
        <p:spPr>
          <a:xfrm>
            <a:off x="5297762" y="640080"/>
            <a:ext cx="6251110" cy="3566160"/>
          </a:xfrm>
        </p:spPr>
        <p:txBody>
          <a:bodyPr anchor="b">
            <a:normAutofit/>
          </a:bodyPr>
          <a:lstStyle/>
          <a:p>
            <a:pPr algn="l"/>
            <a:r>
              <a:rPr lang="en-US" sz="5400"/>
              <a:t>My LLM-Based RAG Demo</a:t>
            </a:r>
          </a:p>
        </p:txBody>
      </p:sp>
      <p:sp>
        <p:nvSpPr>
          <p:cNvPr id="3" name="Subtitle 2">
            <a:extLst>
              <a:ext uri="{FF2B5EF4-FFF2-40B4-BE49-F238E27FC236}">
                <a16:creationId xmlns:a16="http://schemas.microsoft.com/office/drawing/2014/main" id="{EFF70CC2-07B2-4983-29C2-EDCB7ACF9F30}"/>
              </a:ext>
            </a:extLst>
          </p:cNvPr>
          <p:cNvSpPr>
            <a:spLocks noGrp="1"/>
          </p:cNvSpPr>
          <p:nvPr>
            <p:ph type="subTitle" idx="1"/>
          </p:nvPr>
        </p:nvSpPr>
        <p:spPr>
          <a:xfrm>
            <a:off x="5297760" y="4636008"/>
            <a:ext cx="6251111" cy="1572768"/>
          </a:xfrm>
        </p:spPr>
        <p:txBody>
          <a:bodyPr>
            <a:normAutofit/>
          </a:bodyPr>
          <a:lstStyle/>
          <a:p>
            <a:pPr algn="l"/>
            <a:r>
              <a:rPr lang="en-US" dirty="0"/>
              <a:t>Jeffrey Partyka</a:t>
            </a:r>
          </a:p>
        </p:txBody>
      </p:sp>
      <p:pic>
        <p:nvPicPr>
          <p:cNvPr id="5" name="Picture 4" descr="The texture of a woven fabric">
            <a:extLst>
              <a:ext uri="{FF2B5EF4-FFF2-40B4-BE49-F238E27FC236}">
                <a16:creationId xmlns:a16="http://schemas.microsoft.com/office/drawing/2014/main" id="{57C64358-2E19-75AB-5EE8-1860398C36E0}"/>
              </a:ext>
            </a:extLst>
          </p:cNvPr>
          <p:cNvPicPr>
            <a:picLocks noChangeAspect="1"/>
          </p:cNvPicPr>
          <p:nvPr/>
        </p:nvPicPr>
        <p:blipFill rotWithShape="1">
          <a:blip r:embed="rId2"/>
          <a:srcRect l="35032" r="1403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30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C5EC-0BC2-48AD-B9DD-849EBAF7FB6F}"/>
              </a:ext>
            </a:extLst>
          </p:cNvPr>
          <p:cNvSpPr>
            <a:spLocks noGrp="1"/>
          </p:cNvSpPr>
          <p:nvPr>
            <p:ph type="title"/>
          </p:nvPr>
        </p:nvSpPr>
        <p:spPr>
          <a:xfrm>
            <a:off x="5297762" y="329184"/>
            <a:ext cx="6251110" cy="1783080"/>
          </a:xfrm>
        </p:spPr>
        <p:txBody>
          <a:bodyPr anchor="b">
            <a:normAutofit/>
          </a:bodyPr>
          <a:lstStyle/>
          <a:p>
            <a:r>
              <a:rPr lang="en-US" sz="4600"/>
              <a:t>More Difficult Tech Choices – Pretrained LLM</a:t>
            </a:r>
          </a:p>
        </p:txBody>
      </p:sp>
      <p:pic>
        <p:nvPicPr>
          <p:cNvPr id="5" name="Picture 4" descr="Many question marks on black background">
            <a:extLst>
              <a:ext uri="{FF2B5EF4-FFF2-40B4-BE49-F238E27FC236}">
                <a16:creationId xmlns:a16="http://schemas.microsoft.com/office/drawing/2014/main" id="{E6C9345E-425D-9DDA-AB46-567FCC2607D1}"/>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E5641A-4BE2-974E-62E6-4239B8E8683E}"/>
              </a:ext>
            </a:extLst>
          </p:cNvPr>
          <p:cNvSpPr>
            <a:spLocks noGrp="1"/>
          </p:cNvSpPr>
          <p:nvPr>
            <p:ph idx="1"/>
          </p:nvPr>
        </p:nvSpPr>
        <p:spPr>
          <a:xfrm>
            <a:off x="5297762" y="2706624"/>
            <a:ext cx="6251110" cy="3483864"/>
          </a:xfrm>
        </p:spPr>
        <p:txBody>
          <a:bodyPr>
            <a:normAutofit fontScale="85000" lnSpcReduction="20000"/>
          </a:bodyPr>
          <a:lstStyle/>
          <a:p>
            <a:r>
              <a:rPr lang="en-US" sz="1800" dirty="0"/>
              <a:t>This is the one exception to my open-source philosophy. I opted to use GPT 3.5 Turbo and GPT-4 as my LLMs, both for answer synthesis</a:t>
            </a:r>
          </a:p>
          <a:p>
            <a:endParaRPr lang="en-US" sz="1800" dirty="0"/>
          </a:p>
          <a:p>
            <a:r>
              <a:rPr lang="en-US" sz="1800" dirty="0"/>
              <a:t>I have experience with Llama2, and have used Llama2-13B in a production setting at Xactly</a:t>
            </a:r>
          </a:p>
          <a:p>
            <a:endParaRPr lang="en-US" sz="1800" dirty="0"/>
          </a:p>
          <a:p>
            <a:r>
              <a:rPr lang="en-US" sz="1800" dirty="0"/>
              <a:t>However, Llama2 does not perform as well as the GPT models across a wide variety of benchmarks</a:t>
            </a:r>
          </a:p>
          <a:p>
            <a:endParaRPr lang="en-US" sz="1800" dirty="0"/>
          </a:p>
          <a:p>
            <a:r>
              <a:rPr lang="en-US" sz="1800" dirty="0"/>
              <a:t>Also, let’s not ignore the fact that minimal configuration is required when using the GPT models. That saves a TON of time and money</a:t>
            </a:r>
          </a:p>
          <a:p>
            <a:endParaRPr lang="en-US" sz="1800" dirty="0"/>
          </a:p>
          <a:p>
            <a:r>
              <a:rPr lang="en-US" sz="1800" dirty="0"/>
              <a:t>However, when open source LLMs can run easily on a laptop without needing too many GPUs, I will probably switch </a:t>
            </a:r>
            <a:r>
              <a:rPr lang="en-US" sz="1800" dirty="0">
                <a:sym typeface="Wingdings" pitchFamily="2" charset="2"/>
              </a:rPr>
              <a:t>:-) </a:t>
            </a:r>
            <a:endParaRPr lang="en-US" sz="1800" dirty="0"/>
          </a:p>
          <a:p>
            <a:endParaRPr lang="en-US" sz="1500" dirty="0"/>
          </a:p>
          <a:p>
            <a:endParaRPr lang="en-US" sz="1500" dirty="0"/>
          </a:p>
        </p:txBody>
      </p:sp>
    </p:spTree>
    <p:extLst>
      <p:ext uri="{BB962C8B-B14F-4D97-AF65-F5344CB8AC3E}">
        <p14:creationId xmlns:p14="http://schemas.microsoft.com/office/powerpoint/2010/main" val="155070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BDE8C-9582-624D-E2D7-68BEF7C1ACDB}"/>
              </a:ext>
            </a:extLst>
          </p:cNvPr>
          <p:cNvSpPr>
            <a:spLocks noGrp="1"/>
          </p:cNvSpPr>
          <p:nvPr>
            <p:ph type="title"/>
          </p:nvPr>
        </p:nvSpPr>
        <p:spPr>
          <a:xfrm>
            <a:off x="761803" y="350196"/>
            <a:ext cx="4646904" cy="1624520"/>
          </a:xfrm>
        </p:spPr>
        <p:txBody>
          <a:bodyPr anchor="ctr">
            <a:normAutofit/>
          </a:bodyPr>
          <a:lstStyle/>
          <a:p>
            <a:r>
              <a:rPr lang="en-US" sz="4000"/>
              <a:t>Choice of Embedding Model to Use</a:t>
            </a:r>
          </a:p>
        </p:txBody>
      </p:sp>
      <p:sp>
        <p:nvSpPr>
          <p:cNvPr id="3" name="Content Placeholder 2">
            <a:extLst>
              <a:ext uri="{FF2B5EF4-FFF2-40B4-BE49-F238E27FC236}">
                <a16:creationId xmlns:a16="http://schemas.microsoft.com/office/drawing/2014/main" id="{9EAFCBCE-B77C-ABA8-01CA-4D6C148276F5}"/>
              </a:ext>
            </a:extLst>
          </p:cNvPr>
          <p:cNvSpPr>
            <a:spLocks noGrp="1"/>
          </p:cNvSpPr>
          <p:nvPr>
            <p:ph idx="1"/>
          </p:nvPr>
        </p:nvSpPr>
        <p:spPr>
          <a:xfrm>
            <a:off x="761802" y="2162432"/>
            <a:ext cx="4646905" cy="4193917"/>
          </a:xfrm>
        </p:spPr>
        <p:txBody>
          <a:bodyPr anchor="ctr">
            <a:normAutofit lnSpcReduction="10000"/>
          </a:bodyPr>
          <a:lstStyle/>
          <a:p>
            <a:r>
              <a:rPr lang="en-US" sz="1300" dirty="0"/>
              <a:t>This is a difficult technical choice because:</a:t>
            </a:r>
            <a:br>
              <a:rPr lang="en-US" sz="1300" dirty="0"/>
            </a:br>
            <a:br>
              <a:rPr lang="en-US" sz="1300" dirty="0"/>
            </a:br>
            <a:r>
              <a:rPr lang="en-US" sz="1300" dirty="0"/>
              <a:t>- </a:t>
            </a:r>
            <a:r>
              <a:rPr lang="en-US" sz="1300" b="1" dirty="0"/>
              <a:t>There are MANY choices</a:t>
            </a:r>
            <a:r>
              <a:rPr lang="en-US" sz="1300" dirty="0"/>
              <a:t>, and the landscape changes rapidly</a:t>
            </a:r>
            <a:br>
              <a:rPr lang="en-US" sz="1300" dirty="0"/>
            </a:br>
            <a:br>
              <a:rPr lang="en-US" sz="1300" dirty="0"/>
            </a:br>
            <a:r>
              <a:rPr lang="en-US" sz="1300" dirty="0"/>
              <a:t>- </a:t>
            </a:r>
            <a:r>
              <a:rPr lang="en-US" sz="1300" b="1" dirty="0"/>
              <a:t>Dimensionality vs. Information Loss </a:t>
            </a:r>
            <a:r>
              <a:rPr lang="en-US" sz="1300" dirty="0"/>
              <a:t>– Better models often require more memory and compute</a:t>
            </a:r>
            <a:br>
              <a:rPr lang="en-US" sz="1300" dirty="0"/>
            </a:br>
            <a:br>
              <a:rPr lang="en-US" sz="1300" dirty="0"/>
            </a:br>
            <a:r>
              <a:rPr lang="en-US" sz="1300" b="1" dirty="0"/>
              <a:t>- Generalization vs. Task Specificity </a:t>
            </a:r>
            <a:r>
              <a:rPr lang="en-US" sz="1300" dirty="0"/>
              <a:t>– Sometimes generalized models are the right choice for a business, given its use cases. Other times, a series of task specific models may be better</a:t>
            </a:r>
            <a:br>
              <a:rPr lang="en-US" sz="1300" dirty="0"/>
            </a:br>
            <a:br>
              <a:rPr lang="en-US" sz="1300" dirty="0"/>
            </a:br>
            <a:r>
              <a:rPr lang="en-US" sz="1300" b="1" dirty="0"/>
              <a:t>- Ethical Considerations and Bias </a:t>
            </a:r>
            <a:r>
              <a:rPr lang="en-US" sz="1300" dirty="0"/>
              <a:t>– Embedding models may capture biases inherent in their training data</a:t>
            </a:r>
            <a:br>
              <a:rPr lang="en-US" sz="1300" dirty="0"/>
            </a:br>
            <a:br>
              <a:rPr lang="en-US" sz="1300" dirty="0"/>
            </a:br>
            <a:r>
              <a:rPr lang="en-US" sz="1300" b="1" dirty="0"/>
              <a:t>- Performance Evaluation </a:t>
            </a:r>
            <a:r>
              <a:rPr lang="en-US" sz="1300" dirty="0"/>
              <a:t>– Some models may perform great on some metrics, not so great on others</a:t>
            </a:r>
            <a:br>
              <a:rPr lang="en-US" sz="1300" dirty="0"/>
            </a:br>
            <a:endParaRPr lang="en-US" sz="1300" dirty="0"/>
          </a:p>
          <a:p>
            <a:r>
              <a:rPr lang="en-US" sz="1300" b="1" dirty="0"/>
              <a:t>I went with a sentence embedding called </a:t>
            </a:r>
            <a:r>
              <a:rPr lang="en-US" sz="1300" b="1" dirty="0">
                <a:hlinkClick r:id="rId2">
                  <a:extLst>
                    <a:ext uri="{A12FA001-AC4F-418D-AE19-62706E023703}">
                      <ahyp:hlinkClr xmlns:ahyp="http://schemas.microsoft.com/office/drawing/2018/hyperlinkcolor" val="tx"/>
                    </a:ext>
                  </a:extLst>
                </a:hlinkClick>
              </a:rPr>
              <a:t>all-MiniLM-L6-v2</a:t>
            </a:r>
            <a:r>
              <a:rPr lang="en-US" sz="1300" dirty="0"/>
              <a:t> because sentence embedding models tend to be more effective than word embedding models when determining the semantic similarity between a sentence query and a set of candidate sentence answers</a:t>
            </a:r>
            <a:br>
              <a:rPr lang="en-US" sz="1300" dirty="0"/>
            </a:br>
            <a:endParaRPr lang="en-US" sz="1300" dirty="0"/>
          </a:p>
        </p:txBody>
      </p:sp>
      <p:pic>
        <p:nvPicPr>
          <p:cNvPr id="5" name="Picture 4" descr="White arrows going to the red target">
            <a:extLst>
              <a:ext uri="{FF2B5EF4-FFF2-40B4-BE49-F238E27FC236}">
                <a16:creationId xmlns:a16="http://schemas.microsoft.com/office/drawing/2014/main" id="{2D72A028-80CE-97CB-A8D0-D1746D752842}"/>
              </a:ext>
            </a:extLst>
          </p:cNvPr>
          <p:cNvPicPr>
            <a:picLocks noChangeAspect="1"/>
          </p:cNvPicPr>
          <p:nvPr/>
        </p:nvPicPr>
        <p:blipFill rotWithShape="1">
          <a:blip r:embed="rId3"/>
          <a:srcRect l="38057" r="2542" b="-2"/>
          <a:stretch/>
        </p:blipFill>
        <p:spPr>
          <a:xfrm>
            <a:off x="6096000" y="1"/>
            <a:ext cx="6102825" cy="6858000"/>
          </a:xfrm>
          <a:prstGeom prst="rect">
            <a:avLst/>
          </a:prstGeom>
        </p:spPr>
      </p:pic>
    </p:spTree>
    <p:extLst>
      <p:ext uri="{BB962C8B-B14F-4D97-AF65-F5344CB8AC3E}">
        <p14:creationId xmlns:p14="http://schemas.microsoft.com/office/powerpoint/2010/main" val="45036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an 38">
            <a:extLst>
              <a:ext uri="{FF2B5EF4-FFF2-40B4-BE49-F238E27FC236}">
                <a16:creationId xmlns:a16="http://schemas.microsoft.com/office/drawing/2014/main" id="{F5FEDAC7-D07E-B9B9-A129-5A6D20F710BC}"/>
              </a:ext>
            </a:extLst>
          </p:cNvPr>
          <p:cNvSpPr/>
          <p:nvPr/>
        </p:nvSpPr>
        <p:spPr>
          <a:xfrm>
            <a:off x="6722076" y="1424253"/>
            <a:ext cx="1112108" cy="132391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4BD07-53AD-8BD2-DADF-F9C1E8CE116C}"/>
              </a:ext>
            </a:extLst>
          </p:cNvPr>
          <p:cNvSpPr>
            <a:spLocks noGrp="1"/>
          </p:cNvSpPr>
          <p:nvPr>
            <p:ph type="title"/>
          </p:nvPr>
        </p:nvSpPr>
        <p:spPr>
          <a:xfrm>
            <a:off x="3390184" y="40698"/>
            <a:ext cx="6235729" cy="777875"/>
          </a:xfrm>
        </p:spPr>
        <p:txBody>
          <a:bodyPr>
            <a:normAutofit/>
          </a:bodyPr>
          <a:lstStyle/>
          <a:p>
            <a:r>
              <a:rPr lang="en-US" sz="3600" dirty="0"/>
              <a:t>My Demo RAG Solution for Q&amp;A</a:t>
            </a:r>
          </a:p>
        </p:txBody>
      </p:sp>
      <p:sp>
        <p:nvSpPr>
          <p:cNvPr id="4" name="Smiley Face 3">
            <a:extLst>
              <a:ext uri="{FF2B5EF4-FFF2-40B4-BE49-F238E27FC236}">
                <a16:creationId xmlns:a16="http://schemas.microsoft.com/office/drawing/2014/main" id="{FDB79732-4F12-0D90-258E-B98E2B724DFA}"/>
              </a:ext>
            </a:extLst>
          </p:cNvPr>
          <p:cNvSpPr/>
          <p:nvPr/>
        </p:nvSpPr>
        <p:spPr>
          <a:xfrm>
            <a:off x="387626" y="160020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a:extLst>
              <a:ext uri="{FF2B5EF4-FFF2-40B4-BE49-F238E27FC236}">
                <a16:creationId xmlns:a16="http://schemas.microsoft.com/office/drawing/2014/main" id="{BDCCF1A6-6348-B00D-5F0D-88EA4D69DC18}"/>
              </a:ext>
            </a:extLst>
          </p:cNvPr>
          <p:cNvSpPr/>
          <p:nvPr/>
        </p:nvSpPr>
        <p:spPr>
          <a:xfrm>
            <a:off x="387625" y="2468218"/>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3A30556-CDBB-BCA7-61F8-5B287D643293}"/>
              </a:ext>
            </a:extLst>
          </p:cNvPr>
          <p:cNvSpPr/>
          <p:nvPr/>
        </p:nvSpPr>
        <p:spPr>
          <a:xfrm>
            <a:off x="387625" y="3329608"/>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a:extLst>
              <a:ext uri="{FF2B5EF4-FFF2-40B4-BE49-F238E27FC236}">
                <a16:creationId xmlns:a16="http://schemas.microsoft.com/office/drawing/2014/main" id="{FFB1AAB1-28D1-007D-25CE-C55F1D88C089}"/>
              </a:ext>
            </a:extLst>
          </p:cNvPr>
          <p:cNvSpPr/>
          <p:nvPr/>
        </p:nvSpPr>
        <p:spPr>
          <a:xfrm>
            <a:off x="387625" y="4186026"/>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C653ECD9-6636-7006-BB69-AF701159FDB4}"/>
              </a:ext>
            </a:extLst>
          </p:cNvPr>
          <p:cNvSpPr/>
          <p:nvPr/>
        </p:nvSpPr>
        <p:spPr>
          <a:xfrm>
            <a:off x="387625" y="5047416"/>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84D32D-227E-9803-5B5D-FF87089E8067}"/>
              </a:ext>
            </a:extLst>
          </p:cNvPr>
          <p:cNvCxnSpPr>
            <a:cxnSpLocks/>
          </p:cNvCxnSpPr>
          <p:nvPr/>
        </p:nvCxnSpPr>
        <p:spPr>
          <a:xfrm>
            <a:off x="854764" y="1838740"/>
            <a:ext cx="1336814" cy="1714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21426E2-DB4E-5B89-8B5F-D0E3A9E773FE}"/>
              </a:ext>
            </a:extLst>
          </p:cNvPr>
          <p:cNvCxnSpPr>
            <a:cxnSpLocks/>
          </p:cNvCxnSpPr>
          <p:nvPr/>
        </p:nvCxnSpPr>
        <p:spPr>
          <a:xfrm>
            <a:off x="854764" y="2748170"/>
            <a:ext cx="1336814" cy="81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79DAF98-8CA5-868B-CA68-BB3E9FB9AEE7}"/>
              </a:ext>
            </a:extLst>
          </p:cNvPr>
          <p:cNvCxnSpPr>
            <a:cxnSpLocks/>
          </p:cNvCxnSpPr>
          <p:nvPr/>
        </p:nvCxnSpPr>
        <p:spPr>
          <a:xfrm>
            <a:off x="867187" y="3568147"/>
            <a:ext cx="13243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D4F7293-D20D-3876-48D1-941B98704406}"/>
              </a:ext>
            </a:extLst>
          </p:cNvPr>
          <p:cNvCxnSpPr>
            <a:cxnSpLocks/>
          </p:cNvCxnSpPr>
          <p:nvPr/>
        </p:nvCxnSpPr>
        <p:spPr>
          <a:xfrm flipV="1">
            <a:off x="854764" y="3553238"/>
            <a:ext cx="1336814" cy="880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5141458-C924-1325-F63F-83E56C45BE63}"/>
              </a:ext>
            </a:extLst>
          </p:cNvPr>
          <p:cNvCxnSpPr>
            <a:stCxn id="8" idx="6"/>
          </p:cNvCxnSpPr>
          <p:nvPr/>
        </p:nvCxnSpPr>
        <p:spPr>
          <a:xfrm flipV="1">
            <a:off x="854764" y="3568147"/>
            <a:ext cx="1336814" cy="1702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1075C4B-86F6-8D99-2058-E873A59DA12D}"/>
              </a:ext>
            </a:extLst>
          </p:cNvPr>
          <p:cNvSpPr txBox="1"/>
          <p:nvPr/>
        </p:nvSpPr>
        <p:spPr>
          <a:xfrm>
            <a:off x="208721" y="683979"/>
            <a:ext cx="2345635" cy="584775"/>
          </a:xfrm>
          <a:prstGeom prst="rect">
            <a:avLst/>
          </a:prstGeom>
          <a:noFill/>
        </p:spPr>
        <p:txBody>
          <a:bodyPr wrap="square" rtlCol="0">
            <a:spAutoFit/>
          </a:bodyPr>
          <a:lstStyle/>
          <a:p>
            <a:r>
              <a:rPr lang="en-US" sz="1600" dirty="0"/>
              <a:t>Users Uploading Files (PDF, PPTX,DOCX)</a:t>
            </a:r>
          </a:p>
        </p:txBody>
      </p:sp>
      <p:sp>
        <p:nvSpPr>
          <p:cNvPr id="23" name="Rectangle 22">
            <a:extLst>
              <a:ext uri="{FF2B5EF4-FFF2-40B4-BE49-F238E27FC236}">
                <a16:creationId xmlns:a16="http://schemas.microsoft.com/office/drawing/2014/main" id="{46495993-CC85-AFDC-689A-38E07E48D541}"/>
              </a:ext>
            </a:extLst>
          </p:cNvPr>
          <p:cNvSpPr/>
          <p:nvPr/>
        </p:nvSpPr>
        <p:spPr>
          <a:xfrm>
            <a:off x="2191579" y="3087367"/>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F20679-41A4-C194-CB7F-F7F7D360797B}"/>
              </a:ext>
            </a:extLst>
          </p:cNvPr>
          <p:cNvSpPr txBox="1"/>
          <p:nvPr/>
        </p:nvSpPr>
        <p:spPr>
          <a:xfrm>
            <a:off x="2290230" y="3244981"/>
            <a:ext cx="1346886" cy="646331"/>
          </a:xfrm>
          <a:prstGeom prst="rect">
            <a:avLst/>
          </a:prstGeom>
          <a:noFill/>
        </p:spPr>
        <p:txBody>
          <a:bodyPr wrap="square" rtlCol="0">
            <a:spAutoFit/>
          </a:bodyPr>
          <a:lstStyle/>
          <a:p>
            <a:r>
              <a:rPr lang="en-US" dirty="0"/>
              <a:t>File Upload Form</a:t>
            </a:r>
          </a:p>
        </p:txBody>
      </p:sp>
      <p:cxnSp>
        <p:nvCxnSpPr>
          <p:cNvPr id="26" name="Straight Arrow Connector 25">
            <a:extLst>
              <a:ext uri="{FF2B5EF4-FFF2-40B4-BE49-F238E27FC236}">
                <a16:creationId xmlns:a16="http://schemas.microsoft.com/office/drawing/2014/main" id="{91CC8F7E-3CE1-63A1-F5BE-488AA39F0EC4}"/>
              </a:ext>
            </a:extLst>
          </p:cNvPr>
          <p:cNvCxnSpPr>
            <a:cxnSpLocks/>
            <a:stCxn id="24" idx="3"/>
          </p:cNvCxnSpPr>
          <p:nvPr/>
        </p:nvCxnSpPr>
        <p:spPr>
          <a:xfrm>
            <a:off x="3637116" y="3568147"/>
            <a:ext cx="638322"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D2272C98-C6A5-5E5C-800F-31681E992D4B}"/>
              </a:ext>
            </a:extLst>
          </p:cNvPr>
          <p:cNvSpPr/>
          <p:nvPr/>
        </p:nvSpPr>
        <p:spPr>
          <a:xfrm>
            <a:off x="4370487" y="3110949"/>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25D8283-30AD-B3FF-9CB2-B3B50FD495D0}"/>
              </a:ext>
            </a:extLst>
          </p:cNvPr>
          <p:cNvSpPr txBox="1"/>
          <p:nvPr/>
        </p:nvSpPr>
        <p:spPr>
          <a:xfrm>
            <a:off x="4419813" y="3227794"/>
            <a:ext cx="1346886" cy="646331"/>
          </a:xfrm>
          <a:prstGeom prst="rect">
            <a:avLst/>
          </a:prstGeom>
          <a:noFill/>
        </p:spPr>
        <p:txBody>
          <a:bodyPr wrap="square" rtlCol="0">
            <a:spAutoFit/>
          </a:bodyPr>
          <a:lstStyle/>
          <a:p>
            <a:r>
              <a:rPr lang="en-US" dirty="0"/>
              <a:t>Extract and Chunk Text</a:t>
            </a:r>
          </a:p>
        </p:txBody>
      </p:sp>
      <p:cxnSp>
        <p:nvCxnSpPr>
          <p:cNvPr id="33" name="Straight Arrow Connector 32">
            <a:extLst>
              <a:ext uri="{FF2B5EF4-FFF2-40B4-BE49-F238E27FC236}">
                <a16:creationId xmlns:a16="http://schemas.microsoft.com/office/drawing/2014/main" id="{EDB0191D-704B-6C50-5C7A-E523E3B464C2}"/>
              </a:ext>
            </a:extLst>
          </p:cNvPr>
          <p:cNvCxnSpPr>
            <a:cxnSpLocks/>
            <a:stCxn id="30" idx="0"/>
          </p:cNvCxnSpPr>
          <p:nvPr/>
        </p:nvCxnSpPr>
        <p:spPr>
          <a:xfrm flipV="1">
            <a:off x="5093256" y="2748170"/>
            <a:ext cx="0" cy="362779"/>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EE14F9B-1E62-7C5C-8F86-10804B834F34}"/>
              </a:ext>
            </a:extLst>
          </p:cNvPr>
          <p:cNvSpPr/>
          <p:nvPr/>
        </p:nvSpPr>
        <p:spPr>
          <a:xfrm>
            <a:off x="4419812" y="1751302"/>
            <a:ext cx="1560857"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750F381-3367-32A1-F68A-08EB47934749}"/>
              </a:ext>
            </a:extLst>
          </p:cNvPr>
          <p:cNvSpPr txBox="1"/>
          <p:nvPr/>
        </p:nvSpPr>
        <p:spPr>
          <a:xfrm>
            <a:off x="4438774" y="1833950"/>
            <a:ext cx="1657225" cy="738664"/>
          </a:xfrm>
          <a:prstGeom prst="rect">
            <a:avLst/>
          </a:prstGeom>
          <a:noFill/>
        </p:spPr>
        <p:txBody>
          <a:bodyPr wrap="square" rtlCol="0">
            <a:spAutoFit/>
          </a:bodyPr>
          <a:lstStyle/>
          <a:p>
            <a:r>
              <a:rPr lang="en-US" sz="1400" dirty="0"/>
              <a:t>Add Metadata / Convert to Embedding Vector</a:t>
            </a:r>
          </a:p>
        </p:txBody>
      </p:sp>
      <p:cxnSp>
        <p:nvCxnSpPr>
          <p:cNvPr id="38" name="Straight Arrow Connector 37">
            <a:extLst>
              <a:ext uri="{FF2B5EF4-FFF2-40B4-BE49-F238E27FC236}">
                <a16:creationId xmlns:a16="http://schemas.microsoft.com/office/drawing/2014/main" id="{CEC2591C-93F6-3116-D9F0-BA1AD44827E8}"/>
              </a:ext>
            </a:extLst>
          </p:cNvPr>
          <p:cNvCxnSpPr>
            <a:cxnSpLocks/>
          </p:cNvCxnSpPr>
          <p:nvPr/>
        </p:nvCxnSpPr>
        <p:spPr>
          <a:xfrm>
            <a:off x="5980669" y="2203282"/>
            <a:ext cx="638322"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ChromaDB: An Overview. ChromaDB is a powerful vector database… | by VIKRANT  SINGH | Medium">
            <a:extLst>
              <a:ext uri="{FF2B5EF4-FFF2-40B4-BE49-F238E27FC236}">
                <a16:creationId xmlns:a16="http://schemas.microsoft.com/office/drawing/2014/main" id="{9CD309A1-4117-F0DC-FBF1-3F15B4ED0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833" y="1811490"/>
            <a:ext cx="866702" cy="818573"/>
          </a:xfrm>
          <a:prstGeom prst="rect">
            <a:avLst/>
          </a:prstGeom>
          <a:noFill/>
          <a:extLst>
            <a:ext uri="{909E8E84-426E-40DD-AFC4-6F175D3DCCD1}">
              <a14:hiddenFill xmlns:a14="http://schemas.microsoft.com/office/drawing/2010/main">
                <a:solidFill>
                  <a:srgbClr val="FFFFFF"/>
                </a:solidFill>
              </a14:hiddenFill>
            </a:ext>
          </a:extLst>
        </p:spPr>
      </p:pic>
      <p:sp>
        <p:nvSpPr>
          <p:cNvPr id="40" name="Smiley Face 39">
            <a:extLst>
              <a:ext uri="{FF2B5EF4-FFF2-40B4-BE49-F238E27FC236}">
                <a16:creationId xmlns:a16="http://schemas.microsoft.com/office/drawing/2014/main" id="{5902FEE6-1854-09DF-9A58-36D43F813A7D}"/>
              </a:ext>
            </a:extLst>
          </p:cNvPr>
          <p:cNvSpPr/>
          <p:nvPr/>
        </p:nvSpPr>
        <p:spPr>
          <a:xfrm>
            <a:off x="11496172" y="1434194"/>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7A5507C0-EE92-9320-522A-BBBA2071BA33}"/>
              </a:ext>
            </a:extLst>
          </p:cNvPr>
          <p:cNvSpPr/>
          <p:nvPr/>
        </p:nvSpPr>
        <p:spPr>
          <a:xfrm>
            <a:off x="11496171" y="230221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a:extLst>
              <a:ext uri="{FF2B5EF4-FFF2-40B4-BE49-F238E27FC236}">
                <a16:creationId xmlns:a16="http://schemas.microsoft.com/office/drawing/2014/main" id="{C2ACA4D2-B352-0EF2-6A77-A8C1FED9A8B4}"/>
              </a:ext>
            </a:extLst>
          </p:cNvPr>
          <p:cNvSpPr/>
          <p:nvPr/>
        </p:nvSpPr>
        <p:spPr>
          <a:xfrm>
            <a:off x="11496171" y="316360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a:extLst>
              <a:ext uri="{FF2B5EF4-FFF2-40B4-BE49-F238E27FC236}">
                <a16:creationId xmlns:a16="http://schemas.microsoft.com/office/drawing/2014/main" id="{8EF94C7D-C5A5-2FE2-1AE8-DDC6E3BCCEF8}"/>
              </a:ext>
            </a:extLst>
          </p:cNvPr>
          <p:cNvSpPr/>
          <p:nvPr/>
        </p:nvSpPr>
        <p:spPr>
          <a:xfrm>
            <a:off x="11496171" y="4020019"/>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a:extLst>
              <a:ext uri="{FF2B5EF4-FFF2-40B4-BE49-F238E27FC236}">
                <a16:creationId xmlns:a16="http://schemas.microsoft.com/office/drawing/2014/main" id="{AFA00BF1-61D2-4892-AB81-1AA0268B989E}"/>
              </a:ext>
            </a:extLst>
          </p:cNvPr>
          <p:cNvSpPr/>
          <p:nvPr/>
        </p:nvSpPr>
        <p:spPr>
          <a:xfrm>
            <a:off x="11496171" y="4881409"/>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AF3E7E5-C282-4023-319B-1A47928AEC26}"/>
              </a:ext>
            </a:extLst>
          </p:cNvPr>
          <p:cNvSpPr txBox="1"/>
          <p:nvPr/>
        </p:nvSpPr>
        <p:spPr>
          <a:xfrm>
            <a:off x="9788811" y="683979"/>
            <a:ext cx="2345635" cy="584775"/>
          </a:xfrm>
          <a:prstGeom prst="rect">
            <a:avLst/>
          </a:prstGeom>
          <a:noFill/>
        </p:spPr>
        <p:txBody>
          <a:bodyPr wrap="square" rtlCol="0">
            <a:spAutoFit/>
          </a:bodyPr>
          <a:lstStyle/>
          <a:p>
            <a:r>
              <a:rPr lang="en-US" sz="1600" dirty="0"/>
              <a:t>Users Asking Questions From ChromaDB Data</a:t>
            </a:r>
          </a:p>
        </p:txBody>
      </p:sp>
      <p:sp>
        <p:nvSpPr>
          <p:cNvPr id="46" name="Rectangle 45">
            <a:extLst>
              <a:ext uri="{FF2B5EF4-FFF2-40B4-BE49-F238E27FC236}">
                <a16:creationId xmlns:a16="http://schemas.microsoft.com/office/drawing/2014/main" id="{F9F8015C-CF1B-C00E-1143-FD3E6999219C}"/>
              </a:ext>
            </a:extLst>
          </p:cNvPr>
          <p:cNvSpPr/>
          <p:nvPr/>
        </p:nvSpPr>
        <p:spPr>
          <a:xfrm>
            <a:off x="8730902" y="3187280"/>
            <a:ext cx="1445538" cy="4472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8664819A-F54A-DC4B-F245-62169AD1C18A}"/>
              </a:ext>
            </a:extLst>
          </p:cNvPr>
          <p:cNvSpPr txBox="1"/>
          <p:nvPr/>
        </p:nvSpPr>
        <p:spPr>
          <a:xfrm>
            <a:off x="8780227" y="3245332"/>
            <a:ext cx="1346886" cy="369332"/>
          </a:xfrm>
          <a:prstGeom prst="rect">
            <a:avLst/>
          </a:prstGeom>
          <a:noFill/>
        </p:spPr>
        <p:txBody>
          <a:bodyPr wrap="square" rtlCol="0">
            <a:spAutoFit/>
          </a:bodyPr>
          <a:lstStyle/>
          <a:p>
            <a:r>
              <a:rPr lang="en-US" dirty="0"/>
              <a:t>Q&amp;A Form</a:t>
            </a:r>
          </a:p>
        </p:txBody>
      </p:sp>
      <p:sp>
        <p:nvSpPr>
          <p:cNvPr id="53" name="Rectangle 52">
            <a:extLst>
              <a:ext uri="{FF2B5EF4-FFF2-40B4-BE49-F238E27FC236}">
                <a16:creationId xmlns:a16="http://schemas.microsoft.com/office/drawing/2014/main" id="{31394CA1-F5A2-9B15-753C-469F912C39E7}"/>
              </a:ext>
            </a:extLst>
          </p:cNvPr>
          <p:cNvSpPr/>
          <p:nvPr/>
        </p:nvSpPr>
        <p:spPr>
          <a:xfrm>
            <a:off x="4995178" y="4840636"/>
            <a:ext cx="1445538" cy="1037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A5334248-2713-621F-F77F-FC3CA30738F7}"/>
              </a:ext>
            </a:extLst>
          </p:cNvPr>
          <p:cNvCxnSpPr>
            <a:cxnSpLocks/>
          </p:cNvCxnSpPr>
          <p:nvPr/>
        </p:nvCxnSpPr>
        <p:spPr>
          <a:xfrm flipH="1">
            <a:off x="8150719" y="3420059"/>
            <a:ext cx="56755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F70E3F24-978E-E521-617A-3993E2CA0DFE}"/>
              </a:ext>
            </a:extLst>
          </p:cNvPr>
          <p:cNvSpPr txBox="1"/>
          <p:nvPr/>
        </p:nvSpPr>
        <p:spPr>
          <a:xfrm flipH="1">
            <a:off x="6759588" y="3067489"/>
            <a:ext cx="1391131" cy="1200329"/>
          </a:xfrm>
          <a:prstGeom prst="rect">
            <a:avLst/>
          </a:prstGeom>
          <a:noFill/>
        </p:spPr>
        <p:txBody>
          <a:bodyPr wrap="square" rtlCol="0">
            <a:spAutoFit/>
          </a:bodyPr>
          <a:lstStyle/>
          <a:p>
            <a:r>
              <a:rPr lang="en-US" sz="1200" dirty="0"/>
              <a:t>Choose semantic</a:t>
            </a:r>
            <a:br>
              <a:rPr lang="en-US" sz="1200" dirty="0"/>
            </a:br>
            <a:r>
              <a:rPr lang="en-US" sz="1200" dirty="0"/>
              <a:t>sim metric, N candidate responses, GPT model to use,  query vector DB</a:t>
            </a:r>
          </a:p>
        </p:txBody>
      </p:sp>
      <p:cxnSp>
        <p:nvCxnSpPr>
          <p:cNvPr id="59" name="Straight Arrow Connector 58">
            <a:extLst>
              <a:ext uri="{FF2B5EF4-FFF2-40B4-BE49-F238E27FC236}">
                <a16:creationId xmlns:a16="http://schemas.microsoft.com/office/drawing/2014/main" id="{7992B607-4213-9AF6-1F87-C55F317DEC68}"/>
              </a:ext>
            </a:extLst>
          </p:cNvPr>
          <p:cNvCxnSpPr/>
          <p:nvPr/>
        </p:nvCxnSpPr>
        <p:spPr>
          <a:xfrm flipV="1">
            <a:off x="7513983" y="2748163"/>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AA699A1-9FAD-10CE-E2D8-DCB0C588F043}"/>
              </a:ext>
            </a:extLst>
          </p:cNvPr>
          <p:cNvCxnSpPr/>
          <p:nvPr/>
        </p:nvCxnSpPr>
        <p:spPr>
          <a:xfrm>
            <a:off x="7056783" y="2748163"/>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7" name="Straight Arrow Connector 1026">
            <a:extLst>
              <a:ext uri="{FF2B5EF4-FFF2-40B4-BE49-F238E27FC236}">
                <a16:creationId xmlns:a16="http://schemas.microsoft.com/office/drawing/2014/main" id="{774C6FE3-D993-CF13-687C-40C13ADE6CE3}"/>
              </a:ext>
            </a:extLst>
          </p:cNvPr>
          <p:cNvCxnSpPr>
            <a:cxnSpLocks/>
            <a:endCxn id="1033" idx="0"/>
          </p:cNvCxnSpPr>
          <p:nvPr/>
        </p:nvCxnSpPr>
        <p:spPr>
          <a:xfrm flipH="1">
            <a:off x="5750496" y="4310890"/>
            <a:ext cx="1653196" cy="519887"/>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29" name="Rectangle 1028">
            <a:extLst>
              <a:ext uri="{FF2B5EF4-FFF2-40B4-BE49-F238E27FC236}">
                <a16:creationId xmlns:a16="http://schemas.microsoft.com/office/drawing/2014/main" id="{13BD782E-B073-F5B4-B33F-EE8A0C7B4F7B}"/>
              </a:ext>
            </a:extLst>
          </p:cNvPr>
          <p:cNvSpPr/>
          <p:nvPr/>
        </p:nvSpPr>
        <p:spPr>
          <a:xfrm>
            <a:off x="6710740" y="3079211"/>
            <a:ext cx="1445538" cy="12217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xtBox 1032">
            <a:extLst>
              <a:ext uri="{FF2B5EF4-FFF2-40B4-BE49-F238E27FC236}">
                <a16:creationId xmlns:a16="http://schemas.microsoft.com/office/drawing/2014/main" id="{B2133FA9-2C88-DBFC-A7EE-3A09DA7EEB0B}"/>
              </a:ext>
            </a:extLst>
          </p:cNvPr>
          <p:cNvSpPr txBox="1"/>
          <p:nvPr/>
        </p:nvSpPr>
        <p:spPr>
          <a:xfrm>
            <a:off x="4965360" y="4830777"/>
            <a:ext cx="1570271" cy="1015663"/>
          </a:xfrm>
          <a:prstGeom prst="rect">
            <a:avLst/>
          </a:prstGeom>
          <a:noFill/>
        </p:spPr>
        <p:txBody>
          <a:bodyPr wrap="square" rtlCol="0">
            <a:spAutoFit/>
          </a:bodyPr>
          <a:lstStyle/>
          <a:p>
            <a:r>
              <a:rPr lang="en-US" sz="1200" dirty="0"/>
              <a:t>Calculate both simple and advanced rankings of scores for candidate responses</a:t>
            </a:r>
          </a:p>
        </p:txBody>
      </p:sp>
      <p:cxnSp>
        <p:nvCxnSpPr>
          <p:cNvPr id="1035" name="Straight Arrow Connector 1034">
            <a:extLst>
              <a:ext uri="{FF2B5EF4-FFF2-40B4-BE49-F238E27FC236}">
                <a16:creationId xmlns:a16="http://schemas.microsoft.com/office/drawing/2014/main" id="{F10B0DCE-F3A2-5E14-1EB6-C8385ED6F9C8}"/>
              </a:ext>
            </a:extLst>
          </p:cNvPr>
          <p:cNvCxnSpPr>
            <a:cxnSpLocks/>
          </p:cNvCxnSpPr>
          <p:nvPr/>
        </p:nvCxnSpPr>
        <p:spPr>
          <a:xfrm>
            <a:off x="6418461" y="5359173"/>
            <a:ext cx="56874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37" name="Rectangle 1036">
            <a:extLst>
              <a:ext uri="{FF2B5EF4-FFF2-40B4-BE49-F238E27FC236}">
                <a16:creationId xmlns:a16="http://schemas.microsoft.com/office/drawing/2014/main" id="{CFE6C262-339B-0943-5404-9DF1FF95B676}"/>
              </a:ext>
            </a:extLst>
          </p:cNvPr>
          <p:cNvSpPr/>
          <p:nvPr/>
        </p:nvSpPr>
        <p:spPr>
          <a:xfrm>
            <a:off x="6988365" y="4961302"/>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TextBox 1037">
            <a:extLst>
              <a:ext uri="{FF2B5EF4-FFF2-40B4-BE49-F238E27FC236}">
                <a16:creationId xmlns:a16="http://schemas.microsoft.com/office/drawing/2014/main" id="{0677CABE-B4EB-E4EE-AC02-5EFF494CF0B1}"/>
              </a:ext>
            </a:extLst>
          </p:cNvPr>
          <p:cNvSpPr txBox="1"/>
          <p:nvPr/>
        </p:nvSpPr>
        <p:spPr>
          <a:xfrm>
            <a:off x="6947453" y="4975875"/>
            <a:ext cx="1644952" cy="861774"/>
          </a:xfrm>
          <a:prstGeom prst="rect">
            <a:avLst/>
          </a:prstGeom>
          <a:noFill/>
        </p:spPr>
        <p:txBody>
          <a:bodyPr wrap="square" rtlCol="0">
            <a:spAutoFit/>
          </a:bodyPr>
          <a:lstStyle/>
          <a:p>
            <a:r>
              <a:rPr lang="en-US" sz="1000" dirty="0"/>
              <a:t>Send highest scoring candidate answer </a:t>
            </a:r>
            <a:br>
              <a:rPr lang="en-US" sz="1000" dirty="0"/>
            </a:br>
            <a:r>
              <a:rPr lang="en-US" sz="1000" dirty="0"/>
              <a:t>+ relevant context (metadata, prompt engineering) to GPT </a:t>
            </a:r>
          </a:p>
        </p:txBody>
      </p:sp>
      <p:pic>
        <p:nvPicPr>
          <p:cNvPr id="1039" name="Picture 4">
            <a:extLst>
              <a:ext uri="{FF2B5EF4-FFF2-40B4-BE49-F238E27FC236}">
                <a16:creationId xmlns:a16="http://schemas.microsoft.com/office/drawing/2014/main" id="{92650748-2AB8-374A-ABFC-6C8D20C90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245" y="6285876"/>
            <a:ext cx="866609" cy="487468"/>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Arrow Connector 1039">
            <a:extLst>
              <a:ext uri="{FF2B5EF4-FFF2-40B4-BE49-F238E27FC236}">
                <a16:creationId xmlns:a16="http://schemas.microsoft.com/office/drawing/2014/main" id="{57B2A63E-BC7E-C759-CADB-52240668B6C7}"/>
              </a:ext>
            </a:extLst>
          </p:cNvPr>
          <p:cNvCxnSpPr/>
          <p:nvPr/>
        </p:nvCxnSpPr>
        <p:spPr>
          <a:xfrm>
            <a:off x="7576931" y="5918388"/>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1" name="Straight Arrow Connector 1040">
            <a:extLst>
              <a:ext uri="{FF2B5EF4-FFF2-40B4-BE49-F238E27FC236}">
                <a16:creationId xmlns:a16="http://schemas.microsoft.com/office/drawing/2014/main" id="{43D24E21-20C9-8703-2677-8AEFC589D17D}"/>
              </a:ext>
            </a:extLst>
          </p:cNvPr>
          <p:cNvCxnSpPr>
            <a:cxnSpLocks/>
          </p:cNvCxnSpPr>
          <p:nvPr/>
        </p:nvCxnSpPr>
        <p:spPr>
          <a:xfrm>
            <a:off x="8433903" y="5371496"/>
            <a:ext cx="56874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42" name="TextBox 1041">
            <a:extLst>
              <a:ext uri="{FF2B5EF4-FFF2-40B4-BE49-F238E27FC236}">
                <a16:creationId xmlns:a16="http://schemas.microsoft.com/office/drawing/2014/main" id="{656E7122-2172-7785-C5C6-683A0563EF9B}"/>
              </a:ext>
            </a:extLst>
          </p:cNvPr>
          <p:cNvSpPr txBox="1"/>
          <p:nvPr/>
        </p:nvSpPr>
        <p:spPr>
          <a:xfrm>
            <a:off x="9017290" y="5048330"/>
            <a:ext cx="1543042" cy="646331"/>
          </a:xfrm>
          <a:prstGeom prst="rect">
            <a:avLst/>
          </a:prstGeom>
          <a:noFill/>
        </p:spPr>
        <p:txBody>
          <a:bodyPr wrap="square" rtlCol="0">
            <a:spAutoFit/>
          </a:bodyPr>
          <a:lstStyle/>
          <a:p>
            <a:r>
              <a:rPr lang="en-US" sz="1200" dirty="0"/>
              <a:t>Send synthesized, well-written answer to back to user</a:t>
            </a:r>
          </a:p>
        </p:txBody>
      </p:sp>
      <p:sp>
        <p:nvSpPr>
          <p:cNvPr id="1043" name="Rectangle 1042">
            <a:extLst>
              <a:ext uri="{FF2B5EF4-FFF2-40B4-BE49-F238E27FC236}">
                <a16:creationId xmlns:a16="http://schemas.microsoft.com/office/drawing/2014/main" id="{5C07CD40-2A6C-9CB3-1B9D-9DD6B7FB7127}"/>
              </a:ext>
            </a:extLst>
          </p:cNvPr>
          <p:cNvSpPr/>
          <p:nvPr/>
        </p:nvSpPr>
        <p:spPr>
          <a:xfrm>
            <a:off x="9019278" y="4961302"/>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Arrow Connector 1043">
            <a:extLst>
              <a:ext uri="{FF2B5EF4-FFF2-40B4-BE49-F238E27FC236}">
                <a16:creationId xmlns:a16="http://schemas.microsoft.com/office/drawing/2014/main" id="{184449C6-B935-B9E8-BC69-BFED50AB5166}"/>
              </a:ext>
            </a:extLst>
          </p:cNvPr>
          <p:cNvCxnSpPr>
            <a:cxnSpLocks/>
          </p:cNvCxnSpPr>
          <p:nvPr/>
        </p:nvCxnSpPr>
        <p:spPr>
          <a:xfrm flipV="1">
            <a:off x="7743425" y="5888570"/>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8" name="Straight Arrow Connector 1047">
            <a:extLst>
              <a:ext uri="{FF2B5EF4-FFF2-40B4-BE49-F238E27FC236}">
                <a16:creationId xmlns:a16="http://schemas.microsoft.com/office/drawing/2014/main" id="{3738D565-552D-634D-0EE6-5584B6798740}"/>
              </a:ext>
            </a:extLst>
          </p:cNvPr>
          <p:cNvCxnSpPr>
            <a:cxnSpLocks/>
          </p:cNvCxnSpPr>
          <p:nvPr/>
        </p:nvCxnSpPr>
        <p:spPr>
          <a:xfrm>
            <a:off x="9742047" y="5841324"/>
            <a:ext cx="0" cy="68828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1052" name="Straight Arrow Connector 1051">
            <a:extLst>
              <a:ext uri="{FF2B5EF4-FFF2-40B4-BE49-F238E27FC236}">
                <a16:creationId xmlns:a16="http://schemas.microsoft.com/office/drawing/2014/main" id="{35549314-07C7-E8DB-445E-DF09D65E601E}"/>
              </a:ext>
            </a:extLst>
          </p:cNvPr>
          <p:cNvCxnSpPr>
            <a:stCxn id="40" idx="2"/>
          </p:cNvCxnSpPr>
          <p:nvPr/>
        </p:nvCxnSpPr>
        <p:spPr>
          <a:xfrm flipH="1">
            <a:off x="10176440" y="1657825"/>
            <a:ext cx="1319732" cy="1505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4" name="Straight Arrow Connector 1053">
            <a:extLst>
              <a:ext uri="{FF2B5EF4-FFF2-40B4-BE49-F238E27FC236}">
                <a16:creationId xmlns:a16="http://schemas.microsoft.com/office/drawing/2014/main" id="{D5C27A36-B7FD-25CF-0B01-55AFCC817737}"/>
              </a:ext>
            </a:extLst>
          </p:cNvPr>
          <p:cNvCxnSpPr>
            <a:stCxn id="41" idx="2"/>
          </p:cNvCxnSpPr>
          <p:nvPr/>
        </p:nvCxnSpPr>
        <p:spPr>
          <a:xfrm flipH="1">
            <a:off x="10176440" y="2525842"/>
            <a:ext cx="1319731" cy="71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7" name="Straight Arrow Connector 1056">
            <a:extLst>
              <a:ext uri="{FF2B5EF4-FFF2-40B4-BE49-F238E27FC236}">
                <a16:creationId xmlns:a16="http://schemas.microsoft.com/office/drawing/2014/main" id="{5D5EEBA1-A717-5DBF-1E31-F626F54CB99E}"/>
              </a:ext>
            </a:extLst>
          </p:cNvPr>
          <p:cNvCxnSpPr>
            <a:cxnSpLocks/>
          </p:cNvCxnSpPr>
          <p:nvPr/>
        </p:nvCxnSpPr>
        <p:spPr>
          <a:xfrm flipH="1">
            <a:off x="10176440" y="3429000"/>
            <a:ext cx="13197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1" name="Straight Arrow Connector 1060">
            <a:extLst>
              <a:ext uri="{FF2B5EF4-FFF2-40B4-BE49-F238E27FC236}">
                <a16:creationId xmlns:a16="http://schemas.microsoft.com/office/drawing/2014/main" id="{40DE197F-7D51-8CA6-4C1D-AA2B6DEBBE51}"/>
              </a:ext>
            </a:extLst>
          </p:cNvPr>
          <p:cNvCxnSpPr>
            <a:stCxn id="43" idx="2"/>
          </p:cNvCxnSpPr>
          <p:nvPr/>
        </p:nvCxnSpPr>
        <p:spPr>
          <a:xfrm flipH="1" flipV="1">
            <a:off x="10176440" y="3553238"/>
            <a:ext cx="1319731" cy="690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3" name="Straight Arrow Connector 1062">
            <a:extLst>
              <a:ext uri="{FF2B5EF4-FFF2-40B4-BE49-F238E27FC236}">
                <a16:creationId xmlns:a16="http://schemas.microsoft.com/office/drawing/2014/main" id="{F5646F9B-EDCA-D12B-24DF-6EB0B938C9A4}"/>
              </a:ext>
            </a:extLst>
          </p:cNvPr>
          <p:cNvCxnSpPr>
            <a:stCxn id="44" idx="2"/>
          </p:cNvCxnSpPr>
          <p:nvPr/>
        </p:nvCxnSpPr>
        <p:spPr>
          <a:xfrm flipH="1" flipV="1">
            <a:off x="10127113" y="3634541"/>
            <a:ext cx="1369058" cy="1470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4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D6ADB-3227-EB7C-0E34-FDF2A9CEEADE}"/>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File Upload Form</a:t>
            </a:r>
          </a:p>
        </p:txBody>
      </p:sp>
      <p:pic>
        <p:nvPicPr>
          <p:cNvPr id="7" name="Graphic 6" descr="Pdf">
            <a:extLst>
              <a:ext uri="{FF2B5EF4-FFF2-40B4-BE49-F238E27FC236}">
                <a16:creationId xmlns:a16="http://schemas.microsoft.com/office/drawing/2014/main" id="{83CD34D7-95C1-F868-866E-D4AB9B55D4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8FA1D337-8F4C-2EEF-9859-E980B658BD45}"/>
              </a:ext>
            </a:extLst>
          </p:cNvPr>
          <p:cNvSpPr>
            <a:spLocks noGrp="1"/>
          </p:cNvSpPr>
          <p:nvPr>
            <p:ph idx="1"/>
          </p:nvPr>
        </p:nvSpPr>
        <p:spPr>
          <a:xfrm>
            <a:off x="6090574" y="2421682"/>
            <a:ext cx="4977578" cy="3639289"/>
          </a:xfrm>
        </p:spPr>
        <p:txBody>
          <a:bodyPr anchor="ctr">
            <a:normAutofit/>
          </a:bodyPr>
          <a:lstStyle/>
          <a:p>
            <a:r>
              <a:rPr lang="en-US" sz="1600" dirty="0">
                <a:solidFill>
                  <a:schemeClr val="tx2"/>
                </a:solidFill>
              </a:rPr>
              <a:t>The user has the ability to upload PDF, PPTX and DOCX files into a </a:t>
            </a:r>
            <a:r>
              <a:rPr lang="en-US" sz="1600" dirty="0" err="1">
                <a:solidFill>
                  <a:schemeClr val="tx2"/>
                </a:solidFill>
              </a:rPr>
              <a:t>Streamlit</a:t>
            </a:r>
            <a:r>
              <a:rPr lang="en-US" sz="1600" dirty="0">
                <a:solidFill>
                  <a:schemeClr val="tx2"/>
                </a:solidFill>
              </a:rPr>
              <a:t> upload form</a:t>
            </a:r>
          </a:p>
          <a:p>
            <a:endParaRPr lang="en-US" sz="1600" dirty="0">
              <a:solidFill>
                <a:schemeClr val="tx2"/>
              </a:solidFill>
            </a:endParaRPr>
          </a:p>
          <a:p>
            <a:r>
              <a:rPr lang="en-US" sz="1600" dirty="0">
                <a:solidFill>
                  <a:schemeClr val="tx2"/>
                </a:solidFill>
              </a:rPr>
              <a:t>PDF text extraction is accomplished using the PyPDF library:</a:t>
            </a:r>
            <a:br>
              <a:rPr lang="en-US" sz="1600" dirty="0">
                <a:solidFill>
                  <a:schemeClr val="tx2"/>
                </a:solidFill>
              </a:rPr>
            </a:br>
            <a:br>
              <a:rPr lang="en-US" sz="1600" dirty="0">
                <a:solidFill>
                  <a:schemeClr val="tx2"/>
                </a:solidFill>
              </a:rPr>
            </a:br>
            <a:r>
              <a:rPr lang="en-US" sz="1600" dirty="0">
                <a:solidFill>
                  <a:schemeClr val="tx2"/>
                </a:solidFill>
              </a:rPr>
              <a:t>- PyPDF is very easy to use</a:t>
            </a:r>
            <a:br>
              <a:rPr lang="en-US" sz="1600" dirty="0">
                <a:solidFill>
                  <a:schemeClr val="tx2"/>
                </a:solidFill>
              </a:rPr>
            </a:br>
            <a:r>
              <a:rPr lang="en-US" sz="1600" dirty="0">
                <a:solidFill>
                  <a:schemeClr val="tx2"/>
                </a:solidFill>
              </a:rPr>
              <a:t>- PyPDF has no external dependencies</a:t>
            </a:r>
            <a:br>
              <a:rPr lang="en-US" sz="1600" dirty="0">
                <a:solidFill>
                  <a:schemeClr val="tx2"/>
                </a:solidFill>
              </a:rPr>
            </a:br>
            <a:r>
              <a:rPr lang="en-US" sz="1600" dirty="0">
                <a:solidFill>
                  <a:schemeClr val="tx2"/>
                </a:solidFill>
              </a:rPr>
              <a:t>- It can be used across different operating systems</a:t>
            </a:r>
            <a:br>
              <a:rPr lang="en-US" sz="1600" dirty="0">
                <a:solidFill>
                  <a:schemeClr val="tx2"/>
                </a:solidFill>
              </a:rPr>
            </a:br>
            <a:r>
              <a:rPr lang="en-US" sz="1600" dirty="0">
                <a:solidFill>
                  <a:schemeClr val="tx2"/>
                </a:solidFill>
              </a:rPr>
              <a:t>- It is easy to associate pages with extracted text content (this helps with semantic similarity, ranking and answer synthesis)</a:t>
            </a:r>
            <a:br>
              <a:rPr lang="en-US" sz="1600" dirty="0">
                <a:solidFill>
                  <a:schemeClr val="tx2"/>
                </a:solidFill>
              </a:rPr>
            </a:br>
            <a:r>
              <a:rPr lang="en-US" sz="1600" dirty="0">
                <a:solidFill>
                  <a:schemeClr val="tx2"/>
                </a:solidFill>
              </a:rPr>
              <a:t>- It can merge, split and perform other manipulations of PDF files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190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3536B-E814-D85B-8F7C-8FB004E0EF81}"/>
              </a:ext>
            </a:extLst>
          </p:cNvPr>
          <p:cNvSpPr>
            <a:spLocks noGrp="1"/>
          </p:cNvSpPr>
          <p:nvPr>
            <p:ph type="title"/>
          </p:nvPr>
        </p:nvSpPr>
        <p:spPr>
          <a:xfrm>
            <a:off x="5297762" y="329184"/>
            <a:ext cx="6251110" cy="1783080"/>
          </a:xfrm>
        </p:spPr>
        <p:txBody>
          <a:bodyPr anchor="b">
            <a:normAutofit/>
          </a:bodyPr>
          <a:lstStyle/>
          <a:p>
            <a:r>
              <a:rPr lang="en-US" sz="5400" dirty="0"/>
              <a:t>Chunking Text</a:t>
            </a:r>
          </a:p>
        </p:txBody>
      </p:sp>
      <p:pic>
        <p:nvPicPr>
          <p:cNvPr id="5" name="Picture 4" descr="Glasses on top of a book">
            <a:extLst>
              <a:ext uri="{FF2B5EF4-FFF2-40B4-BE49-F238E27FC236}">
                <a16:creationId xmlns:a16="http://schemas.microsoft.com/office/drawing/2014/main" id="{8CAF124C-AABB-3C82-B8D5-763DBCAD0FDC}"/>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F22313-12FD-D390-3CC8-CF570AB79C8A}"/>
              </a:ext>
            </a:extLst>
          </p:cNvPr>
          <p:cNvSpPr>
            <a:spLocks noGrp="1"/>
          </p:cNvSpPr>
          <p:nvPr>
            <p:ph idx="1"/>
          </p:nvPr>
        </p:nvSpPr>
        <p:spPr>
          <a:xfrm>
            <a:off x="5297762" y="2706624"/>
            <a:ext cx="6251110" cy="3483864"/>
          </a:xfrm>
        </p:spPr>
        <p:txBody>
          <a:bodyPr>
            <a:normAutofit lnSpcReduction="10000"/>
          </a:bodyPr>
          <a:lstStyle/>
          <a:p>
            <a:r>
              <a:rPr lang="en-US" sz="1600" dirty="0"/>
              <a:t>Text extracted from PyPDF was chunked at 2 different levels: the sentence-level, and the page/slide level</a:t>
            </a:r>
          </a:p>
          <a:p>
            <a:endParaRPr lang="en-US" sz="1600" dirty="0"/>
          </a:p>
          <a:p>
            <a:r>
              <a:rPr lang="en-US" sz="1600" dirty="0"/>
              <a:t>Sentence-level chunking was accomplished via NLTK</a:t>
            </a:r>
          </a:p>
          <a:p>
            <a:r>
              <a:rPr lang="en-US" sz="1600" dirty="0"/>
              <a:t>Page-level chunking was accomplished through PyPDF</a:t>
            </a:r>
          </a:p>
          <a:p>
            <a:endParaRPr lang="en-US" sz="1600" dirty="0"/>
          </a:p>
          <a:p>
            <a:r>
              <a:rPr lang="en-US" sz="1600" dirty="0"/>
              <a:t>For every sentence that is inserted into ChromaDB, I also added a page number metadata tag</a:t>
            </a:r>
          </a:p>
          <a:p>
            <a:endParaRPr lang="en-US" sz="1600" dirty="0"/>
          </a:p>
          <a:p>
            <a:r>
              <a:rPr lang="en-US" sz="1600" dirty="0"/>
              <a:t>Doing this provides more context for the sentence, and allows for higher quality answer synthesis by querying for all sentences that belong to a particular page of the document</a:t>
            </a:r>
          </a:p>
          <a:p>
            <a:endParaRPr lang="en-US" sz="1500" dirty="0"/>
          </a:p>
          <a:p>
            <a:endParaRPr lang="en-US" sz="1500" dirty="0"/>
          </a:p>
        </p:txBody>
      </p:sp>
    </p:spTree>
    <p:extLst>
      <p:ext uri="{BB962C8B-B14F-4D97-AF65-F5344CB8AC3E}">
        <p14:creationId xmlns:p14="http://schemas.microsoft.com/office/powerpoint/2010/main" val="218738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F4C25-FF67-B7A6-1A7C-2C4D18DAA883}"/>
              </a:ext>
            </a:extLst>
          </p:cNvPr>
          <p:cNvSpPr>
            <a:spLocks noGrp="1"/>
          </p:cNvSpPr>
          <p:nvPr>
            <p:ph type="title"/>
          </p:nvPr>
        </p:nvSpPr>
        <p:spPr>
          <a:xfrm>
            <a:off x="4553733" y="548464"/>
            <a:ext cx="6798541" cy="1675623"/>
          </a:xfrm>
        </p:spPr>
        <p:txBody>
          <a:bodyPr anchor="b">
            <a:normAutofit/>
          </a:bodyPr>
          <a:lstStyle/>
          <a:p>
            <a:r>
              <a:rPr lang="en-US" sz="4000" dirty="0"/>
              <a:t>Processing Documents Other Than PDF</a:t>
            </a:r>
          </a:p>
        </p:txBody>
      </p:sp>
      <p:pic>
        <p:nvPicPr>
          <p:cNvPr id="14" name="Picture 13">
            <a:extLst>
              <a:ext uri="{FF2B5EF4-FFF2-40B4-BE49-F238E27FC236}">
                <a16:creationId xmlns:a16="http://schemas.microsoft.com/office/drawing/2014/main" id="{B0CE4808-FD6D-6E11-0A77-8B9330A916FB}"/>
              </a:ext>
            </a:extLst>
          </p:cNvPr>
          <p:cNvPicPr>
            <a:picLocks noChangeAspect="1"/>
          </p:cNvPicPr>
          <p:nvPr/>
        </p:nvPicPr>
        <p:blipFill rotWithShape="1">
          <a:blip r:embed="rId2"/>
          <a:srcRect l="19180" r="39974"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2EEA4146-CFDB-6B93-7405-B5FE7CBDE47F}"/>
              </a:ext>
            </a:extLst>
          </p:cNvPr>
          <p:cNvSpPr>
            <a:spLocks noGrp="1"/>
          </p:cNvSpPr>
          <p:nvPr>
            <p:ph idx="1"/>
          </p:nvPr>
        </p:nvSpPr>
        <p:spPr>
          <a:xfrm>
            <a:off x="4553734" y="2409830"/>
            <a:ext cx="6798539" cy="3705217"/>
          </a:xfrm>
        </p:spPr>
        <p:txBody>
          <a:bodyPr>
            <a:normAutofit/>
          </a:bodyPr>
          <a:lstStyle/>
          <a:p>
            <a:r>
              <a:rPr lang="en-US" sz="1900" dirty="0"/>
              <a:t>For extracting text/chunking text from PPTX and DOCX files, we can either use specialized open-source Python libraries (python-pptx, docx2python) or we can use Apache Tika</a:t>
            </a:r>
          </a:p>
          <a:p>
            <a:endParaRPr lang="en-US" sz="1900" dirty="0"/>
          </a:p>
          <a:p>
            <a:r>
              <a:rPr lang="en-US" sz="1900" dirty="0"/>
              <a:t>Apache Tika is a tool that can extract text and analyze documents from thousands of different file formats</a:t>
            </a:r>
          </a:p>
          <a:p>
            <a:endParaRPr lang="en-US" sz="1900" dirty="0"/>
          </a:p>
          <a:p>
            <a:r>
              <a:rPr lang="en-US" sz="1900" dirty="0"/>
              <a:t>It is written in Java, but also features a Python API</a:t>
            </a:r>
            <a:br>
              <a:rPr lang="en-US" sz="1900" dirty="0"/>
            </a:br>
            <a:endParaRPr lang="en-US" sz="1900" dirty="0"/>
          </a:p>
          <a:p>
            <a:r>
              <a:rPr lang="en-US" sz="1900" dirty="0"/>
              <a:t>For text extraction from images, I would recommend </a:t>
            </a:r>
            <a:r>
              <a:rPr lang="en-US" sz="1900" dirty="0" err="1"/>
              <a:t>PyTesseract</a:t>
            </a:r>
            <a:endParaRPr lang="en-US" sz="1900" dirty="0"/>
          </a:p>
        </p:txBody>
      </p:sp>
    </p:spTree>
    <p:extLst>
      <p:ext uri="{BB962C8B-B14F-4D97-AF65-F5344CB8AC3E}">
        <p14:creationId xmlns:p14="http://schemas.microsoft.com/office/powerpoint/2010/main" val="139584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3E5BD-8D11-B624-59EC-88FD90CE8AD2}"/>
              </a:ext>
            </a:extLst>
          </p:cNvPr>
          <p:cNvSpPr>
            <a:spLocks noGrp="1"/>
          </p:cNvSpPr>
          <p:nvPr>
            <p:ph type="title"/>
          </p:nvPr>
        </p:nvSpPr>
        <p:spPr>
          <a:xfrm>
            <a:off x="4553733" y="548464"/>
            <a:ext cx="6798541" cy="1675623"/>
          </a:xfrm>
        </p:spPr>
        <p:txBody>
          <a:bodyPr anchor="b">
            <a:normAutofit/>
          </a:bodyPr>
          <a:lstStyle/>
          <a:p>
            <a:r>
              <a:rPr lang="en-US" sz="4000"/>
              <a:t>Embedding Vector</a:t>
            </a:r>
          </a:p>
        </p:txBody>
      </p:sp>
      <p:pic>
        <p:nvPicPr>
          <p:cNvPr id="5" name="Picture 4" descr="White puzzle with one red piece">
            <a:extLst>
              <a:ext uri="{FF2B5EF4-FFF2-40B4-BE49-F238E27FC236}">
                <a16:creationId xmlns:a16="http://schemas.microsoft.com/office/drawing/2014/main" id="{C22C76FE-B28B-F60A-7C7D-1EFF297F6B19}"/>
              </a:ext>
            </a:extLst>
          </p:cNvPr>
          <p:cNvPicPr>
            <a:picLocks noChangeAspect="1"/>
          </p:cNvPicPr>
          <p:nvPr/>
        </p:nvPicPr>
        <p:blipFill rotWithShape="1">
          <a:blip r:embed="rId2"/>
          <a:srcRect l="33592" r="31988"/>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CFF54F4D-26AE-2C19-E76F-FBC042E23078}"/>
              </a:ext>
            </a:extLst>
          </p:cNvPr>
          <p:cNvSpPr>
            <a:spLocks noGrp="1"/>
          </p:cNvSpPr>
          <p:nvPr>
            <p:ph idx="1"/>
          </p:nvPr>
        </p:nvSpPr>
        <p:spPr>
          <a:xfrm>
            <a:off x="4553734" y="2409830"/>
            <a:ext cx="6798539" cy="3705217"/>
          </a:xfrm>
        </p:spPr>
        <p:txBody>
          <a:bodyPr>
            <a:normAutofit/>
          </a:bodyPr>
          <a:lstStyle/>
          <a:p>
            <a:r>
              <a:rPr lang="en-US" sz="2000"/>
              <a:t>I used </a:t>
            </a:r>
            <a:r>
              <a:rPr lang="en-US" sz="2000" b="1">
                <a:hlinkClick r:id="rId3">
                  <a:extLst>
                    <a:ext uri="{A12FA001-AC4F-418D-AE19-62706E023703}">
                      <ahyp:hlinkClr xmlns:ahyp="http://schemas.microsoft.com/office/drawing/2018/hyperlinkcolor" val="tx"/>
                    </a:ext>
                  </a:extLst>
                </a:hlinkClick>
              </a:rPr>
              <a:t>all-MiniLM-L6-v2</a:t>
            </a:r>
            <a:r>
              <a:rPr lang="en-US" sz="2000" b="1"/>
              <a:t> </a:t>
            </a:r>
            <a:r>
              <a:rPr lang="en-US" sz="2000"/>
              <a:t>as my embedding model for multiple reasons:</a:t>
            </a:r>
            <a:br>
              <a:rPr lang="en-US" sz="2000"/>
            </a:br>
            <a:br>
              <a:rPr lang="en-US" sz="2000"/>
            </a:br>
            <a:r>
              <a:rPr lang="en-US" sz="2000"/>
              <a:t>-It is the default embedding model used by ChromaDB. I didn’t have to work with embeddings at all and dealing with sometimes subtle dimensionality errors</a:t>
            </a:r>
            <a:br>
              <a:rPr lang="en-US" sz="2000"/>
            </a:br>
            <a:br>
              <a:rPr lang="en-US" sz="2000"/>
            </a:br>
            <a:r>
              <a:rPr lang="en-US" sz="2000"/>
              <a:t>-It is a popular model because of its small size and strong performance across a number of tasks, including semantic similarity, text classification and clustering</a:t>
            </a:r>
            <a:br>
              <a:rPr lang="en-US" sz="2000"/>
            </a:br>
            <a:br>
              <a:rPr lang="en-US" sz="2000"/>
            </a:br>
            <a:r>
              <a:rPr lang="en-US" sz="2000"/>
              <a:t>-They are often used in production applications due to their fast inference speeds</a:t>
            </a:r>
          </a:p>
        </p:txBody>
      </p:sp>
    </p:spTree>
    <p:extLst>
      <p:ext uri="{BB962C8B-B14F-4D97-AF65-F5344CB8AC3E}">
        <p14:creationId xmlns:p14="http://schemas.microsoft.com/office/powerpoint/2010/main" val="369009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288C3-A95E-7927-6E22-56B81756D615}"/>
              </a:ext>
            </a:extLst>
          </p:cNvPr>
          <p:cNvSpPr>
            <a:spLocks noGrp="1"/>
          </p:cNvSpPr>
          <p:nvPr>
            <p:ph type="title"/>
          </p:nvPr>
        </p:nvSpPr>
        <p:spPr>
          <a:xfrm>
            <a:off x="838200" y="365125"/>
            <a:ext cx="10515600" cy="807691"/>
          </a:xfrm>
        </p:spPr>
        <p:txBody>
          <a:bodyPr>
            <a:normAutofit/>
          </a:bodyPr>
          <a:lstStyle/>
          <a:p>
            <a:r>
              <a:rPr lang="en-US" sz="4000" dirty="0"/>
              <a:t>Information Retrieval for Q&amp;A</a:t>
            </a:r>
          </a:p>
        </p:txBody>
      </p:sp>
      <p:pic>
        <p:nvPicPr>
          <p:cNvPr id="6" name="Picture 5" descr="A close-up of a grid&#10;&#10;Description automatically generated">
            <a:extLst>
              <a:ext uri="{FF2B5EF4-FFF2-40B4-BE49-F238E27FC236}">
                <a16:creationId xmlns:a16="http://schemas.microsoft.com/office/drawing/2014/main" id="{75781DF1-6BB5-569E-4970-76A33C8DEC42}"/>
              </a:ext>
            </a:extLst>
          </p:cNvPr>
          <p:cNvPicPr>
            <a:picLocks noChangeAspect="1"/>
          </p:cNvPicPr>
          <p:nvPr/>
        </p:nvPicPr>
        <p:blipFill rotWithShape="1">
          <a:blip r:embed="rId2"/>
          <a:srcRect l="40892" r="3614"/>
          <a:stretch/>
        </p:blipFill>
        <p:spPr>
          <a:xfrm>
            <a:off x="7989296" y="1843285"/>
            <a:ext cx="3364502" cy="3728611"/>
          </a:xfrm>
          <a:prstGeom prst="rect">
            <a:avLst/>
          </a:prstGeom>
        </p:spPr>
      </p:pic>
      <p:graphicFrame>
        <p:nvGraphicFramePr>
          <p:cNvPr id="5" name="Content Placeholder 2">
            <a:extLst>
              <a:ext uri="{FF2B5EF4-FFF2-40B4-BE49-F238E27FC236}">
                <a16:creationId xmlns:a16="http://schemas.microsoft.com/office/drawing/2014/main" id="{D4BB0CB1-D562-C22E-262E-990D829DA43A}"/>
              </a:ext>
            </a:extLst>
          </p:cNvPr>
          <p:cNvGraphicFramePr>
            <a:graphicFrameLocks noGrp="1"/>
          </p:cNvGraphicFramePr>
          <p:nvPr>
            <p:ph idx="1"/>
            <p:extLst>
              <p:ext uri="{D42A27DB-BD31-4B8C-83A1-F6EECF244321}">
                <p14:modId xmlns:p14="http://schemas.microsoft.com/office/powerpoint/2010/main" val="146919842"/>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45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A8D73-8B11-B75D-AB4E-CABD9BC69632}"/>
              </a:ext>
            </a:extLst>
          </p:cNvPr>
          <p:cNvSpPr>
            <a:spLocks noGrp="1"/>
          </p:cNvSpPr>
          <p:nvPr>
            <p:ph type="title"/>
          </p:nvPr>
        </p:nvSpPr>
        <p:spPr>
          <a:xfrm>
            <a:off x="686834" y="1153572"/>
            <a:ext cx="3200400" cy="4461163"/>
          </a:xfrm>
        </p:spPr>
        <p:txBody>
          <a:bodyPr>
            <a:normAutofit/>
          </a:bodyPr>
          <a:lstStyle/>
          <a:p>
            <a:r>
              <a:rPr lang="en-US">
                <a:solidFill>
                  <a:srgbClr val="FFFFFF"/>
                </a:solidFill>
              </a:rPr>
              <a:t>Ranking Metrics for Candidate Answers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8390AEA-5867-AE02-8F51-4D76ABB1762C}"/>
              </a:ext>
            </a:extLst>
          </p:cNvPr>
          <p:cNvSpPr>
            <a:spLocks noGrp="1"/>
          </p:cNvSpPr>
          <p:nvPr>
            <p:ph idx="1"/>
          </p:nvPr>
        </p:nvSpPr>
        <p:spPr>
          <a:xfrm>
            <a:off x="4447308" y="591344"/>
            <a:ext cx="6906491" cy="5585619"/>
          </a:xfrm>
        </p:spPr>
        <p:txBody>
          <a:bodyPr anchor="ctr">
            <a:normAutofit fontScale="92500"/>
          </a:bodyPr>
          <a:lstStyle/>
          <a:p>
            <a:r>
              <a:rPr lang="en-US" sz="2400" dirty="0"/>
              <a:t>The following are some of the metrics that I used/acknowledged when ranking candidate answers:</a:t>
            </a:r>
            <a:br>
              <a:rPr lang="en-US" sz="2400" dirty="0"/>
            </a:br>
            <a:br>
              <a:rPr lang="en-US" sz="2400" dirty="0"/>
            </a:br>
            <a:r>
              <a:rPr lang="en-US" sz="2400" dirty="0"/>
              <a:t>-Semantic distance answer only to query</a:t>
            </a:r>
            <a:br>
              <a:rPr lang="en-US" sz="2400" dirty="0"/>
            </a:br>
            <a:r>
              <a:rPr lang="en-US" sz="2400" dirty="0"/>
              <a:t>-Semantic distance of answer + page context to query</a:t>
            </a:r>
            <a:br>
              <a:rPr lang="en-US" sz="2400" dirty="0"/>
            </a:br>
            <a:r>
              <a:rPr lang="en-US" sz="2400" dirty="0"/>
              <a:t>-Topic keyword overlap between answer + page context to query</a:t>
            </a:r>
            <a:br>
              <a:rPr lang="en-US" sz="2400" dirty="0"/>
            </a:br>
            <a:r>
              <a:rPr lang="en-US" sz="2400" dirty="0"/>
              <a:t>-A semantic relevance cutoff, where answers with little to no relevance are not considered for answer synthesis</a:t>
            </a:r>
            <a:br>
              <a:rPr lang="en-US" sz="2400" dirty="0"/>
            </a:br>
            <a:br>
              <a:rPr lang="en-US" sz="2400" dirty="0"/>
            </a:br>
            <a:r>
              <a:rPr lang="en-US" sz="2400" dirty="0"/>
              <a:t>-Appropriateness of the answer (e.g. no profanity, no cultural bias)</a:t>
            </a:r>
            <a:br>
              <a:rPr lang="en-US" sz="2400" dirty="0"/>
            </a:br>
            <a:br>
              <a:rPr lang="en-US" sz="2400" dirty="0"/>
            </a:br>
            <a:r>
              <a:rPr lang="en-US" sz="2400" dirty="0"/>
              <a:t>-Whether the answer complies with existing financial regulations, or other relevant regulations. Any answer that does not is excluded</a:t>
            </a:r>
          </a:p>
        </p:txBody>
      </p:sp>
    </p:spTree>
    <p:extLst>
      <p:ext uri="{BB962C8B-B14F-4D97-AF65-F5344CB8AC3E}">
        <p14:creationId xmlns:p14="http://schemas.microsoft.com/office/powerpoint/2010/main" val="392605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F4A83-6024-394A-83C3-B16AB25C7CEA}"/>
              </a:ext>
            </a:extLst>
          </p:cNvPr>
          <p:cNvSpPr>
            <a:spLocks noGrp="1"/>
          </p:cNvSpPr>
          <p:nvPr>
            <p:ph type="title"/>
          </p:nvPr>
        </p:nvSpPr>
        <p:spPr>
          <a:xfrm>
            <a:off x="4654296" y="329184"/>
            <a:ext cx="6894576" cy="1783080"/>
          </a:xfrm>
        </p:spPr>
        <p:txBody>
          <a:bodyPr anchor="b">
            <a:normAutofit/>
          </a:bodyPr>
          <a:lstStyle/>
          <a:p>
            <a:r>
              <a:rPr lang="en-US" sz="5400" dirty="0"/>
              <a:t>Answer Synthesis</a:t>
            </a:r>
          </a:p>
        </p:txBody>
      </p:sp>
      <p:pic>
        <p:nvPicPr>
          <p:cNvPr id="5" name="Picture 4" descr="3D spheres connected with a red line">
            <a:extLst>
              <a:ext uri="{FF2B5EF4-FFF2-40B4-BE49-F238E27FC236}">
                <a16:creationId xmlns:a16="http://schemas.microsoft.com/office/drawing/2014/main" id="{BC4524AA-6B66-7242-39A4-10F00BEE3352}"/>
              </a:ext>
            </a:extLst>
          </p:cNvPr>
          <p:cNvPicPr>
            <a:picLocks noChangeAspect="1"/>
          </p:cNvPicPr>
          <p:nvPr/>
        </p:nvPicPr>
        <p:blipFill rotWithShape="1">
          <a:blip r:embed="rId2"/>
          <a:srcRect l="30783" r="2489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1E95F-4C9A-0C76-5516-ED64965EB6D3}"/>
              </a:ext>
            </a:extLst>
          </p:cNvPr>
          <p:cNvSpPr>
            <a:spLocks noGrp="1"/>
          </p:cNvSpPr>
          <p:nvPr>
            <p:ph idx="1"/>
          </p:nvPr>
        </p:nvSpPr>
        <p:spPr>
          <a:xfrm>
            <a:off x="4654296" y="2706624"/>
            <a:ext cx="6894576" cy="3483864"/>
          </a:xfrm>
        </p:spPr>
        <p:txBody>
          <a:bodyPr>
            <a:normAutofit fontScale="85000" lnSpcReduction="10000"/>
          </a:bodyPr>
          <a:lstStyle/>
          <a:p>
            <a:r>
              <a:rPr lang="en-US" sz="1900" dirty="0"/>
              <a:t>This is accomplished by merely sending the top scoring candidate answer + context (the rest of the page, for advanced scoring) to either GPT 3.5 Turbo or GPT-4</a:t>
            </a:r>
          </a:p>
          <a:p>
            <a:endParaRPr lang="en-US" sz="1900" dirty="0"/>
          </a:p>
          <a:p>
            <a:r>
              <a:rPr lang="en-US" sz="1900" dirty="0"/>
              <a:t>This uses a prompt template (</a:t>
            </a:r>
            <a:r>
              <a:rPr lang="en-US" sz="1900" b="1" dirty="0"/>
              <a:t>GPTPromptTemplate.py</a:t>
            </a:r>
            <a:r>
              <a:rPr lang="en-US" sz="1900" dirty="0"/>
              <a:t>) that provides instructions to write a human readable answer from the inputs</a:t>
            </a:r>
            <a:br>
              <a:rPr lang="en-US" sz="1900" dirty="0"/>
            </a:br>
            <a:endParaRPr lang="en-US" sz="1900" dirty="0"/>
          </a:p>
          <a:p>
            <a:r>
              <a:rPr lang="en-US" sz="1900" b="1" dirty="0"/>
              <a:t>I instructed GPT NOT to use any other information in the answer other than what was provided as background context. </a:t>
            </a:r>
            <a:r>
              <a:rPr lang="en-US" sz="1900" dirty="0"/>
              <a:t>This context was created from the top N relevant answers retrieved by ChromaDB</a:t>
            </a:r>
          </a:p>
          <a:p>
            <a:endParaRPr lang="en-US" sz="1900" dirty="0"/>
          </a:p>
          <a:p>
            <a:r>
              <a:rPr lang="en-US" sz="1900" dirty="0"/>
              <a:t>I considered using another solution, like the T5 paraphraser, but this would either require running that locally (slow) or using a cloud environment (not self-contained)</a:t>
            </a:r>
          </a:p>
        </p:txBody>
      </p:sp>
    </p:spTree>
    <p:extLst>
      <p:ext uri="{BB962C8B-B14F-4D97-AF65-F5344CB8AC3E}">
        <p14:creationId xmlns:p14="http://schemas.microsoft.com/office/powerpoint/2010/main" val="14366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E4878-7A7B-438E-0B46-C5F2417A6D46}"/>
              </a:ext>
            </a:extLst>
          </p:cNvPr>
          <p:cNvSpPr>
            <a:spLocks noGrp="1"/>
          </p:cNvSpPr>
          <p:nvPr>
            <p:ph type="title"/>
          </p:nvPr>
        </p:nvSpPr>
        <p:spPr>
          <a:xfrm>
            <a:off x="761800" y="762001"/>
            <a:ext cx="5334197" cy="1708242"/>
          </a:xfrm>
        </p:spPr>
        <p:txBody>
          <a:bodyPr anchor="ctr">
            <a:normAutofit/>
          </a:bodyPr>
          <a:lstStyle/>
          <a:p>
            <a:r>
              <a:rPr lang="en-US" sz="4000"/>
              <a:t>Itinerary</a:t>
            </a:r>
          </a:p>
        </p:txBody>
      </p:sp>
      <p:sp>
        <p:nvSpPr>
          <p:cNvPr id="3" name="Content Placeholder 2">
            <a:extLst>
              <a:ext uri="{FF2B5EF4-FFF2-40B4-BE49-F238E27FC236}">
                <a16:creationId xmlns:a16="http://schemas.microsoft.com/office/drawing/2014/main" id="{4EA9B2DC-3D66-1EB7-A174-93728C3D26F7}"/>
              </a:ext>
            </a:extLst>
          </p:cNvPr>
          <p:cNvSpPr>
            <a:spLocks noGrp="1"/>
          </p:cNvSpPr>
          <p:nvPr>
            <p:ph idx="1"/>
          </p:nvPr>
        </p:nvSpPr>
        <p:spPr>
          <a:xfrm>
            <a:off x="761800" y="2470244"/>
            <a:ext cx="5334197" cy="3769835"/>
          </a:xfrm>
        </p:spPr>
        <p:txBody>
          <a:bodyPr anchor="ctr">
            <a:normAutofit/>
          </a:bodyPr>
          <a:lstStyle/>
          <a:p>
            <a:r>
              <a:rPr lang="en-US" sz="2000" dirty="0"/>
              <a:t>A Brief Overview of Project Requirements</a:t>
            </a:r>
          </a:p>
          <a:p>
            <a:r>
              <a:rPr lang="en-US" sz="2000" dirty="0"/>
              <a:t>My Strategy</a:t>
            </a:r>
          </a:p>
          <a:p>
            <a:r>
              <a:rPr lang="en-US" sz="2000" dirty="0"/>
              <a:t>My Tech Choices</a:t>
            </a:r>
          </a:p>
          <a:p>
            <a:r>
              <a:rPr lang="en-US" sz="2000" dirty="0"/>
              <a:t>Architecture Review of Constructed RAG Solution</a:t>
            </a:r>
          </a:p>
          <a:p>
            <a:r>
              <a:rPr lang="en-US" sz="2000" dirty="0"/>
              <a:t>Architecture Review of Advanced RAG Solution</a:t>
            </a:r>
          </a:p>
          <a:p>
            <a:r>
              <a:rPr lang="en-US" sz="2000" dirty="0"/>
              <a:t>What Went Right and What Went Wrong</a:t>
            </a:r>
          </a:p>
          <a:p>
            <a:r>
              <a:rPr lang="en-US" sz="2000" dirty="0"/>
              <a:t>Concluding Thoughts</a:t>
            </a:r>
          </a:p>
        </p:txBody>
      </p:sp>
      <p:pic>
        <p:nvPicPr>
          <p:cNvPr id="5" name="Picture 4" descr="Pens and rulers">
            <a:extLst>
              <a:ext uri="{FF2B5EF4-FFF2-40B4-BE49-F238E27FC236}">
                <a16:creationId xmlns:a16="http://schemas.microsoft.com/office/drawing/2014/main" id="{4B5B8F71-6635-FF19-AB6A-3D9A2E9B3929}"/>
              </a:ext>
            </a:extLst>
          </p:cNvPr>
          <p:cNvPicPr>
            <a:picLocks noChangeAspect="1"/>
          </p:cNvPicPr>
          <p:nvPr/>
        </p:nvPicPr>
        <p:blipFill rotWithShape="1">
          <a:blip r:embed="rId2"/>
          <a:srcRect l="20846" r="2731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5500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an 38">
            <a:extLst>
              <a:ext uri="{FF2B5EF4-FFF2-40B4-BE49-F238E27FC236}">
                <a16:creationId xmlns:a16="http://schemas.microsoft.com/office/drawing/2014/main" id="{F5FEDAC7-D07E-B9B9-A129-5A6D20F710BC}"/>
              </a:ext>
            </a:extLst>
          </p:cNvPr>
          <p:cNvSpPr/>
          <p:nvPr/>
        </p:nvSpPr>
        <p:spPr>
          <a:xfrm>
            <a:off x="6722076" y="1424253"/>
            <a:ext cx="1112108" cy="132391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4BD07-53AD-8BD2-DADF-F9C1E8CE116C}"/>
              </a:ext>
            </a:extLst>
          </p:cNvPr>
          <p:cNvSpPr>
            <a:spLocks noGrp="1"/>
          </p:cNvSpPr>
          <p:nvPr>
            <p:ph type="title"/>
          </p:nvPr>
        </p:nvSpPr>
        <p:spPr>
          <a:xfrm>
            <a:off x="2554356" y="40698"/>
            <a:ext cx="7622084" cy="777875"/>
          </a:xfrm>
        </p:spPr>
        <p:txBody>
          <a:bodyPr>
            <a:normAutofit fontScale="90000"/>
          </a:bodyPr>
          <a:lstStyle/>
          <a:p>
            <a:r>
              <a:rPr lang="en-US" sz="3600" dirty="0"/>
              <a:t>My Ideal RAG Solution for Q&amp;A (as of 4/5/24)</a:t>
            </a:r>
          </a:p>
        </p:txBody>
      </p:sp>
      <p:sp>
        <p:nvSpPr>
          <p:cNvPr id="4" name="Smiley Face 3">
            <a:extLst>
              <a:ext uri="{FF2B5EF4-FFF2-40B4-BE49-F238E27FC236}">
                <a16:creationId xmlns:a16="http://schemas.microsoft.com/office/drawing/2014/main" id="{FDB79732-4F12-0D90-258E-B98E2B724DFA}"/>
              </a:ext>
            </a:extLst>
          </p:cNvPr>
          <p:cNvSpPr/>
          <p:nvPr/>
        </p:nvSpPr>
        <p:spPr>
          <a:xfrm>
            <a:off x="387626" y="160020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a:extLst>
              <a:ext uri="{FF2B5EF4-FFF2-40B4-BE49-F238E27FC236}">
                <a16:creationId xmlns:a16="http://schemas.microsoft.com/office/drawing/2014/main" id="{BDCCF1A6-6348-B00D-5F0D-88EA4D69DC18}"/>
              </a:ext>
            </a:extLst>
          </p:cNvPr>
          <p:cNvSpPr/>
          <p:nvPr/>
        </p:nvSpPr>
        <p:spPr>
          <a:xfrm>
            <a:off x="387625" y="2468218"/>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3A30556-CDBB-BCA7-61F8-5B287D643293}"/>
              </a:ext>
            </a:extLst>
          </p:cNvPr>
          <p:cNvSpPr/>
          <p:nvPr/>
        </p:nvSpPr>
        <p:spPr>
          <a:xfrm>
            <a:off x="387625" y="3329608"/>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a:extLst>
              <a:ext uri="{FF2B5EF4-FFF2-40B4-BE49-F238E27FC236}">
                <a16:creationId xmlns:a16="http://schemas.microsoft.com/office/drawing/2014/main" id="{FFB1AAB1-28D1-007D-25CE-C55F1D88C089}"/>
              </a:ext>
            </a:extLst>
          </p:cNvPr>
          <p:cNvSpPr/>
          <p:nvPr/>
        </p:nvSpPr>
        <p:spPr>
          <a:xfrm>
            <a:off x="387625" y="4186026"/>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C653ECD9-6636-7006-BB69-AF701159FDB4}"/>
              </a:ext>
            </a:extLst>
          </p:cNvPr>
          <p:cNvSpPr/>
          <p:nvPr/>
        </p:nvSpPr>
        <p:spPr>
          <a:xfrm>
            <a:off x="387625" y="5047416"/>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684D32D-227E-9803-5B5D-FF87089E8067}"/>
              </a:ext>
            </a:extLst>
          </p:cNvPr>
          <p:cNvCxnSpPr>
            <a:cxnSpLocks/>
          </p:cNvCxnSpPr>
          <p:nvPr/>
        </p:nvCxnSpPr>
        <p:spPr>
          <a:xfrm>
            <a:off x="854764" y="1838740"/>
            <a:ext cx="1336814" cy="1714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21426E2-DB4E-5B89-8B5F-D0E3A9E773FE}"/>
              </a:ext>
            </a:extLst>
          </p:cNvPr>
          <p:cNvCxnSpPr>
            <a:cxnSpLocks/>
          </p:cNvCxnSpPr>
          <p:nvPr/>
        </p:nvCxnSpPr>
        <p:spPr>
          <a:xfrm>
            <a:off x="854764" y="2748170"/>
            <a:ext cx="1336814" cy="81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79DAF98-8CA5-868B-CA68-BB3E9FB9AEE7}"/>
              </a:ext>
            </a:extLst>
          </p:cNvPr>
          <p:cNvCxnSpPr>
            <a:cxnSpLocks/>
          </p:cNvCxnSpPr>
          <p:nvPr/>
        </p:nvCxnSpPr>
        <p:spPr>
          <a:xfrm>
            <a:off x="867187" y="3568147"/>
            <a:ext cx="13243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D4F7293-D20D-3876-48D1-941B98704406}"/>
              </a:ext>
            </a:extLst>
          </p:cNvPr>
          <p:cNvCxnSpPr>
            <a:cxnSpLocks/>
          </p:cNvCxnSpPr>
          <p:nvPr/>
        </p:nvCxnSpPr>
        <p:spPr>
          <a:xfrm flipV="1">
            <a:off x="854764" y="3553238"/>
            <a:ext cx="1336814" cy="880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5141458-C924-1325-F63F-83E56C45BE63}"/>
              </a:ext>
            </a:extLst>
          </p:cNvPr>
          <p:cNvCxnSpPr>
            <a:stCxn id="8" idx="6"/>
          </p:cNvCxnSpPr>
          <p:nvPr/>
        </p:nvCxnSpPr>
        <p:spPr>
          <a:xfrm flipV="1">
            <a:off x="854764" y="3568147"/>
            <a:ext cx="1336814" cy="1702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1075C4B-86F6-8D99-2058-E873A59DA12D}"/>
              </a:ext>
            </a:extLst>
          </p:cNvPr>
          <p:cNvSpPr txBox="1"/>
          <p:nvPr/>
        </p:nvSpPr>
        <p:spPr>
          <a:xfrm>
            <a:off x="208721" y="683979"/>
            <a:ext cx="2345635" cy="830997"/>
          </a:xfrm>
          <a:prstGeom prst="rect">
            <a:avLst/>
          </a:prstGeom>
          <a:noFill/>
        </p:spPr>
        <p:txBody>
          <a:bodyPr wrap="square" rtlCol="0">
            <a:spAutoFit/>
          </a:bodyPr>
          <a:lstStyle/>
          <a:p>
            <a:r>
              <a:rPr lang="en-US" sz="1600" dirty="0"/>
              <a:t>Authenticated users uploading files (Any file format)</a:t>
            </a:r>
          </a:p>
        </p:txBody>
      </p:sp>
      <p:sp>
        <p:nvSpPr>
          <p:cNvPr id="23" name="Rectangle 22">
            <a:extLst>
              <a:ext uri="{FF2B5EF4-FFF2-40B4-BE49-F238E27FC236}">
                <a16:creationId xmlns:a16="http://schemas.microsoft.com/office/drawing/2014/main" id="{46495993-CC85-AFDC-689A-38E07E48D541}"/>
              </a:ext>
            </a:extLst>
          </p:cNvPr>
          <p:cNvSpPr/>
          <p:nvPr/>
        </p:nvSpPr>
        <p:spPr>
          <a:xfrm>
            <a:off x="2191579" y="3087367"/>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F20679-41A4-C194-CB7F-F7F7D360797B}"/>
              </a:ext>
            </a:extLst>
          </p:cNvPr>
          <p:cNvSpPr txBox="1"/>
          <p:nvPr/>
        </p:nvSpPr>
        <p:spPr>
          <a:xfrm>
            <a:off x="2290230" y="3244981"/>
            <a:ext cx="1346886" cy="646331"/>
          </a:xfrm>
          <a:prstGeom prst="rect">
            <a:avLst/>
          </a:prstGeom>
          <a:noFill/>
        </p:spPr>
        <p:txBody>
          <a:bodyPr wrap="square" rtlCol="0">
            <a:spAutoFit/>
          </a:bodyPr>
          <a:lstStyle/>
          <a:p>
            <a:r>
              <a:rPr lang="en-US" dirty="0"/>
              <a:t>File Upload Form</a:t>
            </a:r>
          </a:p>
        </p:txBody>
      </p:sp>
      <p:cxnSp>
        <p:nvCxnSpPr>
          <p:cNvPr id="26" name="Straight Arrow Connector 25">
            <a:extLst>
              <a:ext uri="{FF2B5EF4-FFF2-40B4-BE49-F238E27FC236}">
                <a16:creationId xmlns:a16="http://schemas.microsoft.com/office/drawing/2014/main" id="{91CC8F7E-3CE1-63A1-F5BE-488AA39F0EC4}"/>
              </a:ext>
            </a:extLst>
          </p:cNvPr>
          <p:cNvCxnSpPr>
            <a:cxnSpLocks/>
          </p:cNvCxnSpPr>
          <p:nvPr/>
        </p:nvCxnSpPr>
        <p:spPr>
          <a:xfrm flipV="1">
            <a:off x="3893096" y="4020019"/>
            <a:ext cx="1071089" cy="95585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D2272C98-C6A5-5E5C-800F-31681E992D4B}"/>
              </a:ext>
            </a:extLst>
          </p:cNvPr>
          <p:cNvSpPr/>
          <p:nvPr/>
        </p:nvSpPr>
        <p:spPr>
          <a:xfrm>
            <a:off x="4370487" y="3110949"/>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25D8283-30AD-B3FF-9CB2-B3B50FD495D0}"/>
              </a:ext>
            </a:extLst>
          </p:cNvPr>
          <p:cNvSpPr txBox="1"/>
          <p:nvPr/>
        </p:nvSpPr>
        <p:spPr>
          <a:xfrm>
            <a:off x="4429603" y="3126326"/>
            <a:ext cx="1346886" cy="954107"/>
          </a:xfrm>
          <a:prstGeom prst="rect">
            <a:avLst/>
          </a:prstGeom>
          <a:noFill/>
        </p:spPr>
        <p:txBody>
          <a:bodyPr wrap="square" rtlCol="0">
            <a:spAutoFit/>
          </a:bodyPr>
          <a:lstStyle/>
          <a:p>
            <a:r>
              <a:rPr lang="en-US" sz="1400" dirty="0"/>
              <a:t>Chunk by sentence, page, topic, sentiment, etc.</a:t>
            </a:r>
          </a:p>
        </p:txBody>
      </p:sp>
      <p:cxnSp>
        <p:nvCxnSpPr>
          <p:cNvPr id="33" name="Straight Arrow Connector 32">
            <a:extLst>
              <a:ext uri="{FF2B5EF4-FFF2-40B4-BE49-F238E27FC236}">
                <a16:creationId xmlns:a16="http://schemas.microsoft.com/office/drawing/2014/main" id="{EDB0191D-704B-6C50-5C7A-E523E3B464C2}"/>
              </a:ext>
            </a:extLst>
          </p:cNvPr>
          <p:cNvCxnSpPr>
            <a:cxnSpLocks/>
            <a:stCxn id="30" idx="0"/>
          </p:cNvCxnSpPr>
          <p:nvPr/>
        </p:nvCxnSpPr>
        <p:spPr>
          <a:xfrm flipH="1" flipV="1">
            <a:off x="3857813" y="2525842"/>
            <a:ext cx="1235443" cy="585107"/>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EE14F9B-1E62-7C5C-8F86-10804B834F34}"/>
              </a:ext>
            </a:extLst>
          </p:cNvPr>
          <p:cNvSpPr/>
          <p:nvPr/>
        </p:nvSpPr>
        <p:spPr>
          <a:xfrm>
            <a:off x="4419812" y="1751302"/>
            <a:ext cx="1560857"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750F381-3367-32A1-F68A-08EB47934749}"/>
              </a:ext>
            </a:extLst>
          </p:cNvPr>
          <p:cNvSpPr txBox="1"/>
          <p:nvPr/>
        </p:nvSpPr>
        <p:spPr>
          <a:xfrm>
            <a:off x="4392914" y="1770250"/>
            <a:ext cx="1657225" cy="861774"/>
          </a:xfrm>
          <a:prstGeom prst="rect">
            <a:avLst/>
          </a:prstGeom>
          <a:noFill/>
        </p:spPr>
        <p:txBody>
          <a:bodyPr wrap="square" rtlCol="0">
            <a:spAutoFit/>
          </a:bodyPr>
          <a:lstStyle/>
          <a:p>
            <a:r>
              <a:rPr lang="en-US" sz="1000" b="1" dirty="0"/>
              <a:t>Determine most suitable embedding vector (open source, or create one based on best matching benchmark dataset</a:t>
            </a:r>
          </a:p>
        </p:txBody>
      </p:sp>
      <p:cxnSp>
        <p:nvCxnSpPr>
          <p:cNvPr id="38" name="Straight Arrow Connector 37">
            <a:extLst>
              <a:ext uri="{FF2B5EF4-FFF2-40B4-BE49-F238E27FC236}">
                <a16:creationId xmlns:a16="http://schemas.microsoft.com/office/drawing/2014/main" id="{CEC2591C-93F6-3116-D9F0-BA1AD44827E8}"/>
              </a:ext>
            </a:extLst>
          </p:cNvPr>
          <p:cNvCxnSpPr>
            <a:cxnSpLocks/>
          </p:cNvCxnSpPr>
          <p:nvPr/>
        </p:nvCxnSpPr>
        <p:spPr>
          <a:xfrm>
            <a:off x="5980669" y="2203282"/>
            <a:ext cx="638322"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40" name="Smiley Face 39">
            <a:extLst>
              <a:ext uri="{FF2B5EF4-FFF2-40B4-BE49-F238E27FC236}">
                <a16:creationId xmlns:a16="http://schemas.microsoft.com/office/drawing/2014/main" id="{5902FEE6-1854-09DF-9A58-36D43F813A7D}"/>
              </a:ext>
            </a:extLst>
          </p:cNvPr>
          <p:cNvSpPr/>
          <p:nvPr/>
        </p:nvSpPr>
        <p:spPr>
          <a:xfrm>
            <a:off x="11496172" y="1434194"/>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7A5507C0-EE92-9320-522A-BBBA2071BA33}"/>
              </a:ext>
            </a:extLst>
          </p:cNvPr>
          <p:cNvSpPr/>
          <p:nvPr/>
        </p:nvSpPr>
        <p:spPr>
          <a:xfrm>
            <a:off x="11496171" y="230221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a:extLst>
              <a:ext uri="{FF2B5EF4-FFF2-40B4-BE49-F238E27FC236}">
                <a16:creationId xmlns:a16="http://schemas.microsoft.com/office/drawing/2014/main" id="{C2ACA4D2-B352-0EF2-6A77-A8C1FED9A8B4}"/>
              </a:ext>
            </a:extLst>
          </p:cNvPr>
          <p:cNvSpPr/>
          <p:nvPr/>
        </p:nvSpPr>
        <p:spPr>
          <a:xfrm>
            <a:off x="11496171" y="3163601"/>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a:extLst>
              <a:ext uri="{FF2B5EF4-FFF2-40B4-BE49-F238E27FC236}">
                <a16:creationId xmlns:a16="http://schemas.microsoft.com/office/drawing/2014/main" id="{8EF94C7D-C5A5-2FE2-1AE8-DDC6E3BCCEF8}"/>
              </a:ext>
            </a:extLst>
          </p:cNvPr>
          <p:cNvSpPr/>
          <p:nvPr/>
        </p:nvSpPr>
        <p:spPr>
          <a:xfrm>
            <a:off x="11496171" y="4020019"/>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a:extLst>
              <a:ext uri="{FF2B5EF4-FFF2-40B4-BE49-F238E27FC236}">
                <a16:creationId xmlns:a16="http://schemas.microsoft.com/office/drawing/2014/main" id="{AFA00BF1-61D2-4892-AB81-1AA0268B989E}"/>
              </a:ext>
            </a:extLst>
          </p:cNvPr>
          <p:cNvSpPr/>
          <p:nvPr/>
        </p:nvSpPr>
        <p:spPr>
          <a:xfrm>
            <a:off x="11496171" y="4881409"/>
            <a:ext cx="467139" cy="44726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AF3E7E5-C282-4023-319B-1A47928AEC26}"/>
              </a:ext>
            </a:extLst>
          </p:cNvPr>
          <p:cNvSpPr txBox="1"/>
          <p:nvPr/>
        </p:nvSpPr>
        <p:spPr>
          <a:xfrm>
            <a:off x="9788811" y="683979"/>
            <a:ext cx="2345635" cy="830997"/>
          </a:xfrm>
          <a:prstGeom prst="rect">
            <a:avLst/>
          </a:prstGeom>
          <a:noFill/>
        </p:spPr>
        <p:txBody>
          <a:bodyPr wrap="square" rtlCol="0">
            <a:spAutoFit/>
          </a:bodyPr>
          <a:lstStyle/>
          <a:p>
            <a:r>
              <a:rPr lang="en-US" sz="1600" dirty="0"/>
              <a:t>Authenticated users asking questions From ChromaDB Data</a:t>
            </a:r>
          </a:p>
        </p:txBody>
      </p:sp>
      <p:sp>
        <p:nvSpPr>
          <p:cNvPr id="46" name="Rectangle 45">
            <a:extLst>
              <a:ext uri="{FF2B5EF4-FFF2-40B4-BE49-F238E27FC236}">
                <a16:creationId xmlns:a16="http://schemas.microsoft.com/office/drawing/2014/main" id="{F9F8015C-CF1B-C00E-1143-FD3E6999219C}"/>
              </a:ext>
            </a:extLst>
          </p:cNvPr>
          <p:cNvSpPr/>
          <p:nvPr/>
        </p:nvSpPr>
        <p:spPr>
          <a:xfrm>
            <a:off x="8730902" y="3187280"/>
            <a:ext cx="1445538" cy="4472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8664819A-F54A-DC4B-F245-62169AD1C18A}"/>
              </a:ext>
            </a:extLst>
          </p:cNvPr>
          <p:cNvSpPr txBox="1"/>
          <p:nvPr/>
        </p:nvSpPr>
        <p:spPr>
          <a:xfrm>
            <a:off x="8866724" y="3257687"/>
            <a:ext cx="1346886" cy="369332"/>
          </a:xfrm>
          <a:prstGeom prst="rect">
            <a:avLst/>
          </a:prstGeom>
          <a:noFill/>
        </p:spPr>
        <p:txBody>
          <a:bodyPr wrap="square" rtlCol="0">
            <a:spAutoFit/>
          </a:bodyPr>
          <a:lstStyle/>
          <a:p>
            <a:r>
              <a:rPr lang="en-US" dirty="0"/>
              <a:t>Q&amp;A Form</a:t>
            </a:r>
          </a:p>
        </p:txBody>
      </p:sp>
      <p:sp>
        <p:nvSpPr>
          <p:cNvPr id="53" name="Rectangle 52">
            <a:extLst>
              <a:ext uri="{FF2B5EF4-FFF2-40B4-BE49-F238E27FC236}">
                <a16:creationId xmlns:a16="http://schemas.microsoft.com/office/drawing/2014/main" id="{31394CA1-F5A2-9B15-753C-469F912C39E7}"/>
              </a:ext>
            </a:extLst>
          </p:cNvPr>
          <p:cNvSpPr/>
          <p:nvPr/>
        </p:nvSpPr>
        <p:spPr>
          <a:xfrm>
            <a:off x="4995178" y="4840636"/>
            <a:ext cx="1445538" cy="10370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A5334248-2713-621F-F77F-FC3CA30738F7}"/>
              </a:ext>
            </a:extLst>
          </p:cNvPr>
          <p:cNvCxnSpPr>
            <a:cxnSpLocks/>
          </p:cNvCxnSpPr>
          <p:nvPr/>
        </p:nvCxnSpPr>
        <p:spPr>
          <a:xfrm flipH="1">
            <a:off x="8150719" y="3420059"/>
            <a:ext cx="56755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F70E3F24-978E-E521-617A-3993E2CA0DFE}"/>
              </a:ext>
            </a:extLst>
          </p:cNvPr>
          <p:cNvSpPr txBox="1"/>
          <p:nvPr/>
        </p:nvSpPr>
        <p:spPr>
          <a:xfrm flipH="1">
            <a:off x="6734873" y="3067489"/>
            <a:ext cx="1538819" cy="1277273"/>
          </a:xfrm>
          <a:prstGeom prst="rect">
            <a:avLst/>
          </a:prstGeom>
          <a:noFill/>
        </p:spPr>
        <p:txBody>
          <a:bodyPr wrap="square" rtlCol="0">
            <a:spAutoFit/>
          </a:bodyPr>
          <a:lstStyle/>
          <a:p>
            <a:r>
              <a:rPr lang="en-US" sz="1100" b="1" dirty="0"/>
              <a:t>Choose optimal semantic</a:t>
            </a:r>
            <a:br>
              <a:rPr lang="en-US" sz="1100" b="1" dirty="0"/>
            </a:br>
            <a:r>
              <a:rPr lang="en-US" sz="1100" b="1" dirty="0"/>
              <a:t>sim metric, N candidate responses, best LLM to use,  query vector DB</a:t>
            </a:r>
          </a:p>
        </p:txBody>
      </p:sp>
      <p:cxnSp>
        <p:nvCxnSpPr>
          <p:cNvPr id="59" name="Straight Arrow Connector 58">
            <a:extLst>
              <a:ext uri="{FF2B5EF4-FFF2-40B4-BE49-F238E27FC236}">
                <a16:creationId xmlns:a16="http://schemas.microsoft.com/office/drawing/2014/main" id="{7992B607-4213-9AF6-1F87-C55F317DEC68}"/>
              </a:ext>
            </a:extLst>
          </p:cNvPr>
          <p:cNvCxnSpPr/>
          <p:nvPr/>
        </p:nvCxnSpPr>
        <p:spPr>
          <a:xfrm flipV="1">
            <a:off x="7513983" y="2748163"/>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AA699A1-9FAD-10CE-E2D8-DCB0C588F043}"/>
              </a:ext>
            </a:extLst>
          </p:cNvPr>
          <p:cNvCxnSpPr/>
          <p:nvPr/>
        </p:nvCxnSpPr>
        <p:spPr>
          <a:xfrm>
            <a:off x="7056783" y="2748163"/>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7" name="Straight Arrow Connector 1026">
            <a:extLst>
              <a:ext uri="{FF2B5EF4-FFF2-40B4-BE49-F238E27FC236}">
                <a16:creationId xmlns:a16="http://schemas.microsoft.com/office/drawing/2014/main" id="{774C6FE3-D993-CF13-687C-40C13ADE6CE3}"/>
              </a:ext>
            </a:extLst>
          </p:cNvPr>
          <p:cNvCxnSpPr>
            <a:cxnSpLocks/>
            <a:endCxn id="1033" idx="0"/>
          </p:cNvCxnSpPr>
          <p:nvPr/>
        </p:nvCxnSpPr>
        <p:spPr>
          <a:xfrm flipH="1">
            <a:off x="5750496" y="4310890"/>
            <a:ext cx="1653196" cy="519887"/>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29" name="Rectangle 1028">
            <a:extLst>
              <a:ext uri="{FF2B5EF4-FFF2-40B4-BE49-F238E27FC236}">
                <a16:creationId xmlns:a16="http://schemas.microsoft.com/office/drawing/2014/main" id="{13BD782E-B073-F5B4-B33F-EE8A0C7B4F7B}"/>
              </a:ext>
            </a:extLst>
          </p:cNvPr>
          <p:cNvSpPr/>
          <p:nvPr/>
        </p:nvSpPr>
        <p:spPr>
          <a:xfrm>
            <a:off x="6710740" y="3079211"/>
            <a:ext cx="1445538" cy="12217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xtBox 1032">
            <a:extLst>
              <a:ext uri="{FF2B5EF4-FFF2-40B4-BE49-F238E27FC236}">
                <a16:creationId xmlns:a16="http://schemas.microsoft.com/office/drawing/2014/main" id="{B2133FA9-2C88-DBFC-A7EE-3A09DA7EEB0B}"/>
              </a:ext>
            </a:extLst>
          </p:cNvPr>
          <p:cNvSpPr txBox="1"/>
          <p:nvPr/>
        </p:nvSpPr>
        <p:spPr>
          <a:xfrm>
            <a:off x="4965360" y="4830777"/>
            <a:ext cx="1570271" cy="1107996"/>
          </a:xfrm>
          <a:prstGeom prst="rect">
            <a:avLst/>
          </a:prstGeom>
          <a:noFill/>
        </p:spPr>
        <p:txBody>
          <a:bodyPr wrap="square" rtlCol="0">
            <a:spAutoFit/>
          </a:bodyPr>
          <a:lstStyle/>
          <a:p>
            <a:r>
              <a:rPr lang="en-US" sz="1100" b="1" dirty="0"/>
              <a:t>Calculate best ranking score for question based on subject , the persona of the user and user preferences</a:t>
            </a:r>
          </a:p>
        </p:txBody>
      </p:sp>
      <p:cxnSp>
        <p:nvCxnSpPr>
          <p:cNvPr id="1035" name="Straight Arrow Connector 1034">
            <a:extLst>
              <a:ext uri="{FF2B5EF4-FFF2-40B4-BE49-F238E27FC236}">
                <a16:creationId xmlns:a16="http://schemas.microsoft.com/office/drawing/2014/main" id="{F10B0DCE-F3A2-5E14-1EB6-C8385ED6F9C8}"/>
              </a:ext>
            </a:extLst>
          </p:cNvPr>
          <p:cNvCxnSpPr>
            <a:cxnSpLocks/>
          </p:cNvCxnSpPr>
          <p:nvPr/>
        </p:nvCxnSpPr>
        <p:spPr>
          <a:xfrm>
            <a:off x="6418461" y="5359173"/>
            <a:ext cx="56874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37" name="Rectangle 1036">
            <a:extLst>
              <a:ext uri="{FF2B5EF4-FFF2-40B4-BE49-F238E27FC236}">
                <a16:creationId xmlns:a16="http://schemas.microsoft.com/office/drawing/2014/main" id="{CFE6C262-339B-0943-5404-9DF1FF95B676}"/>
              </a:ext>
            </a:extLst>
          </p:cNvPr>
          <p:cNvSpPr/>
          <p:nvPr/>
        </p:nvSpPr>
        <p:spPr>
          <a:xfrm>
            <a:off x="6988365" y="4961302"/>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TextBox 1037">
            <a:extLst>
              <a:ext uri="{FF2B5EF4-FFF2-40B4-BE49-F238E27FC236}">
                <a16:creationId xmlns:a16="http://schemas.microsoft.com/office/drawing/2014/main" id="{0677CABE-B4EB-E4EE-AC02-5EFF494CF0B1}"/>
              </a:ext>
            </a:extLst>
          </p:cNvPr>
          <p:cNvSpPr txBox="1"/>
          <p:nvPr/>
        </p:nvSpPr>
        <p:spPr>
          <a:xfrm>
            <a:off x="6947453" y="4975875"/>
            <a:ext cx="1644952" cy="861774"/>
          </a:xfrm>
          <a:prstGeom prst="rect">
            <a:avLst/>
          </a:prstGeom>
          <a:noFill/>
        </p:spPr>
        <p:txBody>
          <a:bodyPr wrap="square" rtlCol="0">
            <a:spAutoFit/>
          </a:bodyPr>
          <a:lstStyle/>
          <a:p>
            <a:r>
              <a:rPr lang="en-US" sz="1000" dirty="0"/>
              <a:t>Send highest scoring candidate answer </a:t>
            </a:r>
            <a:br>
              <a:rPr lang="en-US" sz="1000" dirty="0"/>
            </a:br>
            <a:r>
              <a:rPr lang="en-US" sz="1000" dirty="0"/>
              <a:t>+ relevant context (metadata, prompt engineering) to best LLM </a:t>
            </a:r>
          </a:p>
        </p:txBody>
      </p:sp>
      <p:cxnSp>
        <p:nvCxnSpPr>
          <p:cNvPr id="1040" name="Straight Arrow Connector 1039">
            <a:extLst>
              <a:ext uri="{FF2B5EF4-FFF2-40B4-BE49-F238E27FC236}">
                <a16:creationId xmlns:a16="http://schemas.microsoft.com/office/drawing/2014/main" id="{57B2A63E-BC7E-C759-CADB-52240668B6C7}"/>
              </a:ext>
            </a:extLst>
          </p:cNvPr>
          <p:cNvCxnSpPr/>
          <p:nvPr/>
        </p:nvCxnSpPr>
        <p:spPr>
          <a:xfrm>
            <a:off x="7576931" y="5918388"/>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1" name="Straight Arrow Connector 1040">
            <a:extLst>
              <a:ext uri="{FF2B5EF4-FFF2-40B4-BE49-F238E27FC236}">
                <a16:creationId xmlns:a16="http://schemas.microsoft.com/office/drawing/2014/main" id="{43D24E21-20C9-8703-2677-8AEFC589D17D}"/>
              </a:ext>
            </a:extLst>
          </p:cNvPr>
          <p:cNvCxnSpPr>
            <a:cxnSpLocks/>
          </p:cNvCxnSpPr>
          <p:nvPr/>
        </p:nvCxnSpPr>
        <p:spPr>
          <a:xfrm>
            <a:off x="8433903" y="5371496"/>
            <a:ext cx="568748" cy="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042" name="TextBox 1041">
            <a:extLst>
              <a:ext uri="{FF2B5EF4-FFF2-40B4-BE49-F238E27FC236}">
                <a16:creationId xmlns:a16="http://schemas.microsoft.com/office/drawing/2014/main" id="{656E7122-2172-7785-C5C6-683A0563EF9B}"/>
              </a:ext>
            </a:extLst>
          </p:cNvPr>
          <p:cNvSpPr txBox="1"/>
          <p:nvPr/>
        </p:nvSpPr>
        <p:spPr>
          <a:xfrm>
            <a:off x="9017290" y="5048330"/>
            <a:ext cx="1543042" cy="646331"/>
          </a:xfrm>
          <a:prstGeom prst="rect">
            <a:avLst/>
          </a:prstGeom>
          <a:noFill/>
        </p:spPr>
        <p:txBody>
          <a:bodyPr wrap="square" rtlCol="0">
            <a:spAutoFit/>
          </a:bodyPr>
          <a:lstStyle/>
          <a:p>
            <a:r>
              <a:rPr lang="en-US" sz="1200" dirty="0"/>
              <a:t>Send synthesized, well-written answer to back to user</a:t>
            </a:r>
          </a:p>
        </p:txBody>
      </p:sp>
      <p:sp>
        <p:nvSpPr>
          <p:cNvPr id="1043" name="Rectangle 1042">
            <a:extLst>
              <a:ext uri="{FF2B5EF4-FFF2-40B4-BE49-F238E27FC236}">
                <a16:creationId xmlns:a16="http://schemas.microsoft.com/office/drawing/2014/main" id="{5C07CD40-2A6C-9CB3-1B9D-9DD6B7FB7127}"/>
              </a:ext>
            </a:extLst>
          </p:cNvPr>
          <p:cNvSpPr/>
          <p:nvPr/>
        </p:nvSpPr>
        <p:spPr>
          <a:xfrm>
            <a:off x="9019278" y="4961302"/>
            <a:ext cx="1445538"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Arrow Connector 1043">
            <a:extLst>
              <a:ext uri="{FF2B5EF4-FFF2-40B4-BE49-F238E27FC236}">
                <a16:creationId xmlns:a16="http://schemas.microsoft.com/office/drawing/2014/main" id="{184449C6-B935-B9E8-BC69-BFED50AB5166}"/>
              </a:ext>
            </a:extLst>
          </p:cNvPr>
          <p:cNvCxnSpPr>
            <a:cxnSpLocks/>
          </p:cNvCxnSpPr>
          <p:nvPr/>
        </p:nvCxnSpPr>
        <p:spPr>
          <a:xfrm flipV="1">
            <a:off x="7743425" y="5888570"/>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8" name="Straight Arrow Connector 1047">
            <a:extLst>
              <a:ext uri="{FF2B5EF4-FFF2-40B4-BE49-F238E27FC236}">
                <a16:creationId xmlns:a16="http://schemas.microsoft.com/office/drawing/2014/main" id="{3738D565-552D-634D-0EE6-5584B6798740}"/>
              </a:ext>
            </a:extLst>
          </p:cNvPr>
          <p:cNvCxnSpPr>
            <a:cxnSpLocks/>
          </p:cNvCxnSpPr>
          <p:nvPr/>
        </p:nvCxnSpPr>
        <p:spPr>
          <a:xfrm>
            <a:off x="9742047" y="5841324"/>
            <a:ext cx="0" cy="91191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1052" name="Straight Arrow Connector 1051">
            <a:extLst>
              <a:ext uri="{FF2B5EF4-FFF2-40B4-BE49-F238E27FC236}">
                <a16:creationId xmlns:a16="http://schemas.microsoft.com/office/drawing/2014/main" id="{35549314-07C7-E8DB-445E-DF09D65E601E}"/>
              </a:ext>
            </a:extLst>
          </p:cNvPr>
          <p:cNvCxnSpPr>
            <a:stCxn id="40" idx="2"/>
          </p:cNvCxnSpPr>
          <p:nvPr/>
        </p:nvCxnSpPr>
        <p:spPr>
          <a:xfrm flipH="1">
            <a:off x="10176440" y="1657825"/>
            <a:ext cx="1319732" cy="1505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4" name="Straight Arrow Connector 1053">
            <a:extLst>
              <a:ext uri="{FF2B5EF4-FFF2-40B4-BE49-F238E27FC236}">
                <a16:creationId xmlns:a16="http://schemas.microsoft.com/office/drawing/2014/main" id="{D5C27A36-B7FD-25CF-0B01-55AFCC817737}"/>
              </a:ext>
            </a:extLst>
          </p:cNvPr>
          <p:cNvCxnSpPr>
            <a:stCxn id="41" idx="2"/>
          </p:cNvCxnSpPr>
          <p:nvPr/>
        </p:nvCxnSpPr>
        <p:spPr>
          <a:xfrm flipH="1">
            <a:off x="10176440" y="2525842"/>
            <a:ext cx="1319731" cy="71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7" name="Straight Arrow Connector 1056">
            <a:extLst>
              <a:ext uri="{FF2B5EF4-FFF2-40B4-BE49-F238E27FC236}">
                <a16:creationId xmlns:a16="http://schemas.microsoft.com/office/drawing/2014/main" id="{5D5EEBA1-A717-5DBF-1E31-F626F54CB99E}"/>
              </a:ext>
            </a:extLst>
          </p:cNvPr>
          <p:cNvCxnSpPr>
            <a:cxnSpLocks/>
          </p:cNvCxnSpPr>
          <p:nvPr/>
        </p:nvCxnSpPr>
        <p:spPr>
          <a:xfrm flipH="1">
            <a:off x="10176440" y="3429000"/>
            <a:ext cx="13197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1" name="Straight Arrow Connector 1060">
            <a:extLst>
              <a:ext uri="{FF2B5EF4-FFF2-40B4-BE49-F238E27FC236}">
                <a16:creationId xmlns:a16="http://schemas.microsoft.com/office/drawing/2014/main" id="{40DE197F-7D51-8CA6-4C1D-AA2B6DEBBE51}"/>
              </a:ext>
            </a:extLst>
          </p:cNvPr>
          <p:cNvCxnSpPr>
            <a:stCxn id="43" idx="2"/>
          </p:cNvCxnSpPr>
          <p:nvPr/>
        </p:nvCxnSpPr>
        <p:spPr>
          <a:xfrm flipH="1" flipV="1">
            <a:off x="10176440" y="3553238"/>
            <a:ext cx="1319731" cy="690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3" name="Straight Arrow Connector 1062">
            <a:extLst>
              <a:ext uri="{FF2B5EF4-FFF2-40B4-BE49-F238E27FC236}">
                <a16:creationId xmlns:a16="http://schemas.microsoft.com/office/drawing/2014/main" id="{F5646F9B-EDCA-D12B-24DF-6EB0B938C9A4}"/>
              </a:ext>
            </a:extLst>
          </p:cNvPr>
          <p:cNvCxnSpPr>
            <a:stCxn id="44" idx="2"/>
          </p:cNvCxnSpPr>
          <p:nvPr/>
        </p:nvCxnSpPr>
        <p:spPr>
          <a:xfrm flipH="1" flipV="1">
            <a:off x="10127113" y="3634541"/>
            <a:ext cx="1369058" cy="1470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200F55AF-0B93-CB46-9A8A-1647F86C449C}"/>
              </a:ext>
            </a:extLst>
          </p:cNvPr>
          <p:cNvCxnSpPr>
            <a:cxnSpLocks/>
          </p:cNvCxnSpPr>
          <p:nvPr/>
        </p:nvCxnSpPr>
        <p:spPr>
          <a:xfrm>
            <a:off x="2863073" y="3978960"/>
            <a:ext cx="0" cy="52839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9998FA01-18C7-34E7-CB73-CD2288F6506F}"/>
              </a:ext>
            </a:extLst>
          </p:cNvPr>
          <p:cNvSpPr/>
          <p:nvPr/>
        </p:nvSpPr>
        <p:spPr>
          <a:xfrm>
            <a:off x="2138477" y="4521291"/>
            <a:ext cx="1746305" cy="88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204080-1722-9319-1B5A-223F8D2645C5}"/>
              </a:ext>
            </a:extLst>
          </p:cNvPr>
          <p:cNvSpPr txBox="1"/>
          <p:nvPr/>
        </p:nvSpPr>
        <p:spPr>
          <a:xfrm>
            <a:off x="2200637" y="4588077"/>
            <a:ext cx="1647074" cy="738664"/>
          </a:xfrm>
          <a:prstGeom prst="rect">
            <a:avLst/>
          </a:prstGeom>
          <a:noFill/>
        </p:spPr>
        <p:txBody>
          <a:bodyPr wrap="square" rtlCol="0">
            <a:spAutoFit/>
          </a:bodyPr>
          <a:lstStyle/>
          <a:p>
            <a:r>
              <a:rPr lang="en-US" sz="1400" dirty="0"/>
              <a:t>Extract text using   top level text extraction tools</a:t>
            </a:r>
          </a:p>
        </p:txBody>
      </p:sp>
      <p:sp>
        <p:nvSpPr>
          <p:cNvPr id="20" name="Rectangle 19">
            <a:extLst>
              <a:ext uri="{FF2B5EF4-FFF2-40B4-BE49-F238E27FC236}">
                <a16:creationId xmlns:a16="http://schemas.microsoft.com/office/drawing/2014/main" id="{2617CEA6-0714-7679-33FB-315948A86F7E}"/>
              </a:ext>
            </a:extLst>
          </p:cNvPr>
          <p:cNvSpPr/>
          <p:nvPr/>
        </p:nvSpPr>
        <p:spPr>
          <a:xfrm>
            <a:off x="2094497" y="1786625"/>
            <a:ext cx="1725901" cy="8500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24D8559-8D79-6B18-59FB-DF57899C8FD9}"/>
              </a:ext>
            </a:extLst>
          </p:cNvPr>
          <p:cNvSpPr txBox="1"/>
          <p:nvPr/>
        </p:nvSpPr>
        <p:spPr>
          <a:xfrm>
            <a:off x="2174998" y="1816395"/>
            <a:ext cx="1608079" cy="830997"/>
          </a:xfrm>
          <a:prstGeom prst="rect">
            <a:avLst/>
          </a:prstGeom>
          <a:noFill/>
        </p:spPr>
        <p:txBody>
          <a:bodyPr wrap="square">
            <a:spAutoFit/>
          </a:bodyPr>
          <a:lstStyle/>
          <a:p>
            <a:r>
              <a:rPr lang="en-US" sz="1200" dirty="0"/>
              <a:t>Add several levels of metadata, make topic(s) metadata an embedding vector</a:t>
            </a:r>
          </a:p>
        </p:txBody>
      </p:sp>
      <p:pic>
        <p:nvPicPr>
          <p:cNvPr id="2050" name="Picture 2" descr="LF AI &amp; Data Foundation Logos and Artwork - Milvus">
            <a:extLst>
              <a:ext uri="{FF2B5EF4-FFF2-40B4-BE49-F238E27FC236}">
                <a16:creationId xmlns:a16="http://schemas.microsoft.com/office/drawing/2014/main" id="{5B372963-E8BE-1B52-7A48-AF650C768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266" y="1768947"/>
            <a:ext cx="852323" cy="85650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32BB01F9-5CD7-A100-276E-61491062245F}"/>
              </a:ext>
            </a:extLst>
          </p:cNvPr>
          <p:cNvCxnSpPr>
            <a:cxnSpLocks/>
          </p:cNvCxnSpPr>
          <p:nvPr/>
        </p:nvCxnSpPr>
        <p:spPr>
          <a:xfrm flipV="1">
            <a:off x="9742047" y="2302211"/>
            <a:ext cx="0" cy="86139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CFF36C53-1527-035B-B424-FA36CA0042D6}"/>
              </a:ext>
            </a:extLst>
          </p:cNvPr>
          <p:cNvSpPr/>
          <p:nvPr/>
        </p:nvSpPr>
        <p:spPr>
          <a:xfrm>
            <a:off x="8247811" y="1657825"/>
            <a:ext cx="2538896" cy="6443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96E028E-47AB-42B2-3228-4A8FA00627F2}"/>
              </a:ext>
            </a:extLst>
          </p:cNvPr>
          <p:cNvSpPr txBox="1"/>
          <p:nvPr/>
        </p:nvSpPr>
        <p:spPr>
          <a:xfrm>
            <a:off x="8322926" y="1816395"/>
            <a:ext cx="2576274" cy="369332"/>
          </a:xfrm>
          <a:prstGeom prst="rect">
            <a:avLst/>
          </a:prstGeom>
          <a:noFill/>
        </p:spPr>
        <p:txBody>
          <a:bodyPr wrap="square" rtlCol="0">
            <a:spAutoFit/>
          </a:bodyPr>
          <a:lstStyle/>
          <a:p>
            <a:r>
              <a:rPr lang="en-US" dirty="0"/>
              <a:t>Access control system</a:t>
            </a:r>
          </a:p>
        </p:txBody>
      </p:sp>
      <p:cxnSp>
        <p:nvCxnSpPr>
          <p:cNvPr id="52" name="Straight Arrow Connector 51">
            <a:extLst>
              <a:ext uri="{FF2B5EF4-FFF2-40B4-BE49-F238E27FC236}">
                <a16:creationId xmlns:a16="http://schemas.microsoft.com/office/drawing/2014/main" id="{BB4E57F7-6BA4-E00C-5FCC-6121B9D22271}"/>
              </a:ext>
            </a:extLst>
          </p:cNvPr>
          <p:cNvCxnSpPr>
            <a:cxnSpLocks/>
          </p:cNvCxnSpPr>
          <p:nvPr/>
        </p:nvCxnSpPr>
        <p:spPr>
          <a:xfrm>
            <a:off x="9387820" y="2304117"/>
            <a:ext cx="0" cy="859484"/>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FFE13ABA-9E9F-9470-F5D1-350651B67D92}"/>
              </a:ext>
            </a:extLst>
          </p:cNvPr>
          <p:cNvCxnSpPr/>
          <p:nvPr/>
        </p:nvCxnSpPr>
        <p:spPr>
          <a:xfrm>
            <a:off x="5571503" y="5948206"/>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E9E5A5A-95D0-423B-5DF5-90078BF888A5}"/>
              </a:ext>
            </a:extLst>
          </p:cNvPr>
          <p:cNvCxnSpPr>
            <a:cxnSpLocks/>
          </p:cNvCxnSpPr>
          <p:nvPr/>
        </p:nvCxnSpPr>
        <p:spPr>
          <a:xfrm flipV="1">
            <a:off x="5737997" y="5918388"/>
            <a:ext cx="0" cy="31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E2D7E5-34BF-50C5-31B3-CF7D45272C1F}"/>
              </a:ext>
            </a:extLst>
          </p:cNvPr>
          <p:cNvSpPr/>
          <p:nvPr/>
        </p:nvSpPr>
        <p:spPr>
          <a:xfrm>
            <a:off x="4919859" y="6305979"/>
            <a:ext cx="1976559" cy="4472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BB07E117-62EA-FC90-0064-D1548A9B972F}"/>
              </a:ext>
            </a:extLst>
          </p:cNvPr>
          <p:cNvSpPr txBox="1"/>
          <p:nvPr/>
        </p:nvSpPr>
        <p:spPr>
          <a:xfrm>
            <a:off x="4924146" y="6320229"/>
            <a:ext cx="1976563" cy="461665"/>
          </a:xfrm>
          <a:prstGeom prst="rect">
            <a:avLst/>
          </a:prstGeom>
          <a:noFill/>
        </p:spPr>
        <p:txBody>
          <a:bodyPr wrap="square" rtlCol="0">
            <a:spAutoFit/>
          </a:bodyPr>
          <a:lstStyle/>
          <a:p>
            <a:r>
              <a:rPr lang="en-US" sz="1200" dirty="0"/>
              <a:t>Knowledge Graph for Compliance to Regulations</a:t>
            </a:r>
          </a:p>
        </p:txBody>
      </p:sp>
      <p:sp>
        <p:nvSpPr>
          <p:cNvPr id="9" name="Can 8">
            <a:extLst>
              <a:ext uri="{FF2B5EF4-FFF2-40B4-BE49-F238E27FC236}">
                <a16:creationId xmlns:a16="http://schemas.microsoft.com/office/drawing/2014/main" id="{168C312D-FED8-FA2D-1F1B-6FD509298EBC}"/>
              </a:ext>
            </a:extLst>
          </p:cNvPr>
          <p:cNvSpPr/>
          <p:nvPr/>
        </p:nvSpPr>
        <p:spPr>
          <a:xfrm>
            <a:off x="9315145" y="3727129"/>
            <a:ext cx="666221" cy="932749"/>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0248034-FAF3-7C55-6518-2D7872D505E0}"/>
              </a:ext>
            </a:extLst>
          </p:cNvPr>
          <p:cNvSpPr txBox="1"/>
          <p:nvPr/>
        </p:nvSpPr>
        <p:spPr>
          <a:xfrm>
            <a:off x="9305206" y="4017785"/>
            <a:ext cx="944217" cy="523220"/>
          </a:xfrm>
          <a:prstGeom prst="rect">
            <a:avLst/>
          </a:prstGeom>
          <a:noFill/>
        </p:spPr>
        <p:txBody>
          <a:bodyPr wrap="square" rtlCol="0">
            <a:spAutoFit/>
          </a:bodyPr>
          <a:lstStyle/>
          <a:p>
            <a:r>
              <a:rPr lang="en-US" sz="1400" dirty="0">
                <a:solidFill>
                  <a:srgbClr val="FFFF00"/>
                </a:solidFill>
              </a:rPr>
              <a:t>  LLM</a:t>
            </a:r>
            <a:br>
              <a:rPr lang="en-US" sz="1400" dirty="0">
                <a:solidFill>
                  <a:srgbClr val="FFFF00"/>
                </a:solidFill>
              </a:rPr>
            </a:br>
            <a:r>
              <a:rPr lang="en-US" sz="1400" dirty="0">
                <a:solidFill>
                  <a:srgbClr val="FFFF00"/>
                </a:solidFill>
              </a:rPr>
              <a:t> Q&amp;A</a:t>
            </a:r>
          </a:p>
        </p:txBody>
      </p:sp>
      <p:cxnSp>
        <p:nvCxnSpPr>
          <p:cNvPr id="18" name="Straight Arrow Connector 17">
            <a:extLst>
              <a:ext uri="{FF2B5EF4-FFF2-40B4-BE49-F238E27FC236}">
                <a16:creationId xmlns:a16="http://schemas.microsoft.com/office/drawing/2014/main" id="{13758844-0F91-3079-7BF1-EBC16A8DCC33}"/>
              </a:ext>
            </a:extLst>
          </p:cNvPr>
          <p:cNvCxnSpPr>
            <a:cxnSpLocks/>
          </p:cNvCxnSpPr>
          <p:nvPr/>
        </p:nvCxnSpPr>
        <p:spPr>
          <a:xfrm flipV="1">
            <a:off x="9788811" y="4659878"/>
            <a:ext cx="0" cy="297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04C2B8-CED2-B862-F689-91E51DF2E509}"/>
              </a:ext>
            </a:extLst>
          </p:cNvPr>
          <p:cNvCxnSpPr>
            <a:cxnSpLocks/>
          </p:cNvCxnSpPr>
          <p:nvPr/>
        </p:nvCxnSpPr>
        <p:spPr>
          <a:xfrm>
            <a:off x="9540167" y="4659878"/>
            <a:ext cx="0" cy="297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43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8A755-9291-5F76-8128-43B1E8B19C51}"/>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Improved Text Extraction and Chunking</a:t>
            </a:r>
          </a:p>
        </p:txBody>
      </p:sp>
      <p:sp>
        <p:nvSpPr>
          <p:cNvPr id="3" name="Content Placeholder 2">
            <a:extLst>
              <a:ext uri="{FF2B5EF4-FFF2-40B4-BE49-F238E27FC236}">
                <a16:creationId xmlns:a16="http://schemas.microsoft.com/office/drawing/2014/main" id="{ACDA111B-5EC2-A421-F4A1-08ED09900FB7}"/>
              </a:ext>
            </a:extLst>
          </p:cNvPr>
          <p:cNvSpPr>
            <a:spLocks noGrp="1"/>
          </p:cNvSpPr>
          <p:nvPr>
            <p:ph idx="1"/>
          </p:nvPr>
        </p:nvSpPr>
        <p:spPr>
          <a:xfrm>
            <a:off x="804672" y="2421682"/>
            <a:ext cx="4977578" cy="3639289"/>
          </a:xfrm>
        </p:spPr>
        <p:txBody>
          <a:bodyPr anchor="ctr">
            <a:normAutofit/>
          </a:bodyPr>
          <a:lstStyle/>
          <a:p>
            <a:r>
              <a:rPr lang="en-US" sz="1500" dirty="0">
                <a:solidFill>
                  <a:schemeClr val="tx2"/>
                </a:solidFill>
              </a:rPr>
              <a:t>I would use the very best tools (even if they are proprietary) for extracting text from a wide variety of document types with the highest accuracy possible</a:t>
            </a:r>
          </a:p>
          <a:p>
            <a:endParaRPr lang="en-US" sz="1500" dirty="0">
              <a:solidFill>
                <a:schemeClr val="tx2"/>
              </a:solidFill>
            </a:endParaRPr>
          </a:p>
          <a:p>
            <a:r>
              <a:rPr lang="en-US" sz="1500" dirty="0">
                <a:solidFill>
                  <a:schemeClr val="tx2"/>
                </a:solidFill>
              </a:rPr>
              <a:t>I would use </a:t>
            </a:r>
            <a:r>
              <a:rPr lang="en-US" sz="1500" dirty="0" err="1">
                <a:solidFill>
                  <a:schemeClr val="tx2"/>
                </a:solidFill>
              </a:rPr>
              <a:t>PDFMiner</a:t>
            </a:r>
            <a:r>
              <a:rPr lang="en-US" sz="1500" dirty="0">
                <a:solidFill>
                  <a:schemeClr val="tx2"/>
                </a:solidFill>
              </a:rPr>
              <a:t> over PyPDF for PDF extraction</a:t>
            </a:r>
          </a:p>
          <a:p>
            <a:endParaRPr lang="en-US" sz="1500" dirty="0">
              <a:solidFill>
                <a:schemeClr val="tx2"/>
              </a:solidFill>
            </a:endParaRPr>
          </a:p>
          <a:p>
            <a:r>
              <a:rPr lang="en-US" sz="1500" dirty="0">
                <a:solidFill>
                  <a:schemeClr val="tx2"/>
                </a:solidFill>
              </a:rPr>
              <a:t>Chunking would also occur based on topic, sentiment, paragraph, and other dimensions</a:t>
            </a:r>
          </a:p>
          <a:p>
            <a:endParaRPr lang="en-US" sz="1500" dirty="0">
              <a:solidFill>
                <a:schemeClr val="tx2"/>
              </a:solidFill>
            </a:endParaRPr>
          </a:p>
          <a:p>
            <a:r>
              <a:rPr lang="en-US" sz="1500" dirty="0">
                <a:solidFill>
                  <a:schemeClr val="tx2"/>
                </a:solidFill>
              </a:rPr>
              <a:t>This would allow Q&amp;A to be more accurate, because we would have even more ways to group related content together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ocument">
            <a:extLst>
              <a:ext uri="{FF2B5EF4-FFF2-40B4-BE49-F238E27FC236}">
                <a16:creationId xmlns:a16="http://schemas.microsoft.com/office/drawing/2014/main" id="{DA626DCD-2D74-F653-4B28-E9582FAE27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2787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996FE-BD8C-5D45-4D13-22B4C75EC662}"/>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Embeddings</a:t>
            </a:r>
          </a:p>
        </p:txBody>
      </p:sp>
      <p:pic>
        <p:nvPicPr>
          <p:cNvPr id="7" name="Graphic 6" descr="Head with Gears">
            <a:extLst>
              <a:ext uri="{FF2B5EF4-FFF2-40B4-BE49-F238E27FC236}">
                <a16:creationId xmlns:a16="http://schemas.microsoft.com/office/drawing/2014/main" id="{36231C43-8F99-1F2A-3AC0-BD57FB46D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D74AA00-5C7E-FE94-B2EB-B01E8DD5F8AC}"/>
              </a:ext>
            </a:extLst>
          </p:cNvPr>
          <p:cNvSpPr>
            <a:spLocks noGrp="1"/>
          </p:cNvSpPr>
          <p:nvPr>
            <p:ph idx="1"/>
          </p:nvPr>
        </p:nvSpPr>
        <p:spPr>
          <a:xfrm>
            <a:off x="6090574" y="2421682"/>
            <a:ext cx="4977578" cy="3639289"/>
          </a:xfrm>
        </p:spPr>
        <p:txBody>
          <a:bodyPr anchor="ctr">
            <a:noAutofit/>
          </a:bodyPr>
          <a:lstStyle/>
          <a:p>
            <a:r>
              <a:rPr lang="en-US" sz="1400" dirty="0">
                <a:solidFill>
                  <a:schemeClr val="tx2"/>
                </a:solidFill>
              </a:rPr>
              <a:t>I would try many more embedding models vs. my demo system</a:t>
            </a:r>
            <a:br>
              <a:rPr lang="en-US" sz="1400" dirty="0">
                <a:solidFill>
                  <a:schemeClr val="tx2"/>
                </a:solidFill>
              </a:rPr>
            </a:br>
            <a:endParaRPr lang="en-US" sz="1400" dirty="0">
              <a:solidFill>
                <a:schemeClr val="tx2"/>
              </a:solidFill>
            </a:endParaRPr>
          </a:p>
          <a:p>
            <a:r>
              <a:rPr lang="en-US" sz="1400" dirty="0">
                <a:solidFill>
                  <a:schemeClr val="tx2"/>
                </a:solidFill>
              </a:rPr>
              <a:t>I would take the top 25 embedding models (both general purpose and task-specific) according to </a:t>
            </a:r>
            <a:r>
              <a:rPr lang="en-US" sz="1400" dirty="0" err="1">
                <a:solidFill>
                  <a:schemeClr val="tx2"/>
                </a:solidFill>
              </a:rPr>
              <a:t>HuggingFace’s</a:t>
            </a:r>
            <a:r>
              <a:rPr lang="en-US" sz="1400" dirty="0">
                <a:solidFill>
                  <a:schemeClr val="tx2"/>
                </a:solidFill>
              </a:rPr>
              <a:t> MTEB leaderboard (</a:t>
            </a:r>
            <a:r>
              <a:rPr lang="en-US" sz="1400" dirty="0">
                <a:solidFill>
                  <a:schemeClr val="tx2"/>
                </a:solidFill>
                <a:hlinkClick r:id="rId4"/>
              </a:rPr>
              <a:t>https://huggingface.co/spaces/mteb/leaderboard</a:t>
            </a:r>
            <a:r>
              <a:rPr lang="en-US" sz="1400" dirty="0">
                <a:solidFill>
                  <a:schemeClr val="tx2"/>
                </a:solidFill>
              </a:rPr>
              <a:t>)</a:t>
            </a:r>
          </a:p>
          <a:p>
            <a:endParaRPr lang="en-US" sz="1400" dirty="0">
              <a:solidFill>
                <a:schemeClr val="tx2"/>
              </a:solidFill>
            </a:endParaRPr>
          </a:p>
          <a:p>
            <a:r>
              <a:rPr lang="en-US" sz="1400" dirty="0">
                <a:solidFill>
                  <a:schemeClr val="tx2"/>
                </a:solidFill>
              </a:rPr>
              <a:t>In order to efficiently test more embedding models, I would run a  batch job 24/7 that would always be testing and ranking embedding models on data along several dimensions (topic, sentiment, even ones based on specific user personas or even individual users themselves)</a:t>
            </a:r>
          </a:p>
          <a:p>
            <a:endParaRPr lang="en-US" sz="1400" dirty="0">
              <a:solidFill>
                <a:schemeClr val="tx2"/>
              </a:solidFill>
            </a:endParaRPr>
          </a:p>
          <a:p>
            <a:r>
              <a:rPr lang="en-US" sz="1400" dirty="0">
                <a:solidFill>
                  <a:schemeClr val="tx2"/>
                </a:solidFill>
              </a:rPr>
              <a:t>I would also create a document-specific embedding model, if the document is large enough, and if its subject area has enough content to warrant it</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5269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5C071-1861-394E-29B5-7043D45D475F}"/>
              </a:ext>
            </a:extLst>
          </p:cNvPr>
          <p:cNvSpPr>
            <a:spLocks noGrp="1"/>
          </p:cNvSpPr>
          <p:nvPr>
            <p:ph type="title"/>
          </p:nvPr>
        </p:nvSpPr>
        <p:spPr>
          <a:xfrm>
            <a:off x="7461920" y="495654"/>
            <a:ext cx="2234886" cy="1454051"/>
          </a:xfrm>
        </p:spPr>
        <p:txBody>
          <a:bodyPr>
            <a:normAutofit/>
          </a:bodyPr>
          <a:lstStyle/>
          <a:p>
            <a:r>
              <a:rPr lang="en-US" sz="3600" dirty="0">
                <a:solidFill>
                  <a:schemeClr val="tx2"/>
                </a:solidFill>
              </a:rPr>
              <a:t>Vector DB</a:t>
            </a:r>
          </a:p>
        </p:txBody>
      </p:sp>
      <p:pic>
        <p:nvPicPr>
          <p:cNvPr id="7" name="Graphic 6" descr="Cloud Computing">
            <a:extLst>
              <a:ext uri="{FF2B5EF4-FFF2-40B4-BE49-F238E27FC236}">
                <a16:creationId xmlns:a16="http://schemas.microsoft.com/office/drawing/2014/main" id="{622DAA75-6741-87B7-AE24-B56725896E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8FE5E1FB-6DDF-D307-B97C-8EE5EA347D61}"/>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I would take the time to use Milvus over ChromaDB in an ideal RAG-based Q&amp;A system</a:t>
            </a:r>
          </a:p>
          <a:p>
            <a:endParaRPr lang="en-US" sz="1800" dirty="0">
              <a:solidFill>
                <a:schemeClr val="tx2"/>
              </a:solidFill>
            </a:endParaRPr>
          </a:p>
          <a:p>
            <a:r>
              <a:rPr lang="en-US" sz="1800" dirty="0" err="1">
                <a:solidFill>
                  <a:schemeClr val="tx2"/>
                </a:solidFill>
              </a:rPr>
              <a:t>Milvus’s</a:t>
            </a:r>
            <a:r>
              <a:rPr lang="en-US" sz="1800" dirty="0">
                <a:solidFill>
                  <a:schemeClr val="tx2"/>
                </a:solidFill>
              </a:rPr>
              <a:t> cloud support, fast inferencing speeds and broad community support make it a standout</a:t>
            </a:r>
          </a:p>
          <a:p>
            <a:endParaRPr lang="en-US" sz="1800" dirty="0">
              <a:solidFill>
                <a:schemeClr val="tx2"/>
              </a:solidFill>
            </a:endParaRPr>
          </a:p>
          <a:p>
            <a:r>
              <a:rPr lang="en-US" sz="1800" dirty="0">
                <a:solidFill>
                  <a:schemeClr val="tx2"/>
                </a:solidFill>
              </a:rPr>
              <a:t>I’m going to say that my issues with Milvus were either (a): confined to the embedded version only (b): Not completely understanding how to use it properly</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588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F7378-86FC-8557-D0AD-7902950E25B6}"/>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Access Control</a:t>
            </a:r>
          </a:p>
        </p:txBody>
      </p:sp>
      <p:sp>
        <p:nvSpPr>
          <p:cNvPr id="3" name="Content Placeholder 2">
            <a:extLst>
              <a:ext uri="{FF2B5EF4-FFF2-40B4-BE49-F238E27FC236}">
                <a16:creationId xmlns:a16="http://schemas.microsoft.com/office/drawing/2014/main" id="{1BACBD73-541B-AE34-3228-62007FD34BED}"/>
              </a:ext>
            </a:extLst>
          </p:cNvPr>
          <p:cNvSpPr>
            <a:spLocks noGrp="1"/>
          </p:cNvSpPr>
          <p:nvPr>
            <p:ph idx="1"/>
          </p:nvPr>
        </p:nvSpPr>
        <p:spPr>
          <a:xfrm>
            <a:off x="804672" y="2421682"/>
            <a:ext cx="4977578" cy="3639289"/>
          </a:xfrm>
        </p:spPr>
        <p:txBody>
          <a:bodyPr anchor="ctr">
            <a:normAutofit/>
          </a:bodyPr>
          <a:lstStyle/>
          <a:p>
            <a:r>
              <a:rPr lang="en-US" sz="1800">
                <a:solidFill>
                  <a:schemeClr val="tx2"/>
                </a:solidFill>
              </a:rPr>
              <a:t>We would need to implement access control in order to enforce tenant-based security measures</a:t>
            </a:r>
          </a:p>
          <a:p>
            <a:endParaRPr lang="en-US" sz="1800">
              <a:solidFill>
                <a:schemeClr val="tx2"/>
              </a:solidFill>
            </a:endParaRPr>
          </a:p>
          <a:p>
            <a:r>
              <a:rPr lang="en-US" sz="1800">
                <a:solidFill>
                  <a:schemeClr val="tx2"/>
                </a:solidFill>
              </a:rPr>
              <a:t>In particular, we would return a default error answer in the following 2 scenarios: </a:t>
            </a:r>
            <a:r>
              <a:rPr lang="en-US" sz="1800" b="1">
                <a:solidFill>
                  <a:schemeClr val="tx2"/>
                </a:solidFill>
              </a:rPr>
              <a:t>(a):</a:t>
            </a:r>
            <a:r>
              <a:rPr lang="en-US" sz="1800">
                <a:solidFill>
                  <a:schemeClr val="tx2"/>
                </a:solidFill>
              </a:rPr>
              <a:t> if a user from org A inquired about another org (say Org B) </a:t>
            </a:r>
            <a:r>
              <a:rPr lang="en-US" sz="1800" b="1">
                <a:solidFill>
                  <a:schemeClr val="tx2"/>
                </a:solidFill>
              </a:rPr>
              <a:t>(b):</a:t>
            </a:r>
            <a:r>
              <a:rPr lang="en-US" sz="1800">
                <a:solidFill>
                  <a:schemeClr val="tx2"/>
                </a:solidFill>
              </a:rPr>
              <a:t> if a user from org A inquired about information from the same org that they should not get access to (e.g. the CEO’s salary)</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Irritant">
            <a:extLst>
              <a:ext uri="{FF2B5EF4-FFF2-40B4-BE49-F238E27FC236}">
                <a16:creationId xmlns:a16="http://schemas.microsoft.com/office/drawing/2014/main" id="{86CC91A9-8377-A1F5-2EAB-C0834F6D1B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1712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5BC9E-A5D3-A305-9A99-7C0F25320CD9}"/>
              </a:ext>
            </a:extLst>
          </p:cNvPr>
          <p:cNvSpPr>
            <a:spLocks noGrp="1"/>
          </p:cNvSpPr>
          <p:nvPr>
            <p:ph type="title"/>
          </p:nvPr>
        </p:nvSpPr>
        <p:spPr>
          <a:xfrm>
            <a:off x="4654296" y="329184"/>
            <a:ext cx="6894576" cy="1783080"/>
          </a:xfrm>
        </p:spPr>
        <p:txBody>
          <a:bodyPr anchor="b">
            <a:normAutofit/>
          </a:bodyPr>
          <a:lstStyle/>
          <a:p>
            <a:r>
              <a:rPr lang="en-US" sz="5400" dirty="0"/>
              <a:t>More Personalized Ranking Metrics</a:t>
            </a:r>
          </a:p>
        </p:txBody>
      </p:sp>
      <p:pic>
        <p:nvPicPr>
          <p:cNvPr id="5" name="Picture 4" descr="Hands holding each other">
            <a:extLst>
              <a:ext uri="{FF2B5EF4-FFF2-40B4-BE49-F238E27FC236}">
                <a16:creationId xmlns:a16="http://schemas.microsoft.com/office/drawing/2014/main" id="{217AEE7B-7D76-5526-996B-A6529DE464DA}"/>
              </a:ext>
            </a:extLst>
          </p:cNvPr>
          <p:cNvPicPr>
            <a:picLocks noChangeAspect="1"/>
          </p:cNvPicPr>
          <p:nvPr/>
        </p:nvPicPr>
        <p:blipFill rotWithShape="1">
          <a:blip r:embed="rId2"/>
          <a:srcRect l="29553" r="3100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DE081C-5E82-BA96-17C0-06AC3A161442}"/>
              </a:ext>
            </a:extLst>
          </p:cNvPr>
          <p:cNvSpPr>
            <a:spLocks noGrp="1"/>
          </p:cNvSpPr>
          <p:nvPr>
            <p:ph idx="1"/>
          </p:nvPr>
        </p:nvSpPr>
        <p:spPr>
          <a:xfrm>
            <a:off x="4654296" y="2706624"/>
            <a:ext cx="6894576" cy="3483864"/>
          </a:xfrm>
        </p:spPr>
        <p:txBody>
          <a:bodyPr>
            <a:normAutofit/>
          </a:bodyPr>
          <a:lstStyle/>
          <a:p>
            <a:r>
              <a:rPr lang="en-US" sz="1900" dirty="0"/>
              <a:t>Based on a given user’s history, it would be possible to weigh aspects of candidate answers to the user’s questions higher or lower</a:t>
            </a:r>
          </a:p>
          <a:p>
            <a:endParaRPr lang="en-US" sz="1900" dirty="0"/>
          </a:p>
          <a:p>
            <a:r>
              <a:rPr lang="en-US" sz="1900" dirty="0"/>
              <a:t>Part of this could be implemented by a simple thumbs up/thumbs down vote applied to a given answer by the user</a:t>
            </a:r>
          </a:p>
          <a:p>
            <a:endParaRPr lang="en-US" sz="1900" dirty="0"/>
          </a:p>
          <a:p>
            <a:r>
              <a:rPr lang="en-US" sz="1900" dirty="0"/>
              <a:t>We could expand on this further by grouping similar users together based on their voting preferences and question history, and use that as part of a Q&amp;A recommendation system</a:t>
            </a:r>
          </a:p>
        </p:txBody>
      </p:sp>
    </p:spTree>
    <p:extLst>
      <p:ext uri="{BB962C8B-B14F-4D97-AF65-F5344CB8AC3E}">
        <p14:creationId xmlns:p14="http://schemas.microsoft.com/office/powerpoint/2010/main" val="3896058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BD794-DA4E-E9E6-5BAB-28290820FD3C}"/>
              </a:ext>
            </a:extLst>
          </p:cNvPr>
          <p:cNvSpPr>
            <a:spLocks noGrp="1"/>
          </p:cNvSpPr>
          <p:nvPr>
            <p:ph type="title"/>
          </p:nvPr>
        </p:nvSpPr>
        <p:spPr>
          <a:xfrm>
            <a:off x="4553733" y="548464"/>
            <a:ext cx="6798541" cy="1675623"/>
          </a:xfrm>
        </p:spPr>
        <p:txBody>
          <a:bodyPr anchor="b">
            <a:normAutofit/>
          </a:bodyPr>
          <a:lstStyle/>
          <a:p>
            <a:r>
              <a:rPr lang="en-US" sz="4000"/>
              <a:t>Additional Ranking Metrics to Consider</a:t>
            </a:r>
          </a:p>
        </p:txBody>
      </p:sp>
      <p:pic>
        <p:nvPicPr>
          <p:cNvPr id="5" name="Picture 4" descr="A calculus formula">
            <a:extLst>
              <a:ext uri="{FF2B5EF4-FFF2-40B4-BE49-F238E27FC236}">
                <a16:creationId xmlns:a16="http://schemas.microsoft.com/office/drawing/2014/main" id="{B1DB16A4-22F7-E979-34F6-15F20DDFAEED}"/>
              </a:ext>
            </a:extLst>
          </p:cNvPr>
          <p:cNvPicPr>
            <a:picLocks noChangeAspect="1"/>
          </p:cNvPicPr>
          <p:nvPr/>
        </p:nvPicPr>
        <p:blipFill rotWithShape="1">
          <a:blip r:embed="rId2"/>
          <a:srcRect l="26555" r="3259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313B1B58-547B-5744-925C-132B85490705}"/>
              </a:ext>
            </a:extLst>
          </p:cNvPr>
          <p:cNvSpPr>
            <a:spLocks noGrp="1"/>
          </p:cNvSpPr>
          <p:nvPr>
            <p:ph idx="1"/>
          </p:nvPr>
        </p:nvSpPr>
        <p:spPr>
          <a:xfrm>
            <a:off x="4553734" y="2409830"/>
            <a:ext cx="6798539" cy="3705217"/>
          </a:xfrm>
        </p:spPr>
        <p:txBody>
          <a:bodyPr>
            <a:normAutofit fontScale="85000" lnSpcReduction="10000"/>
          </a:bodyPr>
          <a:lstStyle/>
          <a:p>
            <a:r>
              <a:rPr lang="en-US" sz="1400" b="1" dirty="0"/>
              <a:t>Jaccard similarity </a:t>
            </a:r>
            <a:r>
              <a:rPr lang="en-US" sz="1400" dirty="0"/>
              <a:t>can be used to determine the similarity of either the words/tokens or semantic concepts  between the query and the retrieved candidate answers. It is simply the intersection of the commonalities between the query and a given answer divided by their union</a:t>
            </a:r>
          </a:p>
          <a:p>
            <a:endParaRPr lang="en-US" sz="1400" dirty="0"/>
          </a:p>
          <a:p>
            <a:r>
              <a:rPr lang="en-US" sz="1400" b="1" dirty="0" err="1"/>
              <a:t>TextRank</a:t>
            </a:r>
            <a:r>
              <a:rPr lang="en-US" sz="1400" dirty="0"/>
              <a:t> is an unsupervised graph-based approach to ranking </a:t>
            </a:r>
            <a:r>
              <a:rPr lang="en-US" sz="1400" b="0" i="0" dirty="0">
                <a:effectLst/>
                <a:latin typeface="Söhne"/>
              </a:rPr>
              <a:t>that assigns importance scores to words or phrases in a text based on their relationships with other words or phrases in the text.</a:t>
            </a:r>
          </a:p>
          <a:p>
            <a:endParaRPr lang="en-US" sz="1400" dirty="0">
              <a:latin typeface="Söhne"/>
            </a:endParaRPr>
          </a:p>
          <a:p>
            <a:r>
              <a:rPr lang="en-US" sz="1400" b="1" dirty="0">
                <a:latin typeface="Söhne"/>
              </a:rPr>
              <a:t>Word Mover’s Distance </a:t>
            </a:r>
            <a:r>
              <a:rPr lang="en-US" sz="1400" dirty="0"/>
              <a:t>calculates the distance between two text documents based on the minimum amount of "work" required to move words from one document to another. </a:t>
            </a:r>
          </a:p>
          <a:p>
            <a:endParaRPr lang="en-US" sz="1400" dirty="0"/>
          </a:p>
          <a:p>
            <a:r>
              <a:rPr lang="en-US" sz="1400" b="1" dirty="0"/>
              <a:t>Supervised learning models </a:t>
            </a:r>
            <a:r>
              <a:rPr lang="en-US" sz="1400" dirty="0"/>
              <a:t>(neural networks, or even something as simple logistic regression) can be used to rank responses</a:t>
            </a:r>
          </a:p>
          <a:p>
            <a:endParaRPr lang="en-US" sz="1400" dirty="0"/>
          </a:p>
          <a:p>
            <a:r>
              <a:rPr lang="en-US" sz="1400" b="1" dirty="0"/>
              <a:t>Good old human evaluation </a:t>
            </a:r>
            <a:r>
              <a:rPr lang="en-US" sz="1400" dirty="0"/>
              <a:t>– We would want to have a way for customers to rate answers (thumbs up/down) to their questions, so that we can use this for ranking and other purposes (could this be automated?: See </a:t>
            </a:r>
            <a:r>
              <a:rPr lang="en-US" sz="1400" b="1" dirty="0"/>
              <a:t>https://</a:t>
            </a:r>
            <a:r>
              <a:rPr lang="en-US" sz="1400" b="1" dirty="0" err="1"/>
              <a:t>towardsdatascience.com</a:t>
            </a:r>
            <a:r>
              <a:rPr lang="en-US" sz="1400" b="1" dirty="0"/>
              <a:t>/large-language-models-as-zero-shot-labelers-d26aa2642c88</a:t>
            </a:r>
          </a:p>
          <a:p>
            <a:endParaRPr lang="en-US" sz="1100" dirty="0"/>
          </a:p>
          <a:p>
            <a:endParaRPr lang="en-US" sz="1100" dirty="0"/>
          </a:p>
        </p:txBody>
      </p:sp>
    </p:spTree>
    <p:extLst>
      <p:ext uri="{BB962C8B-B14F-4D97-AF65-F5344CB8AC3E}">
        <p14:creationId xmlns:p14="http://schemas.microsoft.com/office/powerpoint/2010/main" val="3584181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EE2B5-E676-0EE0-392F-89BE2397D683}"/>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Enforcing Compliance via Knowledge Graphs</a:t>
            </a:r>
          </a:p>
        </p:txBody>
      </p:sp>
      <p:pic>
        <p:nvPicPr>
          <p:cNvPr id="7" name="Graphic 6" descr="Open Source">
            <a:extLst>
              <a:ext uri="{FF2B5EF4-FFF2-40B4-BE49-F238E27FC236}">
                <a16:creationId xmlns:a16="http://schemas.microsoft.com/office/drawing/2014/main" id="{A20685B4-5679-1929-AFE7-E1117B75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A4C6F09-B605-15B8-DB33-30F3F7CF6D9A}"/>
              </a:ext>
            </a:extLst>
          </p:cNvPr>
          <p:cNvSpPr>
            <a:spLocks noGrp="1"/>
          </p:cNvSpPr>
          <p:nvPr>
            <p:ph idx="1"/>
          </p:nvPr>
        </p:nvSpPr>
        <p:spPr>
          <a:xfrm>
            <a:off x="6090574" y="2421682"/>
            <a:ext cx="4977578" cy="3639289"/>
          </a:xfrm>
        </p:spPr>
        <p:txBody>
          <a:bodyPr anchor="ctr">
            <a:normAutofit/>
          </a:bodyPr>
          <a:lstStyle/>
          <a:p>
            <a:r>
              <a:rPr lang="en-US" sz="1700">
                <a:solidFill>
                  <a:schemeClr val="tx2"/>
                </a:solidFill>
              </a:rPr>
              <a:t>Because the financial industry must comply to numerous regulations, we need to make sure that any candidate answers that may violate aspects of these regulations do not get returned to users</a:t>
            </a:r>
          </a:p>
          <a:p>
            <a:endParaRPr lang="en-US" sz="1700">
              <a:solidFill>
                <a:schemeClr val="tx2"/>
              </a:solidFill>
            </a:endParaRPr>
          </a:p>
          <a:p>
            <a:r>
              <a:rPr lang="en-US" sz="1700">
                <a:solidFill>
                  <a:schemeClr val="tx2"/>
                </a:solidFill>
              </a:rPr>
              <a:t>One way to enforce this is through knowledge graphs like ontologies, which dictate a specific structure of the concepts and relationships making up a knowledge domain</a:t>
            </a:r>
          </a:p>
          <a:p>
            <a:endParaRPr lang="en-US" sz="1700">
              <a:solidFill>
                <a:schemeClr val="tx2"/>
              </a:solidFill>
            </a:endParaRPr>
          </a:p>
          <a:p>
            <a:r>
              <a:rPr lang="en-US" sz="1700">
                <a:solidFill>
                  <a:schemeClr val="tx2"/>
                </a:solidFill>
              </a:rPr>
              <a:t>PyKeen is an open source Python library that can implement this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9802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2743A-9531-2826-6BE6-ED697914951E}"/>
              </a:ext>
            </a:extLst>
          </p:cNvPr>
          <p:cNvSpPr>
            <a:spLocks noGrp="1"/>
          </p:cNvSpPr>
          <p:nvPr>
            <p:ph type="title"/>
          </p:nvPr>
        </p:nvSpPr>
        <p:spPr>
          <a:xfrm>
            <a:off x="4553733" y="548464"/>
            <a:ext cx="6798541" cy="1675623"/>
          </a:xfrm>
        </p:spPr>
        <p:txBody>
          <a:bodyPr anchor="b">
            <a:normAutofit/>
          </a:bodyPr>
          <a:lstStyle/>
          <a:p>
            <a:br>
              <a:rPr lang="en-US" sz="3700"/>
            </a:br>
            <a:r>
              <a:rPr lang="en-US" sz="3700"/>
              <a:t>Some Fintech regulations to consider in our system</a:t>
            </a:r>
          </a:p>
        </p:txBody>
      </p:sp>
      <p:pic>
        <p:nvPicPr>
          <p:cNvPr id="6" name="Picture 5">
            <a:extLst>
              <a:ext uri="{FF2B5EF4-FFF2-40B4-BE49-F238E27FC236}">
                <a16:creationId xmlns:a16="http://schemas.microsoft.com/office/drawing/2014/main" id="{9EB11520-5793-B873-1E8A-2E61F32A4E8D}"/>
              </a:ext>
            </a:extLst>
          </p:cNvPr>
          <p:cNvPicPr>
            <a:picLocks noChangeAspect="1"/>
          </p:cNvPicPr>
          <p:nvPr/>
        </p:nvPicPr>
        <p:blipFill rotWithShape="1">
          <a:blip r:embed="rId2"/>
          <a:srcRect l="53672" r="5482"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C3DD6A27-FAAD-8A04-1FE0-77F83F09A3C9}"/>
              </a:ext>
            </a:extLst>
          </p:cNvPr>
          <p:cNvGraphicFramePr>
            <a:graphicFrameLocks noGrp="1"/>
          </p:cNvGraphicFramePr>
          <p:nvPr>
            <p:ph idx="1"/>
            <p:extLst>
              <p:ext uri="{D42A27DB-BD31-4B8C-83A1-F6EECF244321}">
                <p14:modId xmlns:p14="http://schemas.microsoft.com/office/powerpoint/2010/main" val="2868609625"/>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411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5952B-2815-F9B0-A4ED-FDA52EBF5776}"/>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Some additional fintech regulations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63353B4-04DC-F07D-9384-8F1735C019D0}"/>
              </a:ext>
            </a:extLst>
          </p:cNvPr>
          <p:cNvGraphicFramePr>
            <a:graphicFrameLocks noGrp="1"/>
          </p:cNvGraphicFramePr>
          <p:nvPr>
            <p:ph idx="1"/>
            <p:extLst>
              <p:ext uri="{D42A27DB-BD31-4B8C-83A1-F6EECF244321}">
                <p14:modId xmlns:p14="http://schemas.microsoft.com/office/powerpoint/2010/main" val="356393396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06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2331-06F8-E4EC-CDA7-5396FBBFC062}"/>
              </a:ext>
            </a:extLst>
          </p:cNvPr>
          <p:cNvSpPr>
            <a:spLocks noGrp="1"/>
          </p:cNvSpPr>
          <p:nvPr>
            <p:ph type="title"/>
          </p:nvPr>
        </p:nvSpPr>
        <p:spPr>
          <a:xfrm>
            <a:off x="838200" y="365125"/>
            <a:ext cx="10515600" cy="845837"/>
          </a:xfrm>
        </p:spPr>
        <p:txBody>
          <a:bodyPr/>
          <a:lstStyle/>
          <a:p>
            <a:r>
              <a:rPr lang="en-US" dirty="0"/>
              <a:t>Project Requirements</a:t>
            </a:r>
          </a:p>
        </p:txBody>
      </p:sp>
      <p:sp>
        <p:nvSpPr>
          <p:cNvPr id="3" name="Content Placeholder 2">
            <a:extLst>
              <a:ext uri="{FF2B5EF4-FFF2-40B4-BE49-F238E27FC236}">
                <a16:creationId xmlns:a16="http://schemas.microsoft.com/office/drawing/2014/main" id="{CFDC0D72-74E8-3429-4818-4EAFCF273729}"/>
              </a:ext>
            </a:extLst>
          </p:cNvPr>
          <p:cNvSpPr>
            <a:spLocks noGrp="1"/>
          </p:cNvSpPr>
          <p:nvPr>
            <p:ph idx="1"/>
          </p:nvPr>
        </p:nvSpPr>
        <p:spPr>
          <a:xfrm>
            <a:off x="838200" y="1408670"/>
            <a:ext cx="10515600" cy="4768293"/>
          </a:xfrm>
        </p:spPr>
        <p:txBody>
          <a:bodyPr/>
          <a:lstStyle/>
          <a:p>
            <a:r>
              <a:rPr lang="en-US" dirty="0"/>
              <a:t>The goal of the project is to build a sophisticated Question Answering (QA) system using RAG techniques</a:t>
            </a:r>
          </a:p>
          <a:p>
            <a:endParaRPr lang="en-US" dirty="0"/>
          </a:p>
          <a:p>
            <a:r>
              <a:rPr lang="en-US" dirty="0"/>
              <a:t>The system needs to be able to extract content from a provided PDF file, retrieve relevant content associated with a given question and synthesize a well-grounded answer</a:t>
            </a:r>
          </a:p>
          <a:p>
            <a:endParaRPr lang="en-US" dirty="0"/>
          </a:p>
          <a:p>
            <a:r>
              <a:rPr lang="en-US" dirty="0"/>
              <a:t>We need to consider document ingestion, information retrieval, answer synthesis and performance evaluation</a:t>
            </a:r>
          </a:p>
          <a:p>
            <a:endParaRPr lang="en-US" dirty="0"/>
          </a:p>
          <a:p>
            <a:endParaRPr lang="en-US" dirty="0"/>
          </a:p>
        </p:txBody>
      </p:sp>
    </p:spTree>
    <p:extLst>
      <p:ext uri="{BB962C8B-B14F-4D97-AF65-F5344CB8AC3E}">
        <p14:creationId xmlns:p14="http://schemas.microsoft.com/office/powerpoint/2010/main" val="282918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4C907-F031-1DAB-8EDE-2E9BD5ADDA7B}"/>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What Went Right and Wrong</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CC1ED7-630F-6DFF-137A-D89DC68A4C01}"/>
              </a:ext>
            </a:extLst>
          </p:cNvPr>
          <p:cNvGraphicFramePr>
            <a:graphicFrameLocks noGrp="1"/>
          </p:cNvGraphicFramePr>
          <p:nvPr>
            <p:ph idx="1"/>
            <p:extLst>
              <p:ext uri="{D42A27DB-BD31-4B8C-83A1-F6EECF244321}">
                <p14:modId xmlns:p14="http://schemas.microsoft.com/office/powerpoint/2010/main" val="182922577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25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087B-D4D5-A788-2B37-061CBBAB033D}"/>
              </a:ext>
            </a:extLst>
          </p:cNvPr>
          <p:cNvSpPr>
            <a:spLocks noGrp="1"/>
          </p:cNvSpPr>
          <p:nvPr>
            <p:ph type="title"/>
          </p:nvPr>
        </p:nvSpPr>
        <p:spPr>
          <a:xfrm>
            <a:off x="3856382" y="116647"/>
            <a:ext cx="4479235" cy="738118"/>
          </a:xfrm>
        </p:spPr>
        <p:txBody>
          <a:bodyPr/>
          <a:lstStyle/>
          <a:p>
            <a:r>
              <a:rPr lang="en-US" dirty="0"/>
              <a:t>Data Cleaning Fail</a:t>
            </a:r>
          </a:p>
        </p:txBody>
      </p:sp>
      <p:graphicFrame>
        <p:nvGraphicFramePr>
          <p:cNvPr id="5" name="Content Placeholder 2">
            <a:extLst>
              <a:ext uri="{FF2B5EF4-FFF2-40B4-BE49-F238E27FC236}">
                <a16:creationId xmlns:a16="http://schemas.microsoft.com/office/drawing/2014/main" id="{1421F00D-BE88-D79C-8C6B-877095791659}"/>
              </a:ext>
            </a:extLst>
          </p:cNvPr>
          <p:cNvGraphicFramePr>
            <a:graphicFrameLocks noGrp="1"/>
          </p:cNvGraphicFramePr>
          <p:nvPr>
            <p:ph idx="1"/>
            <p:extLst>
              <p:ext uri="{D42A27DB-BD31-4B8C-83A1-F6EECF244321}">
                <p14:modId xmlns:p14="http://schemas.microsoft.com/office/powerpoint/2010/main" val="3498048270"/>
              </p:ext>
            </p:extLst>
          </p:nvPr>
        </p:nvGraphicFramePr>
        <p:xfrm>
          <a:off x="838200" y="1053548"/>
          <a:ext cx="10515600" cy="512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07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75E945-F420-2A50-14B0-0F7AB5BEC9E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Other Fails</a:t>
            </a:r>
          </a:p>
        </p:txBody>
      </p:sp>
      <p:graphicFrame>
        <p:nvGraphicFramePr>
          <p:cNvPr id="5" name="Content Placeholder 2">
            <a:extLst>
              <a:ext uri="{FF2B5EF4-FFF2-40B4-BE49-F238E27FC236}">
                <a16:creationId xmlns:a16="http://schemas.microsoft.com/office/drawing/2014/main" id="{117988E3-41FF-A9CE-3B5C-944698108BA4}"/>
              </a:ext>
            </a:extLst>
          </p:cNvPr>
          <p:cNvGraphicFramePr>
            <a:graphicFrameLocks noGrp="1"/>
          </p:cNvGraphicFramePr>
          <p:nvPr>
            <p:ph idx="1"/>
            <p:extLst>
              <p:ext uri="{D42A27DB-BD31-4B8C-83A1-F6EECF244321}">
                <p14:modId xmlns:p14="http://schemas.microsoft.com/office/powerpoint/2010/main" val="34369277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854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568A-099D-88EC-925F-A07A8F0A2545}"/>
              </a:ext>
            </a:extLst>
          </p:cNvPr>
          <p:cNvSpPr>
            <a:spLocks noGrp="1"/>
          </p:cNvSpPr>
          <p:nvPr>
            <p:ph type="title"/>
          </p:nvPr>
        </p:nvSpPr>
        <p:spPr>
          <a:xfrm>
            <a:off x="838200" y="365125"/>
            <a:ext cx="10515600" cy="1068259"/>
          </a:xfrm>
        </p:spPr>
        <p:txBody>
          <a:bodyPr/>
          <a:lstStyle/>
          <a:p>
            <a:r>
              <a:rPr lang="en-US" dirty="0"/>
              <a:t>Some Concluding Thoughts</a:t>
            </a:r>
          </a:p>
        </p:txBody>
      </p:sp>
      <p:graphicFrame>
        <p:nvGraphicFramePr>
          <p:cNvPr id="5" name="Content Placeholder 2">
            <a:extLst>
              <a:ext uri="{FF2B5EF4-FFF2-40B4-BE49-F238E27FC236}">
                <a16:creationId xmlns:a16="http://schemas.microsoft.com/office/drawing/2014/main" id="{218414A2-3CFF-2A62-51F1-1AC9F8737C46}"/>
              </a:ext>
            </a:extLst>
          </p:cNvPr>
          <p:cNvGraphicFramePr>
            <a:graphicFrameLocks noGrp="1"/>
          </p:cNvGraphicFramePr>
          <p:nvPr>
            <p:ph idx="1"/>
            <p:extLst>
              <p:ext uri="{D42A27DB-BD31-4B8C-83A1-F6EECF244321}">
                <p14:modId xmlns:p14="http://schemas.microsoft.com/office/powerpoint/2010/main" val="3829408270"/>
              </p:ext>
            </p:extLst>
          </p:nvPr>
        </p:nvGraphicFramePr>
        <p:xfrm>
          <a:off x="838200" y="1556951"/>
          <a:ext cx="10515600" cy="4620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39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7BD22-0721-B356-B351-64CB0A9F5D7E}"/>
              </a:ext>
            </a:extLst>
          </p:cNvPr>
          <p:cNvSpPr>
            <a:spLocks noGrp="1"/>
          </p:cNvSpPr>
          <p:nvPr>
            <p:ph type="title"/>
          </p:nvPr>
        </p:nvSpPr>
        <p:spPr>
          <a:xfrm>
            <a:off x="5297762" y="329184"/>
            <a:ext cx="6251110" cy="1783080"/>
          </a:xfrm>
        </p:spPr>
        <p:txBody>
          <a:bodyPr anchor="b">
            <a:normAutofit/>
          </a:bodyPr>
          <a:lstStyle/>
          <a:p>
            <a:r>
              <a:rPr lang="en-US" sz="5400" dirty="0"/>
              <a:t>My Strategy</a:t>
            </a:r>
          </a:p>
        </p:txBody>
      </p:sp>
      <p:pic>
        <p:nvPicPr>
          <p:cNvPr id="6" name="Picture 5" descr="Light bulb on yellow background with sketched light beams and cord">
            <a:extLst>
              <a:ext uri="{FF2B5EF4-FFF2-40B4-BE49-F238E27FC236}">
                <a16:creationId xmlns:a16="http://schemas.microsoft.com/office/drawing/2014/main" id="{B0F99C12-9BEA-730C-0EC6-E115AEE1E318}"/>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1C613-C75E-FDDB-3F3F-6C13B46B3587}"/>
              </a:ext>
            </a:extLst>
          </p:cNvPr>
          <p:cNvSpPr>
            <a:spLocks noGrp="1"/>
          </p:cNvSpPr>
          <p:nvPr>
            <p:ph idx="1"/>
          </p:nvPr>
        </p:nvSpPr>
        <p:spPr>
          <a:xfrm>
            <a:off x="5297762" y="2706624"/>
            <a:ext cx="6251110" cy="3483864"/>
          </a:xfrm>
        </p:spPr>
        <p:txBody>
          <a:bodyPr>
            <a:normAutofit fontScale="92500" lnSpcReduction="20000"/>
          </a:bodyPr>
          <a:lstStyle/>
          <a:p>
            <a:pPr marL="0" indent="0">
              <a:buNone/>
            </a:pPr>
            <a:r>
              <a:rPr lang="en-US" sz="1900" dirty="0"/>
              <a:t>Design a system where a user can:</a:t>
            </a:r>
          </a:p>
          <a:p>
            <a:pPr marL="0" indent="0">
              <a:buNone/>
            </a:pPr>
            <a:endParaRPr lang="en-US" sz="1900" b="1" dirty="0"/>
          </a:p>
          <a:p>
            <a:pPr marL="0" indent="0">
              <a:buNone/>
            </a:pPr>
            <a:r>
              <a:rPr lang="en-US" sz="1900" b="1" dirty="0"/>
              <a:t>(a):</a:t>
            </a:r>
            <a:r>
              <a:rPr lang="en-US" sz="1900" dirty="0"/>
              <a:t> upload any document they want </a:t>
            </a:r>
          </a:p>
          <a:p>
            <a:pPr marL="0" indent="0">
              <a:buNone/>
            </a:pPr>
            <a:br>
              <a:rPr lang="en-US" sz="1900" dirty="0"/>
            </a:br>
            <a:r>
              <a:rPr lang="en-US" sz="1900" b="1" dirty="0"/>
              <a:t>(b):</a:t>
            </a:r>
            <a:r>
              <a:rPr lang="en-US" sz="1900" dirty="0"/>
              <a:t> extract and store document content</a:t>
            </a:r>
            <a:r>
              <a:rPr lang="en-US" sz="1900" b="1" dirty="0"/>
              <a:t> </a:t>
            </a:r>
            <a:r>
              <a:rPr lang="en-US" sz="1900" dirty="0"/>
              <a:t>in such a way where it can be retrieved in multiple ways via query </a:t>
            </a:r>
          </a:p>
          <a:p>
            <a:pPr marL="0" indent="0">
              <a:buNone/>
            </a:pPr>
            <a:br>
              <a:rPr lang="en-US" sz="1900" dirty="0"/>
            </a:br>
            <a:r>
              <a:rPr lang="en-US" sz="1900" b="1" dirty="0"/>
              <a:t>(c): </a:t>
            </a:r>
            <a:r>
              <a:rPr lang="en-US" sz="1900" dirty="0"/>
              <a:t> Create multiple options for information retrieval and answer synthesis that a user can easily select, allowing for faster experimentation across many combinations of options </a:t>
            </a:r>
          </a:p>
          <a:p>
            <a:pPr marL="0" indent="0">
              <a:buNone/>
            </a:pPr>
            <a:r>
              <a:rPr lang="en-US" sz="1900" b="1" dirty="0"/>
              <a:t>(d):</a:t>
            </a:r>
            <a:r>
              <a:rPr lang="en-US" sz="1900" dirty="0"/>
              <a:t> Have the opportunity to evaluate every aspect of the RAG system in a straightforward fashion. Clear documentation and code comments are present throughout.</a:t>
            </a:r>
            <a:endParaRPr lang="en-US" sz="1900" b="1" dirty="0"/>
          </a:p>
        </p:txBody>
      </p:sp>
    </p:spTree>
    <p:extLst>
      <p:ext uri="{BB962C8B-B14F-4D97-AF65-F5344CB8AC3E}">
        <p14:creationId xmlns:p14="http://schemas.microsoft.com/office/powerpoint/2010/main" val="22265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AA81-2969-0ED3-52D5-0732EE703BDA}"/>
              </a:ext>
            </a:extLst>
          </p:cNvPr>
          <p:cNvSpPr>
            <a:spLocks noGrp="1"/>
          </p:cNvSpPr>
          <p:nvPr>
            <p:ph type="title"/>
          </p:nvPr>
        </p:nvSpPr>
        <p:spPr>
          <a:xfrm>
            <a:off x="838200" y="365125"/>
            <a:ext cx="10515600" cy="867327"/>
          </a:xfrm>
        </p:spPr>
        <p:txBody>
          <a:bodyPr/>
          <a:lstStyle/>
          <a:p>
            <a:r>
              <a:rPr lang="en-US" dirty="0"/>
              <a:t>My Tech Choices</a:t>
            </a:r>
          </a:p>
        </p:txBody>
      </p:sp>
      <p:graphicFrame>
        <p:nvGraphicFramePr>
          <p:cNvPr id="5" name="Content Placeholder 2">
            <a:extLst>
              <a:ext uri="{FF2B5EF4-FFF2-40B4-BE49-F238E27FC236}">
                <a16:creationId xmlns:a16="http://schemas.microsoft.com/office/drawing/2014/main" id="{96EC66DD-9779-AF92-3EE9-E3160024E5DE}"/>
              </a:ext>
            </a:extLst>
          </p:cNvPr>
          <p:cNvGraphicFramePr>
            <a:graphicFrameLocks noGrp="1"/>
          </p:cNvGraphicFramePr>
          <p:nvPr>
            <p:ph idx="1"/>
            <p:extLst>
              <p:ext uri="{D42A27DB-BD31-4B8C-83A1-F6EECF244321}">
                <p14:modId xmlns:p14="http://schemas.microsoft.com/office/powerpoint/2010/main" val="369780735"/>
              </p:ext>
            </p:extLst>
          </p:nvPr>
        </p:nvGraphicFramePr>
        <p:xfrm>
          <a:off x="838200" y="1381539"/>
          <a:ext cx="10515600" cy="479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60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109E7-8D3B-97CE-91D8-721C91778694}"/>
              </a:ext>
            </a:extLst>
          </p:cNvPr>
          <p:cNvSpPr>
            <a:spLocks noGrp="1"/>
          </p:cNvSpPr>
          <p:nvPr>
            <p:ph type="title"/>
          </p:nvPr>
        </p:nvSpPr>
        <p:spPr>
          <a:xfrm>
            <a:off x="6451913" y="77399"/>
            <a:ext cx="4977976" cy="1454051"/>
          </a:xfrm>
        </p:spPr>
        <p:txBody>
          <a:bodyPr>
            <a:normAutofit/>
          </a:bodyPr>
          <a:lstStyle/>
          <a:p>
            <a:r>
              <a:rPr lang="en-US" sz="3600" dirty="0">
                <a:solidFill>
                  <a:schemeClr val="tx2"/>
                </a:solidFill>
              </a:rPr>
              <a:t>Easy Choices for Specific Tools/Libraries</a:t>
            </a:r>
          </a:p>
        </p:txBody>
      </p:sp>
      <p:pic>
        <p:nvPicPr>
          <p:cNvPr id="7" name="Graphic 6" descr="Library">
            <a:extLst>
              <a:ext uri="{FF2B5EF4-FFF2-40B4-BE49-F238E27FC236}">
                <a16:creationId xmlns:a16="http://schemas.microsoft.com/office/drawing/2014/main" id="{3605D287-0FDC-993B-72EE-8B17547B0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4B1CA39-16BF-4FAC-EC84-F3FD1F1F4365}"/>
              </a:ext>
            </a:extLst>
          </p:cNvPr>
          <p:cNvSpPr>
            <a:spLocks noGrp="1"/>
          </p:cNvSpPr>
          <p:nvPr>
            <p:ph idx="1"/>
          </p:nvPr>
        </p:nvSpPr>
        <p:spPr>
          <a:xfrm>
            <a:off x="6090573" y="2153327"/>
            <a:ext cx="5928607" cy="3639289"/>
          </a:xfrm>
        </p:spPr>
        <p:txBody>
          <a:bodyPr anchor="ctr">
            <a:noAutofit/>
          </a:bodyPr>
          <a:lstStyle/>
          <a:p>
            <a:r>
              <a:rPr lang="en-US" sz="1800" dirty="0">
                <a:solidFill>
                  <a:schemeClr val="tx2"/>
                </a:solidFill>
              </a:rPr>
              <a:t>Some tech choices were easy: for example, coding this in Python is an obvious choice, because that looks like the language of choice among TIFIN’s RAG engineers. </a:t>
            </a:r>
          </a:p>
          <a:p>
            <a:endParaRPr lang="en-US" sz="1800" dirty="0">
              <a:solidFill>
                <a:schemeClr val="tx2"/>
              </a:solidFill>
            </a:endParaRPr>
          </a:p>
          <a:p>
            <a:r>
              <a:rPr lang="en-US" sz="1800" dirty="0">
                <a:solidFill>
                  <a:schemeClr val="tx2"/>
                </a:solidFill>
              </a:rPr>
              <a:t>Also, Python is by far the most popular language in the AI/ML community, and is better equipped for a wide variety of technical scenarios vs. R and Julia</a:t>
            </a:r>
          </a:p>
          <a:p>
            <a:endParaRPr lang="en-US" sz="1800" dirty="0">
              <a:solidFill>
                <a:schemeClr val="tx2"/>
              </a:solidFill>
            </a:endParaRPr>
          </a:p>
          <a:p>
            <a:r>
              <a:rPr lang="en-US" sz="1800" dirty="0">
                <a:solidFill>
                  <a:schemeClr val="tx2"/>
                </a:solidFill>
              </a:rPr>
              <a:t>Other easy choices include the OS used (Mac, because that’s all I have) and using open source libraries that are business friendly</a:t>
            </a:r>
          </a:p>
          <a:p>
            <a:endParaRPr lang="en-US" sz="1800" dirty="0">
              <a:solidFill>
                <a:schemeClr val="tx2"/>
              </a:solidFill>
            </a:endParaRPr>
          </a:p>
          <a:p>
            <a:r>
              <a:rPr lang="en-US" sz="1800" dirty="0">
                <a:solidFill>
                  <a:schemeClr val="tx2"/>
                </a:solidFill>
              </a:rPr>
              <a:t>Finally, I used to </a:t>
            </a:r>
            <a:r>
              <a:rPr lang="en-US" sz="1800" dirty="0" err="1">
                <a:solidFill>
                  <a:schemeClr val="tx2"/>
                </a:solidFill>
              </a:rPr>
              <a:t>Streamlit</a:t>
            </a:r>
            <a:r>
              <a:rPr lang="en-US" sz="1800" dirty="0">
                <a:solidFill>
                  <a:schemeClr val="tx2"/>
                </a:solidFill>
              </a:rPr>
              <a:t> to turn my Python script into a web application. Doing this allows ANY stakeholder to get a feel for the RAG system, instead of just those with sufficient technical experience to code/design a system</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76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66BBC-FC78-445F-EC23-B7E7A1FC99E2}"/>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More Difficult Tech Choices – Vector DB</a:t>
            </a:r>
          </a:p>
        </p:txBody>
      </p:sp>
      <p:pic>
        <p:nvPicPr>
          <p:cNvPr id="7" name="Graphic 6" descr="Database">
            <a:extLst>
              <a:ext uri="{FF2B5EF4-FFF2-40B4-BE49-F238E27FC236}">
                <a16:creationId xmlns:a16="http://schemas.microsoft.com/office/drawing/2014/main" id="{3F157210-DF06-485C-74DE-AF6966811E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72C49E0A-8594-122C-5AC9-991F3D1E9F6A}"/>
              </a:ext>
            </a:extLst>
          </p:cNvPr>
          <p:cNvSpPr>
            <a:spLocks noGrp="1"/>
          </p:cNvSpPr>
          <p:nvPr>
            <p:ph idx="1"/>
          </p:nvPr>
        </p:nvSpPr>
        <p:spPr>
          <a:xfrm>
            <a:off x="6090574" y="2421682"/>
            <a:ext cx="4977578" cy="3639289"/>
          </a:xfrm>
        </p:spPr>
        <p:txBody>
          <a:bodyPr anchor="ctr">
            <a:noAutofit/>
          </a:bodyPr>
          <a:lstStyle/>
          <a:p>
            <a:r>
              <a:rPr lang="en-US" sz="1600" dirty="0">
                <a:solidFill>
                  <a:schemeClr val="tx2"/>
                </a:solidFill>
              </a:rPr>
              <a:t>I chose </a:t>
            </a:r>
            <a:r>
              <a:rPr lang="en-US" sz="1600" b="1" dirty="0">
                <a:solidFill>
                  <a:schemeClr val="tx2"/>
                </a:solidFill>
              </a:rPr>
              <a:t>chromadb</a:t>
            </a:r>
            <a:r>
              <a:rPr lang="en-US" sz="1600" dirty="0">
                <a:solidFill>
                  <a:schemeClr val="tx2"/>
                </a:solidFill>
              </a:rPr>
              <a:t> as my Vector DB to use in this project. But Milvus was actually my first choice, and would be my choice to use in a fully-fleshed out RAG system</a:t>
            </a:r>
          </a:p>
          <a:p>
            <a:endParaRPr lang="en-US" sz="1600" b="1" dirty="0">
              <a:solidFill>
                <a:schemeClr val="tx2"/>
              </a:solidFill>
            </a:endParaRPr>
          </a:p>
          <a:p>
            <a:r>
              <a:rPr lang="en-US" sz="1600" dirty="0">
                <a:solidFill>
                  <a:schemeClr val="tx2"/>
                </a:solidFill>
              </a:rPr>
              <a:t>According to </a:t>
            </a:r>
            <a:r>
              <a:rPr lang="en-US" sz="1600" dirty="0">
                <a:solidFill>
                  <a:schemeClr val="tx2"/>
                </a:solidFill>
                <a:hlinkClick r:id="rId4"/>
              </a:rPr>
              <a:t>https://benchmark.vectorview.ai/vectordbs.html</a:t>
            </a:r>
            <a:r>
              <a:rPr lang="en-US" sz="1600" dirty="0">
                <a:solidFill>
                  <a:schemeClr val="tx2"/>
                </a:solidFill>
              </a:rPr>
              <a:t>, Milvus:</a:t>
            </a:r>
          </a:p>
          <a:p>
            <a:pPr marL="0" indent="0">
              <a:buNone/>
            </a:pPr>
            <a:br>
              <a:rPr lang="en-US" sz="1600" dirty="0">
                <a:solidFill>
                  <a:schemeClr val="tx2"/>
                </a:solidFill>
              </a:rPr>
            </a:br>
            <a:r>
              <a:rPr lang="en-US" sz="1600" dirty="0">
                <a:solidFill>
                  <a:schemeClr val="tx2"/>
                </a:solidFill>
              </a:rPr>
              <a:t>   -Supports multiple cloud environments</a:t>
            </a:r>
            <a:br>
              <a:rPr lang="en-US" sz="1600" dirty="0">
                <a:solidFill>
                  <a:schemeClr val="tx2"/>
                </a:solidFill>
              </a:rPr>
            </a:br>
            <a:r>
              <a:rPr lang="en-US" sz="1600" dirty="0">
                <a:solidFill>
                  <a:schemeClr val="tx2"/>
                </a:solidFill>
              </a:rPr>
              <a:t>   -Has the fastest query response times on a popular </a:t>
            </a:r>
            <a:br>
              <a:rPr lang="en-US" sz="1600" dirty="0">
                <a:solidFill>
                  <a:schemeClr val="tx2"/>
                </a:solidFill>
              </a:rPr>
            </a:br>
            <a:r>
              <a:rPr lang="en-US" sz="1600" dirty="0">
                <a:solidFill>
                  <a:schemeClr val="tx2"/>
                </a:solidFill>
              </a:rPr>
              <a:t>     benchmark</a:t>
            </a:r>
            <a:br>
              <a:rPr lang="en-US" sz="1600" dirty="0">
                <a:solidFill>
                  <a:schemeClr val="tx2"/>
                </a:solidFill>
              </a:rPr>
            </a:br>
            <a:r>
              <a:rPr lang="en-US" sz="1600" dirty="0">
                <a:solidFill>
                  <a:schemeClr val="tx2"/>
                </a:solidFill>
              </a:rPr>
              <a:t>   -Enjoys the broadest community support, based on </a:t>
            </a:r>
            <a:br>
              <a:rPr lang="en-US" sz="1600" dirty="0">
                <a:solidFill>
                  <a:schemeClr val="tx2"/>
                </a:solidFill>
              </a:rPr>
            </a:br>
            <a:r>
              <a:rPr lang="en-US" sz="1600" dirty="0">
                <a:solidFill>
                  <a:schemeClr val="tx2"/>
                </a:solidFill>
              </a:rPr>
              <a:t>     GitHub Stars</a:t>
            </a:r>
            <a:br>
              <a:rPr lang="en-US" sz="1600" dirty="0">
                <a:solidFill>
                  <a:schemeClr val="tx2"/>
                </a:solidFill>
              </a:rPr>
            </a:br>
            <a:r>
              <a:rPr lang="en-US" sz="1600" dirty="0">
                <a:solidFill>
                  <a:schemeClr val="tx2"/>
                </a:solidFill>
              </a:rPr>
              <a:t>   -Supports the most index types (11 overall as of 2023)</a:t>
            </a:r>
            <a:br>
              <a:rPr lang="en-US" sz="1600" dirty="0">
                <a:solidFill>
                  <a:schemeClr val="tx2"/>
                </a:solidFill>
              </a:rPr>
            </a:br>
            <a:r>
              <a:rPr lang="en-US" sz="1600" dirty="0">
                <a:solidFill>
                  <a:schemeClr val="tx2"/>
                </a:solidFill>
              </a:rPr>
              <a:t>   -Is available via a permissible open-source license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9562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49D65-84A6-FF4F-7C4C-FD0AEA4CA374}"/>
              </a:ext>
            </a:extLst>
          </p:cNvPr>
          <p:cNvSpPr>
            <a:spLocks noGrp="1"/>
          </p:cNvSpPr>
          <p:nvPr>
            <p:ph type="title"/>
          </p:nvPr>
        </p:nvSpPr>
        <p:spPr>
          <a:xfrm>
            <a:off x="5297762" y="329184"/>
            <a:ext cx="6251110" cy="1783080"/>
          </a:xfrm>
        </p:spPr>
        <p:txBody>
          <a:bodyPr anchor="b">
            <a:normAutofit/>
          </a:bodyPr>
          <a:lstStyle/>
          <a:p>
            <a:r>
              <a:rPr lang="en-US" sz="5400"/>
              <a:t>Why did I pass on Milvus?</a:t>
            </a:r>
          </a:p>
        </p:txBody>
      </p:sp>
      <p:pic>
        <p:nvPicPr>
          <p:cNvPr id="5" name="Picture 4" descr="Question mark on green pastel background">
            <a:extLst>
              <a:ext uri="{FF2B5EF4-FFF2-40B4-BE49-F238E27FC236}">
                <a16:creationId xmlns:a16="http://schemas.microsoft.com/office/drawing/2014/main" id="{30AC264C-63D2-D5C8-9F76-7EF34E895A0D}"/>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3358D0-7D29-215F-C057-4866F583E730}"/>
              </a:ext>
            </a:extLst>
          </p:cNvPr>
          <p:cNvSpPr>
            <a:spLocks noGrp="1"/>
          </p:cNvSpPr>
          <p:nvPr>
            <p:ph idx="1"/>
          </p:nvPr>
        </p:nvSpPr>
        <p:spPr>
          <a:xfrm>
            <a:off x="5297762" y="2706624"/>
            <a:ext cx="6251110" cy="3483864"/>
          </a:xfrm>
        </p:spPr>
        <p:txBody>
          <a:bodyPr>
            <a:noAutofit/>
          </a:bodyPr>
          <a:lstStyle/>
          <a:p>
            <a:r>
              <a:rPr lang="en-US" sz="1600" dirty="0"/>
              <a:t>When I played around with embedded Milvus, I noticed that even after 2-3 hours, connecting to my localhost server was tenuous- sometimes it worked, sometimes it didn’t. And this was for a simple Python script – imagine a complex production-level Q&amp;A system!</a:t>
            </a:r>
          </a:p>
          <a:p>
            <a:endParaRPr lang="en-US" sz="1600" dirty="0"/>
          </a:p>
          <a:p>
            <a:r>
              <a:rPr lang="en-US" sz="1600" dirty="0"/>
              <a:t>Also, for document ingestion, I found that with Milvus had to create the embeddings associated with any document text myself before I could insert anything into it. This can be inconvenient</a:t>
            </a:r>
          </a:p>
          <a:p>
            <a:endParaRPr lang="en-US" sz="1600" dirty="0"/>
          </a:p>
          <a:p>
            <a:r>
              <a:rPr lang="en-US" sz="1600" dirty="0"/>
              <a:t>Finally, for adding metadata or tags associated with a document to be ingested – I found that there was no straightforward way to do this as part of document ingestion. Instead, I would have to create partitions, which CAN work, but it is not as simple as it should be</a:t>
            </a:r>
          </a:p>
        </p:txBody>
      </p:sp>
    </p:spTree>
    <p:extLst>
      <p:ext uri="{BB962C8B-B14F-4D97-AF65-F5344CB8AC3E}">
        <p14:creationId xmlns:p14="http://schemas.microsoft.com/office/powerpoint/2010/main" val="26083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77D8A-2227-36C3-FF5B-92EBE99A2EDA}"/>
              </a:ext>
            </a:extLst>
          </p:cNvPr>
          <p:cNvSpPr>
            <a:spLocks noGrp="1"/>
          </p:cNvSpPr>
          <p:nvPr>
            <p:ph type="title"/>
          </p:nvPr>
        </p:nvSpPr>
        <p:spPr>
          <a:xfrm>
            <a:off x="841248" y="334644"/>
            <a:ext cx="10509504" cy="1076914"/>
          </a:xfrm>
        </p:spPr>
        <p:txBody>
          <a:bodyPr anchor="ctr">
            <a:normAutofit/>
          </a:bodyPr>
          <a:lstStyle/>
          <a:p>
            <a:r>
              <a:rPr lang="en-US" sz="4000"/>
              <a:t>Advantages of ChromaDB</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9C78601-A790-B58A-7655-3BE55568D65A}"/>
              </a:ext>
            </a:extLst>
          </p:cNvPr>
          <p:cNvGraphicFramePr>
            <a:graphicFrameLocks noGrp="1"/>
          </p:cNvGraphicFramePr>
          <p:nvPr>
            <p:ph idx="1"/>
            <p:extLst>
              <p:ext uri="{D42A27DB-BD31-4B8C-83A1-F6EECF244321}">
                <p14:modId xmlns:p14="http://schemas.microsoft.com/office/powerpoint/2010/main" val="109324020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276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373</TotalTime>
  <Words>3536</Words>
  <Application>Microsoft Macintosh PowerPoint</Application>
  <PresentationFormat>Widescreen</PresentationFormat>
  <Paragraphs>206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Calibri</vt:lpstr>
      <vt:lpstr>Söhne</vt:lpstr>
      <vt:lpstr>Wingdings</vt:lpstr>
      <vt:lpstr>Office Theme</vt:lpstr>
      <vt:lpstr>My LLM-Based RAG Demo</vt:lpstr>
      <vt:lpstr>Itinerary</vt:lpstr>
      <vt:lpstr>Project Requirements</vt:lpstr>
      <vt:lpstr>My Strategy</vt:lpstr>
      <vt:lpstr>My Tech Choices</vt:lpstr>
      <vt:lpstr>Easy Choices for Specific Tools/Libraries</vt:lpstr>
      <vt:lpstr>More Difficult Tech Choices – Vector DB</vt:lpstr>
      <vt:lpstr>Why did I pass on Milvus?</vt:lpstr>
      <vt:lpstr>Advantages of ChromaDB</vt:lpstr>
      <vt:lpstr>More Difficult Tech Choices – Pretrained LLM</vt:lpstr>
      <vt:lpstr>Choice of Embedding Model to Use</vt:lpstr>
      <vt:lpstr>My Demo RAG Solution for Q&amp;A</vt:lpstr>
      <vt:lpstr>File Upload Form</vt:lpstr>
      <vt:lpstr>Chunking Text</vt:lpstr>
      <vt:lpstr>Processing Documents Other Than PDF</vt:lpstr>
      <vt:lpstr>Embedding Vector</vt:lpstr>
      <vt:lpstr>Information Retrieval for Q&amp;A</vt:lpstr>
      <vt:lpstr>Ranking Metrics for Candidate Answers</vt:lpstr>
      <vt:lpstr>Answer Synthesis</vt:lpstr>
      <vt:lpstr>My Ideal RAG Solution for Q&amp;A (as of 4/5/24)</vt:lpstr>
      <vt:lpstr>Improved Text Extraction and Chunking</vt:lpstr>
      <vt:lpstr>Embeddings</vt:lpstr>
      <vt:lpstr>Vector DB</vt:lpstr>
      <vt:lpstr>Access Control</vt:lpstr>
      <vt:lpstr>More Personalized Ranking Metrics</vt:lpstr>
      <vt:lpstr>Additional Ranking Metrics to Consider</vt:lpstr>
      <vt:lpstr>Enforcing Compliance via Knowledge Graphs</vt:lpstr>
      <vt:lpstr> Some Fintech regulations to consider in our system</vt:lpstr>
      <vt:lpstr>Some additional fintech regulations </vt:lpstr>
      <vt:lpstr>What Went Right and Wrong</vt:lpstr>
      <vt:lpstr>Data Cleaning Fail</vt:lpstr>
      <vt:lpstr>Other Fails</vt:lpstr>
      <vt:lpstr>Some Concluding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LLM-Based RAG Demo</dc:title>
  <dc:creator>Jeffrey Partyka</dc:creator>
  <cp:lastModifiedBy>Jeffrey Partyka</cp:lastModifiedBy>
  <cp:revision>234</cp:revision>
  <dcterms:created xsi:type="dcterms:W3CDTF">2024-04-05T03:05:48Z</dcterms:created>
  <dcterms:modified xsi:type="dcterms:W3CDTF">2024-04-05T18:59:49Z</dcterms:modified>
</cp:coreProperties>
</file>