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DM Serif Display"/>
      <p:regular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hx9khUvdClylNmT5Tl0bDjk8My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DMSerifDisplay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DMSerif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hyperlink" Target="https://symcontadores.com/que-son-las-decisiones-financieras/" TargetMode="External"/><Relationship Id="rId5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hyperlink" Target="https://suitdelux.es/blog/opinion/sabes-como-afecta-el-ejercicio-a-nuestro-descans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thesystemsthinker.com/wp-%20content/uploads/2016/03/Systems-Archetypes-I-TRSA01_pk.pdf" TargetMode="External"/><Relationship Id="rId11" Type="http://schemas.openxmlformats.org/officeDocument/2006/relationships/hyperlink" Target="https://www.youtube.com/watch?v=XiGnvIWfg4Q" TargetMode="External"/><Relationship Id="rId10" Type="http://schemas.openxmlformats.org/officeDocument/2006/relationships/hyperlink" Target="https://www.youtube.com/watch?v=XiGnvIWfg4Q" TargetMode="External"/><Relationship Id="rId12" Type="http://schemas.openxmlformats.org/officeDocument/2006/relationships/hyperlink" Target="https://www.youtube.com/watch?v=jkI1iWSs0Tg" TargetMode="External"/><Relationship Id="rId9" Type="http://schemas.openxmlformats.org/officeDocument/2006/relationships/hyperlink" Target="https://www.wearethepractitioners.com/index.php/topics/art-analysis/systems-thinking/Eroding-Goals" TargetMode="External"/><Relationship Id="rId5" Type="http://schemas.openxmlformats.org/officeDocument/2006/relationships/hyperlink" Target="https://thesystemsthinker.com/wp-%20content/uploads/2016/03/Systems-Archetypes-I-TRSA01_pk.pdf" TargetMode="External"/><Relationship Id="rId6" Type="http://schemas.openxmlformats.org/officeDocument/2006/relationships/hyperlink" Target="https://thesystemsthinker.com/wp-%20content/uploads/2016/03/Systems-Archetypes-II-TRSA02E.pdf" TargetMode="External"/><Relationship Id="rId7" Type="http://schemas.openxmlformats.org/officeDocument/2006/relationships/hyperlink" Target="https://thesystemsthinker.com/wp-%20content/uploads/2016/03/Systems-Archetypes-II-TRSA02E.pdf" TargetMode="External"/><Relationship Id="rId8" Type="http://schemas.openxmlformats.org/officeDocument/2006/relationships/hyperlink" Target="https://www.wearethepractitioners.com/index.php/topics/art-analysis/systems-thinking/Eroding-Goal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hyperlink" Target="https://www.forbesargentina.com/negocios/como-evitar-sindrome-rana-hervida-organizaciones-n3350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.jpg"/><Relationship Id="rId5" Type="http://schemas.openxmlformats.org/officeDocument/2006/relationships/hyperlink" Target="https://www.forbesargentina.com/negocios/como-evitar-sindrome-rana-hervida-organizaciones-n3350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699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1424780" y="1636911"/>
            <a:ext cx="15438439" cy="245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4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Metas Erosionadas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180543" y="4497387"/>
            <a:ext cx="9926914" cy="5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ARQUETIPO SISTÉMICO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4335978" y="5608638"/>
            <a:ext cx="9616045" cy="2785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[ModSim_303]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Jaime Darley Angulo Tenorio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John Alejandro Pastor Sandoval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Juan Camilo Vergara Tao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Juan Diego Velásquez Pinzón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6490416" y="9132570"/>
            <a:ext cx="5307168" cy="2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MODELOS Y SIMULACIONES 2025-1S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/>
          <p:nvPr/>
        </p:nvSpPr>
        <p:spPr>
          <a:xfrm>
            <a:off x="0" y="0"/>
            <a:ext cx="187452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0" name="Google Shape;250;p10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0"/>
          <p:cNvSpPr/>
          <p:nvPr/>
        </p:nvSpPr>
        <p:spPr>
          <a:xfrm>
            <a:off x="8060444" y="1488130"/>
            <a:ext cx="9861342" cy="7310739"/>
          </a:xfrm>
          <a:custGeom>
            <a:rect b="b" l="l" r="r" t="t"/>
            <a:pathLst>
              <a:path extrusionOk="0" h="7310739" w="9861342">
                <a:moveTo>
                  <a:pt x="0" y="0"/>
                </a:moveTo>
                <a:lnTo>
                  <a:pt x="9861342" y="0"/>
                </a:lnTo>
                <a:lnTo>
                  <a:pt x="9861342" y="7310740"/>
                </a:lnTo>
                <a:lnTo>
                  <a:pt x="0" y="7310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10"/>
          <p:cNvSpPr txBox="1"/>
          <p:nvPr/>
        </p:nvSpPr>
        <p:spPr>
          <a:xfrm>
            <a:off x="1166399" y="1252875"/>
            <a:ext cx="7084500" cy="25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Del Arquetipo a los Diagramas de Niveles y Flujos</a:t>
            </a:r>
            <a:endParaRPr sz="1000"/>
          </a:p>
        </p:txBody>
      </p:sp>
      <p:sp>
        <p:nvSpPr>
          <p:cNvPr id="253" name="Google Shape;253;p10"/>
          <p:cNvSpPr txBox="1"/>
          <p:nvPr/>
        </p:nvSpPr>
        <p:spPr>
          <a:xfrm>
            <a:off x="1028700" y="4454030"/>
            <a:ext cx="6634200" cy="4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9560" lvl="1" marL="604518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diagramas de niveles y flujos permiten una simulación cuantitativa de la dinámica.</a:t>
            </a:r>
            <a:endParaRPr b="0" i="0" sz="24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9560" lvl="1" marL="604518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 este arquetipo, la "Situación Actual" es un nivel.</a:t>
            </a:r>
            <a:endParaRPr b="0" i="0" sz="2599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9560" lvl="1" marL="604519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La "Acción Correctiva" sería un flujo que aumenta o mejora el nivel de la "Situación Actual".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/>
          <p:nvPr/>
        </p:nvSpPr>
        <p:spPr>
          <a:xfrm>
            <a:off x="0" y="0"/>
            <a:ext cx="18699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9" name="Google Shape;259;p11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11"/>
          <p:cNvSpPr txBox="1"/>
          <p:nvPr/>
        </p:nvSpPr>
        <p:spPr>
          <a:xfrm>
            <a:off x="1166399" y="1243350"/>
            <a:ext cx="4952833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Ejemplos (1)</a:t>
            </a:r>
            <a:endParaRPr/>
          </a:p>
        </p:txBody>
      </p:sp>
      <p:grpSp>
        <p:nvGrpSpPr>
          <p:cNvPr id="261" name="Google Shape;261;p11"/>
          <p:cNvGrpSpPr/>
          <p:nvPr/>
        </p:nvGrpSpPr>
        <p:grpSpPr>
          <a:xfrm>
            <a:off x="852768" y="2852659"/>
            <a:ext cx="9137009" cy="5888966"/>
            <a:chOff x="0" y="-38100"/>
            <a:chExt cx="2219547" cy="1430537"/>
          </a:xfrm>
        </p:grpSpPr>
        <p:sp>
          <p:nvSpPr>
            <p:cNvPr id="262" name="Google Shape;262;p11"/>
            <p:cNvSpPr/>
            <p:nvPr/>
          </p:nvSpPr>
          <p:spPr>
            <a:xfrm>
              <a:off x="0" y="0"/>
              <a:ext cx="2219547" cy="1392437"/>
            </a:xfrm>
            <a:custGeom>
              <a:rect b="b" l="l" r="r" t="t"/>
              <a:pathLst>
                <a:path extrusionOk="0" h="1392437" w="2219547">
                  <a:moveTo>
                    <a:pt x="46508" y="0"/>
                  </a:moveTo>
                  <a:lnTo>
                    <a:pt x="2173039" y="0"/>
                  </a:lnTo>
                  <a:cubicBezTo>
                    <a:pt x="2198725" y="0"/>
                    <a:pt x="2219547" y="20822"/>
                    <a:pt x="2219547" y="46508"/>
                  </a:cubicBezTo>
                  <a:lnTo>
                    <a:pt x="2219547" y="1345930"/>
                  </a:lnTo>
                  <a:cubicBezTo>
                    <a:pt x="2219547" y="1371615"/>
                    <a:pt x="2198725" y="1392437"/>
                    <a:pt x="2173039" y="1392437"/>
                  </a:cubicBezTo>
                  <a:lnTo>
                    <a:pt x="46508" y="1392437"/>
                  </a:lnTo>
                  <a:cubicBezTo>
                    <a:pt x="20822" y="1392437"/>
                    <a:pt x="0" y="1371615"/>
                    <a:pt x="0" y="1345930"/>
                  </a:cubicBezTo>
                  <a:lnTo>
                    <a:pt x="0" y="46508"/>
                  </a:lnTo>
                  <a:cubicBezTo>
                    <a:pt x="0" y="20822"/>
                    <a:pt x="20822" y="0"/>
                    <a:pt x="4650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rnd" cmpd="sng" w="28575">
              <a:solidFill>
                <a:srgbClr val="000000">
                  <a:alpha val="4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 txBox="1"/>
            <p:nvPr/>
          </p:nvSpPr>
          <p:spPr>
            <a:xfrm>
              <a:off x="0" y="-38100"/>
              <a:ext cx="2219547" cy="1430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11"/>
          <p:cNvGrpSpPr/>
          <p:nvPr/>
        </p:nvGrpSpPr>
        <p:grpSpPr>
          <a:xfrm>
            <a:off x="1470673" y="3729816"/>
            <a:ext cx="7901199" cy="4191482"/>
            <a:chOff x="0" y="-133350"/>
            <a:chExt cx="10534933" cy="5588642"/>
          </a:xfrm>
        </p:grpSpPr>
        <p:sp>
          <p:nvSpPr>
            <p:cNvPr id="265" name="Google Shape;265;p11"/>
            <p:cNvSpPr txBox="1"/>
            <p:nvPr/>
          </p:nvSpPr>
          <p:spPr>
            <a:xfrm>
              <a:off x="1288823" y="-133350"/>
              <a:ext cx="7957287" cy="854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6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Déficit Presupuestario</a:t>
              </a:r>
              <a:endParaRPr/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0" y="1230214"/>
              <a:ext cx="10534933" cy="4225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Ante un déficit (brecha), las opciones son reducir gastos/aumentar ingresos (acción correctiva con retraso) o simplemente aumentar el nivel de déficit aceptable (bajar la meta).</a:t>
              </a:r>
              <a:endParaRPr/>
            </a:p>
          </p:txBody>
        </p:sp>
      </p:grpSp>
      <p:sp>
        <p:nvSpPr>
          <p:cNvPr id="267" name="Google Shape;267;p11"/>
          <p:cNvSpPr txBox="1"/>
          <p:nvPr/>
        </p:nvSpPr>
        <p:spPr>
          <a:xfrm>
            <a:off x="14190504" y="8349425"/>
            <a:ext cx="3109278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https://symcontadores.com</a:t>
            </a:r>
            <a:endParaRPr/>
          </a:p>
        </p:txBody>
      </p:sp>
      <p:sp>
        <p:nvSpPr>
          <p:cNvPr id="268" name="Google Shape;268;p11"/>
          <p:cNvSpPr/>
          <p:nvPr/>
        </p:nvSpPr>
        <p:spPr>
          <a:xfrm>
            <a:off x="10372950" y="3581542"/>
            <a:ext cx="6886350" cy="4588041"/>
          </a:xfrm>
          <a:custGeom>
            <a:rect b="b" l="l" r="r" t="t"/>
            <a:pathLst>
              <a:path extrusionOk="0" h="4588041" w="6886350">
                <a:moveTo>
                  <a:pt x="0" y="0"/>
                </a:moveTo>
                <a:lnTo>
                  <a:pt x="6886350" y="0"/>
                </a:lnTo>
                <a:lnTo>
                  <a:pt x="6886350" y="4588041"/>
                </a:lnTo>
                <a:lnTo>
                  <a:pt x="0" y="458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003" l="0" r="-2406" t="-277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/>
          <p:nvPr/>
        </p:nvSpPr>
        <p:spPr>
          <a:xfrm>
            <a:off x="0" y="0"/>
            <a:ext cx="187452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4" name="Google Shape;274;p12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5" name="Google Shape;275;p12"/>
          <p:cNvGrpSpPr/>
          <p:nvPr/>
        </p:nvGrpSpPr>
        <p:grpSpPr>
          <a:xfrm>
            <a:off x="8189875" y="2792254"/>
            <a:ext cx="9137009" cy="5888966"/>
            <a:chOff x="0" y="-38100"/>
            <a:chExt cx="2219547" cy="1430537"/>
          </a:xfrm>
        </p:grpSpPr>
        <p:sp>
          <p:nvSpPr>
            <p:cNvPr id="276" name="Google Shape;276;p12"/>
            <p:cNvSpPr/>
            <p:nvPr/>
          </p:nvSpPr>
          <p:spPr>
            <a:xfrm>
              <a:off x="0" y="0"/>
              <a:ext cx="2219547" cy="1392437"/>
            </a:xfrm>
            <a:custGeom>
              <a:rect b="b" l="l" r="r" t="t"/>
              <a:pathLst>
                <a:path extrusionOk="0" h="1392437" w="2219547">
                  <a:moveTo>
                    <a:pt x="46508" y="0"/>
                  </a:moveTo>
                  <a:lnTo>
                    <a:pt x="2173039" y="0"/>
                  </a:lnTo>
                  <a:cubicBezTo>
                    <a:pt x="2198725" y="0"/>
                    <a:pt x="2219547" y="20822"/>
                    <a:pt x="2219547" y="46508"/>
                  </a:cubicBezTo>
                  <a:lnTo>
                    <a:pt x="2219547" y="1345930"/>
                  </a:lnTo>
                  <a:cubicBezTo>
                    <a:pt x="2219547" y="1371615"/>
                    <a:pt x="2198725" y="1392437"/>
                    <a:pt x="2173039" y="1392437"/>
                  </a:cubicBezTo>
                  <a:lnTo>
                    <a:pt x="46508" y="1392437"/>
                  </a:lnTo>
                  <a:cubicBezTo>
                    <a:pt x="20822" y="1392437"/>
                    <a:pt x="0" y="1371615"/>
                    <a:pt x="0" y="1345930"/>
                  </a:cubicBezTo>
                  <a:lnTo>
                    <a:pt x="0" y="46508"/>
                  </a:lnTo>
                  <a:cubicBezTo>
                    <a:pt x="0" y="20822"/>
                    <a:pt x="20822" y="0"/>
                    <a:pt x="46508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rnd" cmpd="sng" w="28575">
              <a:solidFill>
                <a:srgbClr val="000000">
                  <a:alpha val="4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2"/>
            <p:cNvSpPr txBox="1"/>
            <p:nvPr/>
          </p:nvSpPr>
          <p:spPr>
            <a:xfrm>
              <a:off x="0" y="-38100"/>
              <a:ext cx="2219547" cy="1430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12"/>
          <p:cNvSpPr/>
          <p:nvPr/>
        </p:nvSpPr>
        <p:spPr>
          <a:xfrm>
            <a:off x="961116" y="3523882"/>
            <a:ext cx="6886350" cy="4582553"/>
          </a:xfrm>
          <a:custGeom>
            <a:rect b="b" l="l" r="r" t="t"/>
            <a:pathLst>
              <a:path extrusionOk="0" h="4582553" w="6886350">
                <a:moveTo>
                  <a:pt x="0" y="0"/>
                </a:moveTo>
                <a:lnTo>
                  <a:pt x="6886350" y="0"/>
                </a:lnTo>
                <a:lnTo>
                  <a:pt x="6886350" y="4582553"/>
                </a:lnTo>
                <a:lnTo>
                  <a:pt x="0" y="45825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12"/>
          <p:cNvSpPr txBox="1"/>
          <p:nvPr/>
        </p:nvSpPr>
        <p:spPr>
          <a:xfrm>
            <a:off x="1166399" y="1243350"/>
            <a:ext cx="4952833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Ejemplos (2)</a:t>
            </a:r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9853580" y="3238655"/>
            <a:ext cx="5809600" cy="674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Rutina de Ejercicio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8506280" y="4328593"/>
            <a:ext cx="8358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Una persona que quiere hacer ejercicio 3 veces por semana (meta), pero se siente cansada (situación actual). En lugar de ajustar su rutina para lograrlo (acción correctiva), decide que con una vez a la semana es suficiente (erosión de la meta).</a:t>
            </a:r>
            <a:endParaRPr sz="1100"/>
          </a:p>
        </p:txBody>
      </p:sp>
      <p:sp>
        <p:nvSpPr>
          <p:cNvPr id="282" name="Google Shape;282;p12"/>
          <p:cNvSpPr txBox="1"/>
          <p:nvPr/>
        </p:nvSpPr>
        <p:spPr>
          <a:xfrm>
            <a:off x="1033621" y="8354085"/>
            <a:ext cx="2583339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https://suitdelux.es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/>
          <p:nvPr/>
        </p:nvSpPr>
        <p:spPr>
          <a:xfrm>
            <a:off x="0" y="0"/>
            <a:ext cx="18699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13"/>
          <p:cNvSpPr txBox="1"/>
          <p:nvPr/>
        </p:nvSpPr>
        <p:spPr>
          <a:xfrm>
            <a:off x="1028700" y="2583295"/>
            <a:ext cx="16230600" cy="7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0029" lvl="1" marL="51816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Kim, D. H. (s.f.). “Drifting Goals”: The “Boiled Frog” Syndrome. Pegasus Communications, Inc. Disponible en: </a:t>
            </a:r>
            <a:r>
              <a:rPr b="0" i="0" lang="en-US" sz="21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https://thesystemsthinker.com/wp- content/uploads/2016/03/Systems-Archetypes-I-TRSA01_pk.pdf</a:t>
            </a:r>
            <a:endParaRPr sz="1100"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40029" lvl="1" marL="51816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Kim, D. H. (2000). Systems Archetypes III: Understanding Patterns of Behavior and Delay. Pegasus Communications, Inc. Disponible en: </a:t>
            </a:r>
            <a:r>
              <a:rPr b="0" i="0" lang="en-US" sz="21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https://thesystemsthinker.com/wp- content/uploads/2016/03/Systems-Archetypes-II-TRSA02E.pdf</a:t>
            </a:r>
            <a:endParaRPr sz="1100"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40029" lvl="1" marL="51816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Practitioners. (s.f.). Systems Thinking: Eroding Goals. We Are The Practitioners. Recuperado de:  </a:t>
            </a:r>
            <a:r>
              <a:rPr b="0" i="0" lang="en-US" sz="21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https://www.wearethepractitioners.com/index.php/topics/art-analysis/systems-thinking/Eroding-Goals</a:t>
            </a:r>
            <a:endParaRPr sz="1100"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40029" lvl="1" marL="51816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LIDERES EDUCATIVOS. (2018, 20 de junio). Cápsula 5: Arquetipos Sistémicos. YouTube.  Recuperado de: </a:t>
            </a:r>
            <a:r>
              <a:rPr b="0" i="0" lang="en-US" sz="21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https://www.youtube.com/watch?v=XiGnvIWfg4Q</a:t>
            </a:r>
            <a:endParaRPr sz="1100"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sng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  <a:hlinkClick r:id="rId1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40029" lvl="1" marL="51816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Pineda Ríos, G. (2018, 5 de marzo). Arquetipos (2). YouTube. Recuperado de: </a:t>
            </a:r>
            <a:r>
              <a:rPr b="0" i="0" lang="en-US" sz="21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https://www.youtube.com/watch?v=jkI1iWSs0Tg</a:t>
            </a:r>
            <a:endParaRPr sz="1100"/>
          </a:p>
        </p:txBody>
      </p:sp>
      <p:sp>
        <p:nvSpPr>
          <p:cNvPr id="289" name="Google Shape;289;p13"/>
          <p:cNvSpPr txBox="1"/>
          <p:nvPr/>
        </p:nvSpPr>
        <p:spPr>
          <a:xfrm>
            <a:off x="1166399" y="1243350"/>
            <a:ext cx="11162116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Referencias</a:t>
            </a:r>
            <a:endParaRPr/>
          </a:p>
        </p:txBody>
      </p:sp>
      <p:cxnSp>
        <p:nvCxnSpPr>
          <p:cNvPr id="290" name="Google Shape;290;p13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/>
          <p:nvPr/>
        </p:nvSpPr>
        <p:spPr>
          <a:xfrm>
            <a:off x="0" y="0"/>
            <a:ext cx="187452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14"/>
          <p:cNvSpPr txBox="1"/>
          <p:nvPr/>
        </p:nvSpPr>
        <p:spPr>
          <a:xfrm>
            <a:off x="4485814" y="3438525"/>
            <a:ext cx="9316373" cy="3076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¡Gracias!</a:t>
            </a:r>
            <a:endParaRPr/>
          </a:p>
        </p:txBody>
      </p:sp>
      <p:sp>
        <p:nvSpPr>
          <p:cNvPr id="297" name="Google Shape;297;p14"/>
          <p:cNvSpPr txBox="1"/>
          <p:nvPr/>
        </p:nvSpPr>
        <p:spPr>
          <a:xfrm>
            <a:off x="6490416" y="8994140"/>
            <a:ext cx="5307168" cy="26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MODELOS Y SIMULACIONES 2025-1S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8699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 txBox="1"/>
          <p:nvPr/>
        </p:nvSpPr>
        <p:spPr>
          <a:xfrm>
            <a:off x="1166399" y="1233825"/>
            <a:ext cx="382278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Contenidos</a:t>
            </a:r>
            <a:endParaRPr/>
          </a:p>
        </p:txBody>
      </p:sp>
      <p:cxnSp>
        <p:nvCxnSpPr>
          <p:cNvPr id="95" name="Google Shape;95;p2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"/>
          <p:cNvSpPr txBox="1"/>
          <p:nvPr/>
        </p:nvSpPr>
        <p:spPr>
          <a:xfrm>
            <a:off x="7613003" y="3402697"/>
            <a:ext cx="2537740" cy="136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¿Qué son los arquetipos sistémicos?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613003" y="2811208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1167282" y="3402697"/>
            <a:ext cx="2537740" cy="1421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Diagrama causal del arquetipo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1167282" y="2811208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4721560" y="3402697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Descripción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4721560" y="2811208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613003" y="5580881"/>
            <a:ext cx="2537740" cy="1421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Teoría dinámica del arquetipo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7613003" y="4989392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1167282" y="5580881"/>
            <a:ext cx="2537740" cy="935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Acción prescriptiva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1167282" y="4989392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4721560" y="5580881"/>
            <a:ext cx="2537740" cy="935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Cómo usar el arquetipo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4721560" y="4989392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7613003" y="8244840"/>
            <a:ext cx="2537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 arquetipo a los diagramas de niveles y flujos</a:t>
            </a:r>
            <a:endParaRPr sz="1300"/>
          </a:p>
        </p:txBody>
      </p:sp>
      <p:sp>
        <p:nvSpPr>
          <p:cNvPr id="109" name="Google Shape;109;p2"/>
          <p:cNvSpPr txBox="1"/>
          <p:nvPr/>
        </p:nvSpPr>
        <p:spPr>
          <a:xfrm>
            <a:off x="7613003" y="7653351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11167282" y="8244840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Ejemplos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11167282" y="7653351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14721560" y="8244840"/>
            <a:ext cx="2537740" cy="935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Referencias utilizadas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14721560" y="7653351"/>
            <a:ext cx="2537740" cy="449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0"/>
            <a:ext cx="18699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3"/>
          <p:cNvSpPr txBox="1"/>
          <p:nvPr/>
        </p:nvSpPr>
        <p:spPr>
          <a:xfrm>
            <a:off x="2557713" y="3088658"/>
            <a:ext cx="14701587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Son "estructuras" o patrones de comportamiento comunes que se repiten en diversos sistemas (personales, organizacionales, sociales).</a:t>
            </a:r>
            <a:endParaRPr/>
          </a:p>
        </p:txBody>
      </p:sp>
      <p:grpSp>
        <p:nvGrpSpPr>
          <p:cNvPr id="120" name="Google Shape;120;p3"/>
          <p:cNvGrpSpPr/>
          <p:nvPr/>
        </p:nvGrpSpPr>
        <p:grpSpPr>
          <a:xfrm>
            <a:off x="1166399" y="3210905"/>
            <a:ext cx="909958" cy="909958"/>
            <a:chOff x="0" y="0"/>
            <a:chExt cx="812800" cy="812800"/>
          </a:xfrm>
        </p:grpSpPr>
        <p:sp>
          <p:nvSpPr>
            <p:cNvPr id="121" name="Google Shape;12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1193816" y="3309014"/>
            <a:ext cx="817023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2557713" y="5093334"/>
            <a:ext cx="14701587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Actúan como herramientas de diagnóstico que nos ayudan a ver más allá de los eventos y a comprender las fuerzas subyacentes que moldean la realidad.</a:t>
            </a:r>
            <a:endParaRPr/>
          </a:p>
        </p:txBody>
      </p:sp>
      <p:grpSp>
        <p:nvGrpSpPr>
          <p:cNvPr id="125" name="Google Shape;125;p3"/>
          <p:cNvGrpSpPr/>
          <p:nvPr/>
        </p:nvGrpSpPr>
        <p:grpSpPr>
          <a:xfrm>
            <a:off x="1166399" y="5215581"/>
            <a:ext cx="909958" cy="909958"/>
            <a:chOff x="0" y="0"/>
            <a:chExt cx="812800" cy="812800"/>
          </a:xfrm>
        </p:grpSpPr>
        <p:sp>
          <p:nvSpPr>
            <p:cNvPr id="126" name="Google Shape;12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3"/>
          <p:cNvSpPr txBox="1"/>
          <p:nvPr/>
        </p:nvSpPr>
        <p:spPr>
          <a:xfrm>
            <a:off x="1203341" y="5313690"/>
            <a:ext cx="817023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2557713" y="7099301"/>
            <a:ext cx="14701587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 entender el arquetipo, podemos encontrar puntos de mejora para generar un cambio efectivo y duradero.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1166399" y="7221547"/>
            <a:ext cx="909958" cy="909958"/>
            <a:chOff x="0" y="0"/>
            <a:chExt cx="812800" cy="812800"/>
          </a:xfrm>
        </p:grpSpPr>
        <p:sp>
          <p:nvSpPr>
            <p:cNvPr id="131" name="Google Shape;131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3"/>
          <p:cNvSpPr txBox="1"/>
          <p:nvPr/>
        </p:nvSpPr>
        <p:spPr>
          <a:xfrm>
            <a:off x="1193816" y="7319656"/>
            <a:ext cx="817023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1166399" y="1243350"/>
            <a:ext cx="16092901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¿Qué son los Arquetipos Sistémicos?</a:t>
            </a:r>
            <a:endParaRPr/>
          </a:p>
        </p:txBody>
      </p:sp>
      <p:cxnSp>
        <p:nvCxnSpPr>
          <p:cNvPr id="135" name="Google Shape;135;p3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0" y="0"/>
            <a:ext cx="18699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1" name="Google Shape;141;p4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4"/>
          <p:cNvSpPr/>
          <p:nvPr/>
        </p:nvSpPr>
        <p:spPr>
          <a:xfrm>
            <a:off x="9050250" y="413041"/>
            <a:ext cx="8851322" cy="9460918"/>
          </a:xfrm>
          <a:custGeom>
            <a:rect b="b" l="l" r="r" t="t"/>
            <a:pathLst>
              <a:path extrusionOk="0" h="9460918" w="8851322">
                <a:moveTo>
                  <a:pt x="0" y="0"/>
                </a:moveTo>
                <a:lnTo>
                  <a:pt x="8851322" y="0"/>
                </a:lnTo>
                <a:lnTo>
                  <a:pt x="8851322" y="9460918"/>
                </a:lnTo>
                <a:lnTo>
                  <a:pt x="0" y="94609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4"/>
          <p:cNvSpPr txBox="1"/>
          <p:nvPr/>
        </p:nvSpPr>
        <p:spPr>
          <a:xfrm>
            <a:off x="1147349" y="1252875"/>
            <a:ext cx="6733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Diagrama Causal: Metas Erosionadas</a:t>
            </a:r>
            <a:endParaRPr sz="1100"/>
          </a:p>
        </p:txBody>
      </p:sp>
      <p:sp>
        <p:nvSpPr>
          <p:cNvPr id="144" name="Google Shape;144;p4"/>
          <p:cNvSpPr txBox="1"/>
          <p:nvPr/>
        </p:nvSpPr>
        <p:spPr>
          <a:xfrm>
            <a:off x="1166399" y="3109304"/>
            <a:ext cx="7128600" cy="6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arquetipo se compone de dos bucles de balance que compiten por resolver una brecha entre una meta y la situación actual.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59079" lvl="1" marL="51816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Bucle inferior (B1, solución original): La brecha impulsa una acción correctiva que, después de un retraso, mejora la situación actual para acercarla a la meta.</a:t>
            </a:r>
            <a:endParaRPr/>
          </a:p>
          <a:p>
            <a:pPr indent="-259079" lvl="1" marL="51816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Bucle superior (B2, solución rápida): La presión de la brecha nos tienta a tomar un atajo: bajar la meta. Esto ofrece un alivio inmediato y sin esfuerzo aparente, pero erosiona el estándar original a largo plazo.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0" y="0"/>
            <a:ext cx="187452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0" name="Google Shape;150;p5"/>
          <p:cNvGrpSpPr/>
          <p:nvPr/>
        </p:nvGrpSpPr>
        <p:grpSpPr>
          <a:xfrm>
            <a:off x="1166399" y="3045144"/>
            <a:ext cx="5026555" cy="5045892"/>
            <a:chOff x="0" y="-38100"/>
            <a:chExt cx="4489857" cy="4507130"/>
          </a:xfrm>
        </p:grpSpPr>
        <p:sp>
          <p:nvSpPr>
            <p:cNvPr id="151" name="Google Shape;151;p5"/>
            <p:cNvSpPr/>
            <p:nvPr/>
          </p:nvSpPr>
          <p:spPr>
            <a:xfrm>
              <a:off x="0" y="0"/>
              <a:ext cx="4489857" cy="4469030"/>
            </a:xfrm>
            <a:custGeom>
              <a:rect b="b" l="l" r="r" t="t"/>
              <a:pathLst>
                <a:path extrusionOk="0" h="4469030" w="4489857">
                  <a:moveTo>
                    <a:pt x="22991" y="0"/>
                  </a:moveTo>
                  <a:lnTo>
                    <a:pt x="4466866" y="0"/>
                  </a:lnTo>
                  <a:cubicBezTo>
                    <a:pt x="4479564" y="0"/>
                    <a:pt x="4489857" y="10293"/>
                    <a:pt x="4489857" y="22991"/>
                  </a:cubicBezTo>
                  <a:lnTo>
                    <a:pt x="4489857" y="4446039"/>
                  </a:lnTo>
                  <a:cubicBezTo>
                    <a:pt x="4489857" y="4458737"/>
                    <a:pt x="4479564" y="4469030"/>
                    <a:pt x="4466866" y="4469030"/>
                  </a:cubicBezTo>
                  <a:lnTo>
                    <a:pt x="22991" y="4469030"/>
                  </a:lnTo>
                  <a:cubicBezTo>
                    <a:pt x="10293" y="4469030"/>
                    <a:pt x="0" y="4458737"/>
                    <a:pt x="0" y="4446039"/>
                  </a:cubicBezTo>
                  <a:lnTo>
                    <a:pt x="0" y="22991"/>
                  </a:lnTo>
                  <a:cubicBezTo>
                    <a:pt x="0" y="10293"/>
                    <a:pt x="10293" y="0"/>
                    <a:pt x="22991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sq" cmpd="sng" w="28575">
              <a:solidFill>
                <a:srgbClr val="000000">
                  <a:alpha val="4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0" y="-38100"/>
              <a:ext cx="4489857" cy="4507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53" name="Google Shape;153;p5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4" name="Google Shape;154;p5"/>
          <p:cNvGrpSpPr/>
          <p:nvPr/>
        </p:nvGrpSpPr>
        <p:grpSpPr>
          <a:xfrm>
            <a:off x="6680903" y="3045144"/>
            <a:ext cx="4926193" cy="5045892"/>
            <a:chOff x="0" y="-38100"/>
            <a:chExt cx="4400212" cy="4507130"/>
          </a:xfrm>
        </p:grpSpPr>
        <p:sp>
          <p:nvSpPr>
            <p:cNvPr id="155" name="Google Shape;155;p5"/>
            <p:cNvSpPr/>
            <p:nvPr/>
          </p:nvSpPr>
          <p:spPr>
            <a:xfrm>
              <a:off x="0" y="0"/>
              <a:ext cx="4400212" cy="4469030"/>
            </a:xfrm>
            <a:custGeom>
              <a:rect b="b" l="l" r="r" t="t"/>
              <a:pathLst>
                <a:path extrusionOk="0" h="4469030" w="4400212">
                  <a:moveTo>
                    <a:pt x="23459" y="0"/>
                  </a:moveTo>
                  <a:lnTo>
                    <a:pt x="4376753" y="0"/>
                  </a:lnTo>
                  <a:cubicBezTo>
                    <a:pt x="4389708" y="0"/>
                    <a:pt x="4400212" y="10503"/>
                    <a:pt x="4400212" y="23459"/>
                  </a:cubicBezTo>
                  <a:lnTo>
                    <a:pt x="4400212" y="4445571"/>
                  </a:lnTo>
                  <a:cubicBezTo>
                    <a:pt x="4400212" y="4451793"/>
                    <a:pt x="4397740" y="4457759"/>
                    <a:pt x="4393341" y="4462159"/>
                  </a:cubicBezTo>
                  <a:cubicBezTo>
                    <a:pt x="4388941" y="4466558"/>
                    <a:pt x="4382974" y="4469030"/>
                    <a:pt x="4376753" y="4469030"/>
                  </a:cubicBezTo>
                  <a:lnTo>
                    <a:pt x="23459" y="4469030"/>
                  </a:lnTo>
                  <a:cubicBezTo>
                    <a:pt x="17237" y="4469030"/>
                    <a:pt x="11271" y="4466558"/>
                    <a:pt x="6871" y="4462159"/>
                  </a:cubicBezTo>
                  <a:cubicBezTo>
                    <a:pt x="2472" y="4457759"/>
                    <a:pt x="0" y="4451793"/>
                    <a:pt x="0" y="4445571"/>
                  </a:cubicBezTo>
                  <a:lnTo>
                    <a:pt x="0" y="23459"/>
                  </a:lnTo>
                  <a:cubicBezTo>
                    <a:pt x="0" y="17237"/>
                    <a:pt x="2472" y="11271"/>
                    <a:pt x="6871" y="6871"/>
                  </a:cubicBezTo>
                  <a:cubicBezTo>
                    <a:pt x="11271" y="2472"/>
                    <a:pt x="17237" y="0"/>
                    <a:pt x="2345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sq" cmpd="sng" w="28575">
              <a:solidFill>
                <a:srgbClr val="000000">
                  <a:alpha val="4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0" y="-38100"/>
              <a:ext cx="4400212" cy="4507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12095047" y="3045144"/>
            <a:ext cx="5026555" cy="5045892"/>
            <a:chOff x="0" y="-38100"/>
            <a:chExt cx="4489857" cy="4507130"/>
          </a:xfrm>
        </p:grpSpPr>
        <p:sp>
          <p:nvSpPr>
            <p:cNvPr id="158" name="Google Shape;158;p5"/>
            <p:cNvSpPr/>
            <p:nvPr/>
          </p:nvSpPr>
          <p:spPr>
            <a:xfrm>
              <a:off x="0" y="0"/>
              <a:ext cx="4489857" cy="4469030"/>
            </a:xfrm>
            <a:custGeom>
              <a:rect b="b" l="l" r="r" t="t"/>
              <a:pathLst>
                <a:path extrusionOk="0" h="4469030" w="4489857">
                  <a:moveTo>
                    <a:pt x="22991" y="0"/>
                  </a:moveTo>
                  <a:lnTo>
                    <a:pt x="4466866" y="0"/>
                  </a:lnTo>
                  <a:cubicBezTo>
                    <a:pt x="4479564" y="0"/>
                    <a:pt x="4489857" y="10293"/>
                    <a:pt x="4489857" y="22991"/>
                  </a:cubicBezTo>
                  <a:lnTo>
                    <a:pt x="4489857" y="4446039"/>
                  </a:lnTo>
                  <a:cubicBezTo>
                    <a:pt x="4489857" y="4458737"/>
                    <a:pt x="4479564" y="4469030"/>
                    <a:pt x="4466866" y="4469030"/>
                  </a:cubicBezTo>
                  <a:lnTo>
                    <a:pt x="22991" y="4469030"/>
                  </a:lnTo>
                  <a:cubicBezTo>
                    <a:pt x="10293" y="4469030"/>
                    <a:pt x="0" y="4458737"/>
                    <a:pt x="0" y="4446039"/>
                  </a:cubicBezTo>
                  <a:lnTo>
                    <a:pt x="0" y="22991"/>
                  </a:lnTo>
                  <a:cubicBezTo>
                    <a:pt x="0" y="10293"/>
                    <a:pt x="10293" y="0"/>
                    <a:pt x="22991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sq" cmpd="sng" w="28575">
              <a:solidFill>
                <a:srgbClr val="000000">
                  <a:alpha val="4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0" y="-38100"/>
              <a:ext cx="4489857" cy="4507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5"/>
          <p:cNvSpPr/>
          <p:nvPr/>
        </p:nvSpPr>
        <p:spPr>
          <a:xfrm>
            <a:off x="6854852" y="3244722"/>
            <a:ext cx="4578296" cy="4578296"/>
          </a:xfrm>
          <a:custGeom>
            <a:rect b="b" l="l" r="r" t="t"/>
            <a:pathLst>
              <a:path extrusionOk="0" h="4578296" w="4578296">
                <a:moveTo>
                  <a:pt x="0" y="0"/>
                </a:moveTo>
                <a:lnTo>
                  <a:pt x="4578296" y="0"/>
                </a:lnTo>
                <a:lnTo>
                  <a:pt x="4578296" y="4578296"/>
                </a:lnTo>
                <a:lnTo>
                  <a:pt x="0" y="457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8689" r="-38687" t="0"/>
            </a:stretch>
          </a:blipFill>
          <a:ln>
            <a:noFill/>
          </a:ln>
        </p:spPr>
      </p:sp>
      <p:sp>
        <p:nvSpPr>
          <p:cNvPr id="161" name="Google Shape;161;p5"/>
          <p:cNvSpPr txBox="1"/>
          <p:nvPr/>
        </p:nvSpPr>
        <p:spPr>
          <a:xfrm>
            <a:off x="1166399" y="1243350"/>
            <a:ext cx="15955203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Descripción</a:t>
            </a:r>
            <a:endParaRPr/>
          </a:p>
        </p:txBody>
      </p:sp>
      <p:sp>
        <p:nvSpPr>
          <p:cNvPr id="162" name="Google Shape;162;p5"/>
          <p:cNvSpPr txBox="1"/>
          <p:nvPr/>
        </p:nvSpPr>
        <p:spPr>
          <a:xfrm>
            <a:off x="1541259" y="3672685"/>
            <a:ext cx="4276833" cy="348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Una solución de corto plazo implica el deterioro de una meta fundamental de largo plazo.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12453969" y="3598375"/>
            <a:ext cx="4308710" cy="3630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Conocido como el síndrome de la "rana hervida": si se calienta el agua lentamente, la rana se acostumbra a la nueva temperatura hasta que es demasiado tarde.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7366159" y="8213177"/>
            <a:ext cx="3555682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www.forbesargentina.com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0" y="0"/>
            <a:ext cx="1865376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0" name="Google Shape;170;p6"/>
          <p:cNvGrpSpPr/>
          <p:nvPr/>
        </p:nvGrpSpPr>
        <p:grpSpPr>
          <a:xfrm>
            <a:off x="1166399" y="3045144"/>
            <a:ext cx="5026555" cy="5045892"/>
            <a:chOff x="0" y="-38100"/>
            <a:chExt cx="4489857" cy="4507130"/>
          </a:xfrm>
        </p:grpSpPr>
        <p:sp>
          <p:nvSpPr>
            <p:cNvPr id="171" name="Google Shape;171;p6"/>
            <p:cNvSpPr/>
            <p:nvPr/>
          </p:nvSpPr>
          <p:spPr>
            <a:xfrm>
              <a:off x="0" y="0"/>
              <a:ext cx="4489857" cy="4469030"/>
            </a:xfrm>
            <a:custGeom>
              <a:rect b="b" l="l" r="r" t="t"/>
              <a:pathLst>
                <a:path extrusionOk="0" h="4469030" w="4489857">
                  <a:moveTo>
                    <a:pt x="22991" y="0"/>
                  </a:moveTo>
                  <a:lnTo>
                    <a:pt x="4466866" y="0"/>
                  </a:lnTo>
                  <a:cubicBezTo>
                    <a:pt x="4479564" y="0"/>
                    <a:pt x="4489857" y="10293"/>
                    <a:pt x="4489857" y="22991"/>
                  </a:cubicBezTo>
                  <a:lnTo>
                    <a:pt x="4489857" y="4446039"/>
                  </a:lnTo>
                  <a:cubicBezTo>
                    <a:pt x="4489857" y="4458737"/>
                    <a:pt x="4479564" y="4469030"/>
                    <a:pt x="4466866" y="4469030"/>
                  </a:cubicBezTo>
                  <a:lnTo>
                    <a:pt x="22991" y="4469030"/>
                  </a:lnTo>
                  <a:cubicBezTo>
                    <a:pt x="10293" y="4469030"/>
                    <a:pt x="0" y="4458737"/>
                    <a:pt x="0" y="4446039"/>
                  </a:cubicBezTo>
                  <a:lnTo>
                    <a:pt x="0" y="22991"/>
                  </a:lnTo>
                  <a:cubicBezTo>
                    <a:pt x="0" y="10293"/>
                    <a:pt x="10293" y="0"/>
                    <a:pt x="22991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sq" cmpd="sng" w="28575">
              <a:solidFill>
                <a:srgbClr val="000000">
                  <a:alpha val="4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 txBox="1"/>
            <p:nvPr/>
          </p:nvSpPr>
          <p:spPr>
            <a:xfrm>
              <a:off x="0" y="-38100"/>
              <a:ext cx="4489857" cy="4507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3" name="Google Shape;173;p6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4" name="Google Shape;174;p6"/>
          <p:cNvGrpSpPr/>
          <p:nvPr/>
        </p:nvGrpSpPr>
        <p:grpSpPr>
          <a:xfrm>
            <a:off x="6680903" y="3045144"/>
            <a:ext cx="4926193" cy="5045892"/>
            <a:chOff x="0" y="-38100"/>
            <a:chExt cx="4400212" cy="4507130"/>
          </a:xfrm>
        </p:grpSpPr>
        <p:sp>
          <p:nvSpPr>
            <p:cNvPr id="175" name="Google Shape;175;p6"/>
            <p:cNvSpPr/>
            <p:nvPr/>
          </p:nvSpPr>
          <p:spPr>
            <a:xfrm>
              <a:off x="0" y="0"/>
              <a:ext cx="4400212" cy="4469030"/>
            </a:xfrm>
            <a:custGeom>
              <a:rect b="b" l="l" r="r" t="t"/>
              <a:pathLst>
                <a:path extrusionOk="0" h="4469030" w="4400212">
                  <a:moveTo>
                    <a:pt x="23459" y="0"/>
                  </a:moveTo>
                  <a:lnTo>
                    <a:pt x="4376753" y="0"/>
                  </a:lnTo>
                  <a:cubicBezTo>
                    <a:pt x="4389708" y="0"/>
                    <a:pt x="4400212" y="10503"/>
                    <a:pt x="4400212" y="23459"/>
                  </a:cubicBezTo>
                  <a:lnTo>
                    <a:pt x="4400212" y="4445571"/>
                  </a:lnTo>
                  <a:cubicBezTo>
                    <a:pt x="4400212" y="4451793"/>
                    <a:pt x="4397740" y="4457759"/>
                    <a:pt x="4393341" y="4462159"/>
                  </a:cubicBezTo>
                  <a:cubicBezTo>
                    <a:pt x="4388941" y="4466558"/>
                    <a:pt x="4382974" y="4469030"/>
                    <a:pt x="4376753" y="4469030"/>
                  </a:cubicBezTo>
                  <a:lnTo>
                    <a:pt x="23459" y="4469030"/>
                  </a:lnTo>
                  <a:cubicBezTo>
                    <a:pt x="17237" y="4469030"/>
                    <a:pt x="11271" y="4466558"/>
                    <a:pt x="6871" y="4462159"/>
                  </a:cubicBezTo>
                  <a:cubicBezTo>
                    <a:pt x="2472" y="4457759"/>
                    <a:pt x="0" y="4451793"/>
                    <a:pt x="0" y="4445571"/>
                  </a:cubicBezTo>
                  <a:lnTo>
                    <a:pt x="0" y="23459"/>
                  </a:lnTo>
                  <a:cubicBezTo>
                    <a:pt x="0" y="17237"/>
                    <a:pt x="2472" y="11271"/>
                    <a:pt x="6871" y="6871"/>
                  </a:cubicBezTo>
                  <a:cubicBezTo>
                    <a:pt x="11271" y="2472"/>
                    <a:pt x="17237" y="0"/>
                    <a:pt x="23459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sq" cmpd="sng" w="28575">
              <a:solidFill>
                <a:srgbClr val="000000">
                  <a:alpha val="4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0" y="-38100"/>
              <a:ext cx="4400212" cy="4507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12095047" y="3045144"/>
            <a:ext cx="5026555" cy="5045892"/>
            <a:chOff x="0" y="-38100"/>
            <a:chExt cx="4489857" cy="4507130"/>
          </a:xfrm>
        </p:grpSpPr>
        <p:sp>
          <p:nvSpPr>
            <p:cNvPr id="178" name="Google Shape;178;p6"/>
            <p:cNvSpPr/>
            <p:nvPr/>
          </p:nvSpPr>
          <p:spPr>
            <a:xfrm>
              <a:off x="0" y="0"/>
              <a:ext cx="4489857" cy="4469030"/>
            </a:xfrm>
            <a:custGeom>
              <a:rect b="b" l="l" r="r" t="t"/>
              <a:pathLst>
                <a:path extrusionOk="0" h="4469030" w="4489857">
                  <a:moveTo>
                    <a:pt x="22991" y="0"/>
                  </a:moveTo>
                  <a:lnTo>
                    <a:pt x="4466866" y="0"/>
                  </a:lnTo>
                  <a:cubicBezTo>
                    <a:pt x="4479564" y="0"/>
                    <a:pt x="4489857" y="10293"/>
                    <a:pt x="4489857" y="22991"/>
                  </a:cubicBezTo>
                  <a:lnTo>
                    <a:pt x="4489857" y="4446039"/>
                  </a:lnTo>
                  <a:cubicBezTo>
                    <a:pt x="4489857" y="4458737"/>
                    <a:pt x="4479564" y="4469030"/>
                    <a:pt x="4466866" y="4469030"/>
                  </a:cubicBezTo>
                  <a:lnTo>
                    <a:pt x="22991" y="4469030"/>
                  </a:lnTo>
                  <a:cubicBezTo>
                    <a:pt x="10293" y="4469030"/>
                    <a:pt x="0" y="4458737"/>
                    <a:pt x="0" y="4446039"/>
                  </a:cubicBezTo>
                  <a:lnTo>
                    <a:pt x="0" y="22991"/>
                  </a:lnTo>
                  <a:cubicBezTo>
                    <a:pt x="0" y="10293"/>
                    <a:pt x="10293" y="0"/>
                    <a:pt x="22991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sq" cmpd="sng" w="28575">
              <a:solidFill>
                <a:srgbClr val="000000">
                  <a:alpha val="4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0" y="-38100"/>
              <a:ext cx="4489857" cy="4507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6"/>
          <p:cNvSpPr txBox="1"/>
          <p:nvPr/>
        </p:nvSpPr>
        <p:spPr>
          <a:xfrm>
            <a:off x="1166399" y="1243350"/>
            <a:ext cx="15955203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Descripción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1541259" y="3869837"/>
            <a:ext cx="4276833" cy="3225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 manera similar, las organizaciones a menudo no se alarman por el deterioro del rendimiento si este ocurre de forma gradual.</a:t>
            </a:r>
            <a:endParaRPr/>
          </a:p>
        </p:txBody>
      </p:sp>
      <p:sp>
        <p:nvSpPr>
          <p:cNvPr id="182" name="Google Shape;182;p6"/>
          <p:cNvSpPr txBox="1"/>
          <p:nvPr/>
        </p:nvSpPr>
        <p:spPr>
          <a:xfrm>
            <a:off x="12453969" y="3588850"/>
            <a:ext cx="4308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manifiesta como una aceptación progresiva de un desempeño inferior al deseado (ej. plazos de entrega más largos, menor calidad, etc.).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6854852" y="3244722"/>
            <a:ext cx="4578296" cy="4578296"/>
          </a:xfrm>
          <a:custGeom>
            <a:rect b="b" l="l" r="r" t="t"/>
            <a:pathLst>
              <a:path extrusionOk="0" h="4578296" w="4578296">
                <a:moveTo>
                  <a:pt x="0" y="0"/>
                </a:moveTo>
                <a:lnTo>
                  <a:pt x="4578296" y="0"/>
                </a:lnTo>
                <a:lnTo>
                  <a:pt x="4578296" y="4578296"/>
                </a:lnTo>
                <a:lnTo>
                  <a:pt x="0" y="457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8689" r="-38687" t="0"/>
            </a:stretch>
          </a:blipFill>
          <a:ln>
            <a:noFill/>
          </a:ln>
        </p:spPr>
      </p:sp>
      <p:sp>
        <p:nvSpPr>
          <p:cNvPr id="184" name="Google Shape;184;p6"/>
          <p:cNvSpPr txBox="1"/>
          <p:nvPr/>
        </p:nvSpPr>
        <p:spPr>
          <a:xfrm>
            <a:off x="7366159" y="8213177"/>
            <a:ext cx="3555682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www.forbesargentina.com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0" y="0"/>
            <a:ext cx="187452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7"/>
          <p:cNvSpPr txBox="1"/>
          <p:nvPr/>
        </p:nvSpPr>
        <p:spPr>
          <a:xfrm>
            <a:off x="2557713" y="3088658"/>
            <a:ext cx="14701587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clave de la dinámica es el retraso asociado a la acción correctiva. Los resultados de estas acciones no son inmediatos y requieren esfuerzo y paciencia.</a:t>
            </a:r>
            <a:endParaRPr/>
          </a:p>
        </p:txBody>
      </p:sp>
      <p:grpSp>
        <p:nvGrpSpPr>
          <p:cNvPr id="191" name="Google Shape;191;p7"/>
          <p:cNvGrpSpPr/>
          <p:nvPr/>
        </p:nvGrpSpPr>
        <p:grpSpPr>
          <a:xfrm>
            <a:off x="1166399" y="3210905"/>
            <a:ext cx="909958" cy="909958"/>
            <a:chOff x="0" y="0"/>
            <a:chExt cx="812800" cy="812800"/>
          </a:xfrm>
        </p:grpSpPr>
        <p:sp>
          <p:nvSpPr>
            <p:cNvPr id="192" name="Google Shape;192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7"/>
          <p:cNvSpPr txBox="1"/>
          <p:nvPr/>
        </p:nvSpPr>
        <p:spPr>
          <a:xfrm>
            <a:off x="1193816" y="3309014"/>
            <a:ext cx="817023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2557713" y="5093334"/>
            <a:ext cx="14701587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 contraste, bajar la meta (B2) cierra la brecha de forma inmediata, aliviando la presión a corto plazo.</a:t>
            </a:r>
            <a:endParaRPr/>
          </a:p>
        </p:txBody>
      </p:sp>
      <p:grpSp>
        <p:nvGrpSpPr>
          <p:cNvPr id="196" name="Google Shape;196;p7"/>
          <p:cNvGrpSpPr/>
          <p:nvPr/>
        </p:nvGrpSpPr>
        <p:grpSpPr>
          <a:xfrm>
            <a:off x="1166399" y="5215581"/>
            <a:ext cx="909958" cy="909958"/>
            <a:chOff x="0" y="0"/>
            <a:chExt cx="812800" cy="812800"/>
          </a:xfrm>
        </p:grpSpPr>
        <p:sp>
          <p:nvSpPr>
            <p:cNvPr id="197" name="Google Shape;197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7"/>
          <p:cNvSpPr txBox="1"/>
          <p:nvPr/>
        </p:nvSpPr>
        <p:spPr>
          <a:xfrm>
            <a:off x="1203341" y="5313690"/>
            <a:ext cx="817023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/>
          </a:p>
        </p:txBody>
      </p:sp>
      <p:sp>
        <p:nvSpPr>
          <p:cNvPr id="200" name="Google Shape;200;p7"/>
          <p:cNvSpPr txBox="1"/>
          <p:nvPr/>
        </p:nvSpPr>
        <p:spPr>
          <a:xfrm>
            <a:off x="2557713" y="6818313"/>
            <a:ext cx="14701587" cy="1638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Esta inmediatez hace que la solución de bajar la meta sea muy atractiva, aunque perjudicial a largo plazo, creando un patrón de deterioro gradual y a menudo desapercibido.</a:t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>
            <a:off x="1166399" y="7221547"/>
            <a:ext cx="909958" cy="909958"/>
            <a:chOff x="0" y="0"/>
            <a:chExt cx="812800" cy="812800"/>
          </a:xfrm>
        </p:grpSpPr>
        <p:sp>
          <p:nvSpPr>
            <p:cNvPr id="202" name="Google Shape;202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7"/>
          <p:cNvSpPr txBox="1"/>
          <p:nvPr/>
        </p:nvSpPr>
        <p:spPr>
          <a:xfrm>
            <a:off x="1193816" y="7319656"/>
            <a:ext cx="817023" cy="608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/>
          </a:p>
        </p:txBody>
      </p:sp>
      <p:sp>
        <p:nvSpPr>
          <p:cNvPr id="205" name="Google Shape;205;p7"/>
          <p:cNvSpPr txBox="1"/>
          <p:nvPr/>
        </p:nvSpPr>
        <p:spPr>
          <a:xfrm>
            <a:off x="1166399" y="1243350"/>
            <a:ext cx="16092901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Teoría Dinámica</a:t>
            </a:r>
            <a:endParaRPr/>
          </a:p>
        </p:txBody>
      </p:sp>
      <p:cxnSp>
        <p:nvCxnSpPr>
          <p:cNvPr id="206" name="Google Shape;206;p7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/>
          <p:nvPr/>
        </p:nvSpPr>
        <p:spPr>
          <a:xfrm>
            <a:off x="0" y="0"/>
            <a:ext cx="18699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2" name="Google Shape;212;p8"/>
          <p:cNvGrpSpPr/>
          <p:nvPr/>
        </p:nvGrpSpPr>
        <p:grpSpPr>
          <a:xfrm>
            <a:off x="1166399" y="2745832"/>
            <a:ext cx="5026555" cy="5771741"/>
            <a:chOff x="0" y="-38100"/>
            <a:chExt cx="4489857" cy="5155479"/>
          </a:xfrm>
        </p:grpSpPr>
        <p:sp>
          <p:nvSpPr>
            <p:cNvPr id="213" name="Google Shape;213;p8"/>
            <p:cNvSpPr/>
            <p:nvPr/>
          </p:nvSpPr>
          <p:spPr>
            <a:xfrm>
              <a:off x="0" y="0"/>
              <a:ext cx="4489857" cy="5117379"/>
            </a:xfrm>
            <a:custGeom>
              <a:rect b="b" l="l" r="r" t="t"/>
              <a:pathLst>
                <a:path extrusionOk="0" h="5117379" w="4489857">
                  <a:moveTo>
                    <a:pt x="22991" y="0"/>
                  </a:moveTo>
                  <a:lnTo>
                    <a:pt x="4466866" y="0"/>
                  </a:lnTo>
                  <a:cubicBezTo>
                    <a:pt x="4479564" y="0"/>
                    <a:pt x="4489857" y="10293"/>
                    <a:pt x="4489857" y="22991"/>
                  </a:cubicBezTo>
                  <a:lnTo>
                    <a:pt x="4489857" y="5094388"/>
                  </a:lnTo>
                  <a:cubicBezTo>
                    <a:pt x="4489857" y="5107086"/>
                    <a:pt x="4479564" y="5117379"/>
                    <a:pt x="4466866" y="5117379"/>
                  </a:cubicBezTo>
                  <a:lnTo>
                    <a:pt x="22991" y="5117379"/>
                  </a:lnTo>
                  <a:cubicBezTo>
                    <a:pt x="10293" y="5117379"/>
                    <a:pt x="0" y="5107086"/>
                    <a:pt x="0" y="5094388"/>
                  </a:cubicBezTo>
                  <a:lnTo>
                    <a:pt x="0" y="22991"/>
                  </a:lnTo>
                  <a:cubicBezTo>
                    <a:pt x="0" y="10293"/>
                    <a:pt x="10293" y="0"/>
                    <a:pt x="22991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sq" cmpd="sng" w="28575">
              <a:solidFill>
                <a:srgbClr val="000000">
                  <a:alpha val="4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 txBox="1"/>
            <p:nvPr/>
          </p:nvSpPr>
          <p:spPr>
            <a:xfrm>
              <a:off x="0" y="-38100"/>
              <a:ext cx="4489857" cy="5155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5" name="Google Shape;215;p8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6" name="Google Shape;216;p8"/>
          <p:cNvGrpSpPr/>
          <p:nvPr/>
        </p:nvGrpSpPr>
        <p:grpSpPr>
          <a:xfrm>
            <a:off x="6630723" y="2745832"/>
            <a:ext cx="5026555" cy="5771741"/>
            <a:chOff x="0" y="-38100"/>
            <a:chExt cx="4489857" cy="5155479"/>
          </a:xfrm>
        </p:grpSpPr>
        <p:sp>
          <p:nvSpPr>
            <p:cNvPr id="217" name="Google Shape;217;p8"/>
            <p:cNvSpPr/>
            <p:nvPr/>
          </p:nvSpPr>
          <p:spPr>
            <a:xfrm>
              <a:off x="0" y="0"/>
              <a:ext cx="4489857" cy="5117379"/>
            </a:xfrm>
            <a:custGeom>
              <a:rect b="b" l="l" r="r" t="t"/>
              <a:pathLst>
                <a:path extrusionOk="0" h="5117379" w="4489857">
                  <a:moveTo>
                    <a:pt x="22991" y="0"/>
                  </a:moveTo>
                  <a:lnTo>
                    <a:pt x="4466866" y="0"/>
                  </a:lnTo>
                  <a:cubicBezTo>
                    <a:pt x="4479564" y="0"/>
                    <a:pt x="4489857" y="10293"/>
                    <a:pt x="4489857" y="22991"/>
                  </a:cubicBezTo>
                  <a:lnTo>
                    <a:pt x="4489857" y="5094388"/>
                  </a:lnTo>
                  <a:cubicBezTo>
                    <a:pt x="4489857" y="5107086"/>
                    <a:pt x="4479564" y="5117379"/>
                    <a:pt x="4466866" y="5117379"/>
                  </a:cubicBezTo>
                  <a:lnTo>
                    <a:pt x="22991" y="5117379"/>
                  </a:lnTo>
                  <a:cubicBezTo>
                    <a:pt x="10293" y="5117379"/>
                    <a:pt x="0" y="5107086"/>
                    <a:pt x="0" y="5094388"/>
                  </a:cubicBezTo>
                  <a:lnTo>
                    <a:pt x="0" y="22991"/>
                  </a:lnTo>
                  <a:cubicBezTo>
                    <a:pt x="0" y="10293"/>
                    <a:pt x="10293" y="0"/>
                    <a:pt x="22991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sq" cmpd="sng" w="28575">
              <a:solidFill>
                <a:srgbClr val="000000">
                  <a:alpha val="4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0" y="-38100"/>
              <a:ext cx="4489857" cy="5155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8"/>
          <p:cNvGrpSpPr/>
          <p:nvPr/>
        </p:nvGrpSpPr>
        <p:grpSpPr>
          <a:xfrm>
            <a:off x="12095047" y="2745832"/>
            <a:ext cx="5026555" cy="5771741"/>
            <a:chOff x="0" y="-38100"/>
            <a:chExt cx="4489857" cy="5155479"/>
          </a:xfrm>
        </p:grpSpPr>
        <p:sp>
          <p:nvSpPr>
            <p:cNvPr id="220" name="Google Shape;220;p8"/>
            <p:cNvSpPr/>
            <p:nvPr/>
          </p:nvSpPr>
          <p:spPr>
            <a:xfrm>
              <a:off x="0" y="0"/>
              <a:ext cx="4489857" cy="5117379"/>
            </a:xfrm>
            <a:custGeom>
              <a:rect b="b" l="l" r="r" t="t"/>
              <a:pathLst>
                <a:path extrusionOk="0" h="5117379" w="4489857">
                  <a:moveTo>
                    <a:pt x="22991" y="0"/>
                  </a:moveTo>
                  <a:lnTo>
                    <a:pt x="4466866" y="0"/>
                  </a:lnTo>
                  <a:cubicBezTo>
                    <a:pt x="4479564" y="0"/>
                    <a:pt x="4489857" y="10293"/>
                    <a:pt x="4489857" y="22991"/>
                  </a:cubicBezTo>
                  <a:lnTo>
                    <a:pt x="4489857" y="5094388"/>
                  </a:lnTo>
                  <a:cubicBezTo>
                    <a:pt x="4489857" y="5107086"/>
                    <a:pt x="4479564" y="5117379"/>
                    <a:pt x="4466866" y="5117379"/>
                  </a:cubicBezTo>
                  <a:lnTo>
                    <a:pt x="22991" y="5117379"/>
                  </a:lnTo>
                  <a:cubicBezTo>
                    <a:pt x="10293" y="5117379"/>
                    <a:pt x="0" y="5107086"/>
                    <a:pt x="0" y="5094388"/>
                  </a:cubicBezTo>
                  <a:lnTo>
                    <a:pt x="0" y="22991"/>
                  </a:lnTo>
                  <a:cubicBezTo>
                    <a:pt x="0" y="10293"/>
                    <a:pt x="10293" y="0"/>
                    <a:pt x="22991" y="0"/>
                  </a:cubicBezTo>
                  <a:close/>
                </a:path>
              </a:pathLst>
            </a:custGeom>
            <a:solidFill>
              <a:srgbClr val="FFFFFF">
                <a:alpha val="49803"/>
              </a:srgbClr>
            </a:solidFill>
            <a:ln cap="sq" cmpd="sng" w="28575">
              <a:solidFill>
                <a:srgbClr val="000000">
                  <a:alpha val="49803"/>
                </a:srgbClr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 txBox="1"/>
            <p:nvPr/>
          </p:nvSpPr>
          <p:spPr>
            <a:xfrm>
              <a:off x="0" y="-38100"/>
              <a:ext cx="4489857" cy="5155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8"/>
          <p:cNvSpPr/>
          <p:nvPr/>
        </p:nvSpPr>
        <p:spPr>
          <a:xfrm>
            <a:off x="3102943" y="3388733"/>
            <a:ext cx="1153465" cy="1215337"/>
          </a:xfrm>
          <a:custGeom>
            <a:rect b="b" l="l" r="r" t="t"/>
            <a:pathLst>
              <a:path extrusionOk="0" h="1215337" w="1153465">
                <a:moveTo>
                  <a:pt x="0" y="0"/>
                </a:moveTo>
                <a:lnTo>
                  <a:pt x="1153466" y="0"/>
                </a:lnTo>
                <a:lnTo>
                  <a:pt x="1153466" y="1215337"/>
                </a:lnTo>
                <a:lnTo>
                  <a:pt x="0" y="12153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8"/>
          <p:cNvSpPr/>
          <p:nvPr/>
        </p:nvSpPr>
        <p:spPr>
          <a:xfrm>
            <a:off x="13926777" y="3388733"/>
            <a:ext cx="1363095" cy="1215337"/>
          </a:xfrm>
          <a:custGeom>
            <a:rect b="b" l="l" r="r" t="t"/>
            <a:pathLst>
              <a:path extrusionOk="0" h="1215337" w="1363095">
                <a:moveTo>
                  <a:pt x="0" y="0"/>
                </a:moveTo>
                <a:lnTo>
                  <a:pt x="1363095" y="0"/>
                </a:lnTo>
                <a:lnTo>
                  <a:pt x="1363095" y="1215337"/>
                </a:lnTo>
                <a:lnTo>
                  <a:pt x="0" y="12153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8"/>
          <p:cNvSpPr/>
          <p:nvPr/>
        </p:nvSpPr>
        <p:spPr>
          <a:xfrm>
            <a:off x="6830669" y="2963342"/>
            <a:ext cx="4626663" cy="5379376"/>
          </a:xfrm>
          <a:custGeom>
            <a:rect b="b" l="l" r="r" t="t"/>
            <a:pathLst>
              <a:path extrusionOk="0" h="5379376" w="4626663">
                <a:moveTo>
                  <a:pt x="0" y="0"/>
                </a:moveTo>
                <a:lnTo>
                  <a:pt x="4626662" y="0"/>
                </a:lnTo>
                <a:lnTo>
                  <a:pt x="4626662" y="5379376"/>
                </a:lnTo>
                <a:lnTo>
                  <a:pt x="0" y="537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53348" r="-53348" t="0"/>
            </a:stretch>
          </a:blipFill>
          <a:ln>
            <a:noFill/>
          </a:ln>
        </p:spPr>
      </p:sp>
      <p:sp>
        <p:nvSpPr>
          <p:cNvPr id="225" name="Google Shape;225;p8"/>
          <p:cNvSpPr txBox="1"/>
          <p:nvPr/>
        </p:nvSpPr>
        <p:spPr>
          <a:xfrm>
            <a:off x="1166399" y="1243350"/>
            <a:ext cx="15955203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Acciónes Prescriptivas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1544264" y="5057775"/>
            <a:ext cx="42768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acción de mayor apalancamiento es mantener la meta firme. Dirigir la atención y los recursos a la acción correctiva, a pesar de los retrasos.</a:t>
            </a:r>
            <a:endParaRPr sz="1300"/>
          </a:p>
        </p:txBody>
      </p:sp>
      <p:sp>
        <p:nvSpPr>
          <p:cNvPr id="227" name="Google Shape;227;p8"/>
          <p:cNvSpPr txBox="1"/>
          <p:nvPr/>
        </p:nvSpPr>
        <p:spPr>
          <a:xfrm>
            <a:off x="12469907" y="5057775"/>
            <a:ext cx="4276833" cy="276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Monitorear explícitamente tanto el rendimiento actual como la meta. Si la meta se ajusta, debe ser una decisión consciente y no una reacción a la presión.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/>
          <p:nvPr/>
        </p:nvSpPr>
        <p:spPr>
          <a:xfrm>
            <a:off x="0" y="0"/>
            <a:ext cx="1869948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3" name="Google Shape;233;p9"/>
          <p:cNvCxnSpPr/>
          <p:nvPr/>
        </p:nvCxnSpPr>
        <p:spPr>
          <a:xfrm>
            <a:off x="1166399" y="1028700"/>
            <a:ext cx="687324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9"/>
          <p:cNvSpPr txBox="1"/>
          <p:nvPr/>
        </p:nvSpPr>
        <p:spPr>
          <a:xfrm>
            <a:off x="1166399" y="1243350"/>
            <a:ext cx="10399168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00" u="none" cap="none" strike="noStrike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¿Cómo usar el Arquetipo?</a:t>
            </a:r>
            <a:endParaRPr/>
          </a:p>
        </p:txBody>
      </p:sp>
      <p:sp>
        <p:nvSpPr>
          <p:cNvPr id="235" name="Google Shape;235;p9"/>
          <p:cNvSpPr txBox="1"/>
          <p:nvPr/>
        </p:nvSpPr>
        <p:spPr>
          <a:xfrm>
            <a:off x="2118899" y="3051034"/>
            <a:ext cx="6602346" cy="10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Identificar Patrones de Comportamiento</a:t>
            </a:r>
            <a:endParaRPr/>
          </a:p>
        </p:txBody>
      </p:sp>
      <p:sp>
        <p:nvSpPr>
          <p:cNvPr id="236" name="Google Shape;236;p9"/>
          <p:cNvSpPr txBox="1"/>
          <p:nvPr/>
        </p:nvSpPr>
        <p:spPr>
          <a:xfrm>
            <a:off x="2118899" y="4279124"/>
            <a:ext cx="6602346" cy="935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Observar variables clave a lo largo del tiempo y plantearse preguntas al respecto.</a:t>
            </a:r>
            <a:endParaRPr/>
          </a:p>
        </p:txBody>
      </p:sp>
      <p:cxnSp>
        <p:nvCxnSpPr>
          <p:cNvPr id="237" name="Google Shape;237;p9"/>
          <p:cNvCxnSpPr/>
          <p:nvPr/>
        </p:nvCxnSpPr>
        <p:spPr>
          <a:xfrm>
            <a:off x="1175924" y="6305550"/>
            <a:ext cx="15936153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9"/>
          <p:cNvCxnSpPr/>
          <p:nvPr/>
        </p:nvCxnSpPr>
        <p:spPr>
          <a:xfrm>
            <a:off x="1747424" y="4376209"/>
            <a:ext cx="0" cy="194070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solid"/>
            <a:round/>
            <a:headEnd len="lg" w="lg" type="oval"/>
            <a:tailEnd len="sm" w="sm" type="none"/>
          </a:ln>
        </p:spPr>
      </p:cxnSp>
      <p:sp>
        <p:nvSpPr>
          <p:cNvPr id="239" name="Google Shape;239;p9"/>
          <p:cNvSpPr txBox="1"/>
          <p:nvPr/>
        </p:nvSpPr>
        <p:spPr>
          <a:xfrm>
            <a:off x="5720345" y="7704455"/>
            <a:ext cx="4358859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Buscar la Estructura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5720345" y="8370570"/>
            <a:ext cx="8481241" cy="1421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Analizar la situación y definir si existe una brecha entre una meta declarada y la situación real, encontrar las formas de cerrar esa brecha y tomar una decisión.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5348870" y="6275212"/>
            <a:ext cx="0" cy="194070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solid"/>
            <a:round/>
            <a:headEnd len="sm" w="sm" type="none"/>
            <a:tailEnd len="lg" w="lg" type="oval"/>
          </a:ln>
        </p:spPr>
      </p:cxnSp>
      <p:sp>
        <p:nvSpPr>
          <p:cNvPr id="242" name="Google Shape;242;p9"/>
          <p:cNvSpPr txBox="1"/>
          <p:nvPr/>
        </p:nvSpPr>
        <p:spPr>
          <a:xfrm>
            <a:off x="10079204" y="3613009"/>
            <a:ext cx="7032872" cy="514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Planificar para el Éxito</a:t>
            </a:r>
            <a:endParaRPr/>
          </a:p>
        </p:txBody>
      </p:sp>
      <p:sp>
        <p:nvSpPr>
          <p:cNvPr id="243" name="Google Shape;243;p9"/>
          <p:cNvSpPr txBox="1"/>
          <p:nvPr/>
        </p:nvSpPr>
        <p:spPr>
          <a:xfrm>
            <a:off x="10079204" y="4279124"/>
            <a:ext cx="7032872" cy="1421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Después de alcanzar una meta, comenzar a pensar en posibles dificultades para el futuro y los retos a enfrentar.</a:t>
            </a:r>
            <a:endParaRPr/>
          </a:p>
        </p:txBody>
      </p:sp>
      <p:cxnSp>
        <p:nvCxnSpPr>
          <p:cNvPr id="244" name="Google Shape;244;p9"/>
          <p:cNvCxnSpPr/>
          <p:nvPr/>
        </p:nvCxnSpPr>
        <p:spPr>
          <a:xfrm>
            <a:off x="9707729" y="4376209"/>
            <a:ext cx="0" cy="1940701"/>
          </a:xfrm>
          <a:prstGeom prst="straightConnector1">
            <a:avLst/>
          </a:prstGeom>
          <a:noFill/>
          <a:ln cap="rnd" cmpd="sng" w="38100">
            <a:solidFill>
              <a:srgbClr val="000000"/>
            </a:solidFill>
            <a:prstDash val="solid"/>
            <a:round/>
            <a:headEnd len="lg" w="lg" type="oval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