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Wwodn4vovwcVZzEvwGh6zxNsc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9002893" y="1028700"/>
            <a:ext cx="8229600" cy="8229600"/>
            <a:chOff x="0" y="0"/>
            <a:chExt cx="812800" cy="8128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75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9144000" y="1204577"/>
            <a:ext cx="7947386" cy="7877846"/>
          </a:xfrm>
          <a:custGeom>
            <a:rect b="b" l="l" r="r" t="t"/>
            <a:pathLst>
              <a:path extrusionOk="0" h="7877846" w="7947386">
                <a:moveTo>
                  <a:pt x="0" y="0"/>
                </a:moveTo>
                <a:lnTo>
                  <a:pt x="7947386" y="0"/>
                </a:lnTo>
                <a:lnTo>
                  <a:pt x="7947386" y="7877846"/>
                </a:lnTo>
                <a:lnTo>
                  <a:pt x="0" y="7877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>
            <a:off x="1028700" y="7140953"/>
            <a:ext cx="6195533" cy="1468749"/>
            <a:chOff x="0" y="-38100"/>
            <a:chExt cx="1631745" cy="386831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1631745" cy="348731"/>
            </a:xfrm>
            <a:custGeom>
              <a:rect b="b" l="l" r="r" t="t"/>
              <a:pathLst>
                <a:path extrusionOk="0"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FD9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4376415" y="898552"/>
            <a:ext cx="47625" cy="872773"/>
            <a:chOff x="0" y="-38100"/>
            <a:chExt cx="12543" cy="229867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12543" cy="191767"/>
            </a:xfrm>
            <a:custGeom>
              <a:rect b="b" l="l" r="r" t="t"/>
              <a:pathLst>
                <a:path extrusionOk="0" h="191767" w="12543">
                  <a:moveTo>
                    <a:pt x="6272" y="0"/>
                  </a:moveTo>
                  <a:lnTo>
                    <a:pt x="6272" y="0"/>
                  </a:lnTo>
                  <a:cubicBezTo>
                    <a:pt x="7935" y="0"/>
                    <a:pt x="9530" y="661"/>
                    <a:pt x="10706" y="1837"/>
                  </a:cubicBezTo>
                  <a:cubicBezTo>
                    <a:pt x="11882" y="3013"/>
                    <a:pt x="12543" y="4608"/>
                    <a:pt x="12543" y="6272"/>
                  </a:cubicBezTo>
                  <a:lnTo>
                    <a:pt x="12543" y="185495"/>
                  </a:lnTo>
                  <a:cubicBezTo>
                    <a:pt x="12543" y="187158"/>
                    <a:pt x="11882" y="188753"/>
                    <a:pt x="10706" y="189930"/>
                  </a:cubicBezTo>
                  <a:cubicBezTo>
                    <a:pt x="9530" y="191106"/>
                    <a:pt x="7935" y="191767"/>
                    <a:pt x="6272" y="191767"/>
                  </a:cubicBezTo>
                  <a:lnTo>
                    <a:pt x="6272" y="191767"/>
                  </a:lnTo>
                  <a:cubicBezTo>
                    <a:pt x="4608" y="191767"/>
                    <a:pt x="3013" y="191106"/>
                    <a:pt x="1837" y="189930"/>
                  </a:cubicBezTo>
                  <a:cubicBezTo>
                    <a:pt x="661" y="188753"/>
                    <a:pt x="0" y="187158"/>
                    <a:pt x="0" y="185495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575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0" y="-38100"/>
              <a:ext cx="12543" cy="229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 rot="-2700000">
            <a:off x="5896327" y="-2570245"/>
            <a:ext cx="4864189" cy="5140490"/>
          </a:xfrm>
          <a:custGeom>
            <a:rect b="b" l="l" r="r" t="t"/>
            <a:pathLst>
              <a:path extrusionOk="0" h="5140490" w="4864189">
                <a:moveTo>
                  <a:pt x="0" y="0"/>
                </a:moveTo>
                <a:lnTo>
                  <a:pt x="4864189" y="0"/>
                </a:lnTo>
                <a:lnTo>
                  <a:pt x="4864189" y="5140490"/>
                </a:lnTo>
                <a:lnTo>
                  <a:pt x="0" y="514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 txBox="1"/>
          <p:nvPr/>
        </p:nvSpPr>
        <p:spPr>
          <a:xfrm>
            <a:off x="641727" y="3777160"/>
            <a:ext cx="7974193" cy="2799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92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Pensamiento Sistémico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514559" y="7725917"/>
            <a:ext cx="5223815" cy="424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Final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028700" y="1185527"/>
            <a:ext cx="5223815" cy="424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y Simulación   Grupo 303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 rot="9085969">
            <a:off x="13869119" y="8385508"/>
            <a:ext cx="4864189" cy="5140490"/>
          </a:xfrm>
          <a:custGeom>
            <a:rect b="b" l="l" r="r" t="t"/>
            <a:pathLst>
              <a:path extrusionOk="0" h="5140490" w="4864189">
                <a:moveTo>
                  <a:pt x="0" y="0"/>
                </a:moveTo>
                <a:lnTo>
                  <a:pt x="4864189" y="0"/>
                </a:lnTo>
                <a:lnTo>
                  <a:pt x="4864189" y="5140490"/>
                </a:lnTo>
                <a:lnTo>
                  <a:pt x="0" y="514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7B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10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0"/>
          <p:cNvSpPr/>
          <p:nvPr/>
        </p:nvSpPr>
        <p:spPr>
          <a:xfrm>
            <a:off x="418242" y="2085998"/>
            <a:ext cx="9715217" cy="7470607"/>
          </a:xfrm>
          <a:custGeom>
            <a:rect b="b" l="l" r="r" t="t"/>
            <a:pathLst>
              <a:path extrusionOk="0" h="7470607" w="9715217">
                <a:moveTo>
                  <a:pt x="0" y="0"/>
                </a:moveTo>
                <a:lnTo>
                  <a:pt x="9715217" y="0"/>
                </a:lnTo>
                <a:lnTo>
                  <a:pt x="9715217" y="7470608"/>
                </a:lnTo>
                <a:lnTo>
                  <a:pt x="0" y="747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0"/>
          <p:cNvSpPr txBox="1"/>
          <p:nvPr/>
        </p:nvSpPr>
        <p:spPr>
          <a:xfrm>
            <a:off x="5275850" y="254867"/>
            <a:ext cx="11090065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10375993" y="3001526"/>
            <a:ext cx="7479890" cy="8465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Inicialmente, la congestión aumenta por el alto número de vehículos y la baja disponibilidad de vías, agravada por un retraso en el inicio de las reparaciones.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 el plan de construcción (12 meses) y una mayor tasa de reparación, las vías buenas aumentan, lo que reduce temporalmente la congestión.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Esto permite que la población de autos se estabilice en un nivel sostenible, gracias a una mejora en la infraestructura vial.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 embargo, este efecto es transitorio si el crecimiento vehicular supera la capacidad de mejora de las vías.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Aunque se invierte en infraestructura, el crecimiento de vehículos y los rezagos en reparación provocan que la congestión se mantenga en aumento. La mejora estructural no logra compensar la presión del parque automotor.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1"/>
          <p:cNvGrpSpPr/>
          <p:nvPr/>
        </p:nvGrpSpPr>
        <p:grpSpPr>
          <a:xfrm>
            <a:off x="1539865" y="1295711"/>
            <a:ext cx="1207457" cy="1207457"/>
            <a:chOff x="0" y="0"/>
            <a:chExt cx="812800" cy="812800"/>
          </a:xfrm>
        </p:grpSpPr>
        <p:sp>
          <p:nvSpPr>
            <p:cNvPr id="224" name="Google Shape;224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4A4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1"/>
          <p:cNvSpPr/>
          <p:nvPr/>
        </p:nvSpPr>
        <p:spPr>
          <a:xfrm rot="10800000">
            <a:off x="10837007" y="8054178"/>
            <a:ext cx="4016753" cy="4244918"/>
          </a:xfrm>
          <a:custGeom>
            <a:rect b="b" l="l" r="r" t="t"/>
            <a:pathLst>
              <a:path extrusionOk="0" h="4244918" w="4016753">
                <a:moveTo>
                  <a:pt x="0" y="0"/>
                </a:moveTo>
                <a:lnTo>
                  <a:pt x="4016753" y="0"/>
                </a:lnTo>
                <a:lnTo>
                  <a:pt x="4016753" y="4244917"/>
                </a:lnTo>
                <a:lnTo>
                  <a:pt x="0" y="4244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7" name="Google Shape;227;p11"/>
          <p:cNvGrpSpPr/>
          <p:nvPr/>
        </p:nvGrpSpPr>
        <p:grpSpPr>
          <a:xfrm>
            <a:off x="15284045" y="597066"/>
            <a:ext cx="2287960" cy="2287960"/>
            <a:chOff x="0" y="0"/>
            <a:chExt cx="812800" cy="812800"/>
          </a:xfrm>
        </p:grpSpPr>
        <p:sp>
          <p:nvSpPr>
            <p:cNvPr id="228" name="Google Shape;228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9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1"/>
          <p:cNvSpPr/>
          <p:nvPr/>
        </p:nvSpPr>
        <p:spPr>
          <a:xfrm rot="618561">
            <a:off x="15755656" y="948613"/>
            <a:ext cx="1352443" cy="1631087"/>
          </a:xfrm>
          <a:custGeom>
            <a:rect b="b" l="l" r="r" t="t"/>
            <a:pathLst>
              <a:path extrusionOk="0" h="1631087" w="1352443">
                <a:moveTo>
                  <a:pt x="0" y="0"/>
                </a:moveTo>
                <a:lnTo>
                  <a:pt x="1352443" y="0"/>
                </a:lnTo>
                <a:lnTo>
                  <a:pt x="1352443" y="1631087"/>
                </a:lnTo>
                <a:lnTo>
                  <a:pt x="0" y="16310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1"/>
          <p:cNvSpPr/>
          <p:nvPr/>
        </p:nvSpPr>
        <p:spPr>
          <a:xfrm>
            <a:off x="10974342" y="4635411"/>
            <a:ext cx="7136295" cy="3258282"/>
          </a:xfrm>
          <a:custGeom>
            <a:rect b="b" l="l" r="r" t="t"/>
            <a:pathLst>
              <a:path extrusionOk="0" h="3258282" w="7136295">
                <a:moveTo>
                  <a:pt x="0" y="0"/>
                </a:moveTo>
                <a:lnTo>
                  <a:pt x="7136295" y="0"/>
                </a:lnTo>
                <a:lnTo>
                  <a:pt x="7136295" y="3258282"/>
                </a:lnTo>
                <a:lnTo>
                  <a:pt x="0" y="32582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1"/>
          <p:cNvSpPr txBox="1"/>
          <p:nvPr/>
        </p:nvSpPr>
        <p:spPr>
          <a:xfrm>
            <a:off x="683488" y="3400299"/>
            <a:ext cx="9704985" cy="59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Stocks principales: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Autos: Entrada y salida de vehículos, afectada por congestión e infraestructura.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VíasBuenas / VíasDet: Conservan su dinámica, pero ahora dependen del presupuesto.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Impuestos: Acumula los fondos recaudados y los distribuye en mantenimiento y construcción.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Flujos clave: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CobroImpuestos: Proporcional al número de autos y la tasa impositiva.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GastoMantenimiento: Prioriza la reparación de vías deterioradas.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GastoConstrucción: Usa el excedente para ampliar la infraestructura.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auxiliares: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TasaImpuesto: Cuánto paga cada auto.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CostoRepVias / CostoConsVias: Costo unitario de reparación o construcción.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planConstruccion: Determina el nivel de inversión en expansión vial.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039386" y="1425629"/>
            <a:ext cx="9582956" cy="985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7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 de Influencias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865171" y="1502564"/>
            <a:ext cx="51874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3131890" y="2561811"/>
            <a:ext cx="1319064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Prototipo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7B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12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12"/>
          <p:cNvSpPr/>
          <p:nvPr/>
        </p:nvSpPr>
        <p:spPr>
          <a:xfrm>
            <a:off x="1531136" y="1851477"/>
            <a:ext cx="14903890" cy="8141250"/>
          </a:xfrm>
          <a:custGeom>
            <a:rect b="b" l="l" r="r" t="t"/>
            <a:pathLst>
              <a:path extrusionOk="0" h="8141250" w="14903890">
                <a:moveTo>
                  <a:pt x="0" y="0"/>
                </a:moveTo>
                <a:lnTo>
                  <a:pt x="14903890" y="0"/>
                </a:lnTo>
                <a:lnTo>
                  <a:pt x="14903890" y="8141250"/>
                </a:lnTo>
                <a:lnTo>
                  <a:pt x="0" y="8141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2"/>
          <p:cNvSpPr txBox="1"/>
          <p:nvPr/>
        </p:nvSpPr>
        <p:spPr>
          <a:xfrm>
            <a:off x="3598967" y="383858"/>
            <a:ext cx="11090065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Cuarto Prototipo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7B8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13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3"/>
          <p:cNvSpPr/>
          <p:nvPr/>
        </p:nvSpPr>
        <p:spPr>
          <a:xfrm>
            <a:off x="254313" y="2577017"/>
            <a:ext cx="9976566" cy="5824733"/>
          </a:xfrm>
          <a:custGeom>
            <a:rect b="b" l="l" r="r" t="t"/>
            <a:pathLst>
              <a:path extrusionOk="0" h="5824733" w="9976566">
                <a:moveTo>
                  <a:pt x="0" y="0"/>
                </a:moveTo>
                <a:lnTo>
                  <a:pt x="9976565" y="0"/>
                </a:lnTo>
                <a:lnTo>
                  <a:pt x="9976565" y="5824732"/>
                </a:lnTo>
                <a:lnTo>
                  <a:pt x="0" y="58247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3"/>
          <p:cNvSpPr txBox="1"/>
          <p:nvPr/>
        </p:nvSpPr>
        <p:spPr>
          <a:xfrm>
            <a:off x="5275850" y="254867"/>
            <a:ext cx="11090065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10392117" y="2163085"/>
            <a:ext cx="7479890" cy="8818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modelo parte con infraestructura deteriorada, alto número de vehículos y stock de impuestos vacío, lo que genera congestión desde el inicio.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Durante los primeros meses, la recaudación es progresiva, pero sin fondos acumulados, las inversiones se retrasan y la congestión aumenta.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 acumular recursos suficientes, se activa la inversión en infraestructura, priorizando la reparación y luego la construcción.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Esto mejora la red vial, reduce la congestión y estabiliza la población vehicular en un nivel sostenible.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Apunte: Si la tasa de impuesto es insuficiente, no se logran cubrir los costos, lo que perpetúa el deterioro y la congestión. El modelo muestra que una política fiscal adecuada y bien gestionada es clave para evitar el colapso urbano.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7D4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14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14"/>
          <p:cNvSpPr txBox="1"/>
          <p:nvPr/>
        </p:nvSpPr>
        <p:spPr>
          <a:xfrm>
            <a:off x="3789110" y="2852676"/>
            <a:ext cx="11605198" cy="1153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Referencias Bibliográficas</a:t>
            </a:r>
            <a:endParaRPr/>
          </a:p>
        </p:txBody>
      </p:sp>
      <p:sp>
        <p:nvSpPr>
          <p:cNvPr id="260" name="Google Shape;260;p14"/>
          <p:cNvSpPr txBox="1"/>
          <p:nvPr/>
        </p:nvSpPr>
        <p:spPr>
          <a:xfrm>
            <a:off x="4291508" y="4899819"/>
            <a:ext cx="9704985" cy="2463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Mella, H. (2008). El pensamiento sistémico: Fundamentos, metodología y aplicación (2.ª ed.). LOM Ediciones.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7D4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15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15"/>
          <p:cNvSpPr txBox="1"/>
          <p:nvPr/>
        </p:nvSpPr>
        <p:spPr>
          <a:xfrm>
            <a:off x="4578878" y="3151981"/>
            <a:ext cx="9388227" cy="344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6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"/>
          <p:cNvGrpSpPr/>
          <p:nvPr/>
        </p:nvGrpSpPr>
        <p:grpSpPr>
          <a:xfrm>
            <a:off x="1054090" y="3674751"/>
            <a:ext cx="6195533" cy="1468749"/>
            <a:chOff x="0" y="-38100"/>
            <a:chExt cx="1631745" cy="386831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1631745" cy="348731"/>
            </a:xfrm>
            <a:custGeom>
              <a:rect b="b" l="l" r="r" t="t"/>
              <a:pathLst>
                <a:path extrusionOk="0"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575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7736299" y="3674751"/>
            <a:ext cx="6195533" cy="1468749"/>
            <a:chOff x="0" y="-38100"/>
            <a:chExt cx="1631745" cy="386831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1631745" cy="348731"/>
            </a:xfrm>
            <a:custGeom>
              <a:rect b="b" l="l" r="r" t="t"/>
              <a:pathLst>
                <a:path extrusionOk="0"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FD9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1054090" y="5721794"/>
            <a:ext cx="6195533" cy="1468749"/>
            <a:chOff x="0" y="-38100"/>
            <a:chExt cx="1631745" cy="386831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1631745" cy="348731"/>
            </a:xfrm>
            <a:custGeom>
              <a:rect b="b" l="l" r="r" t="t"/>
              <a:pathLst>
                <a:path extrusionOk="0"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EB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7736299" y="5721794"/>
            <a:ext cx="6195533" cy="1468749"/>
            <a:chOff x="0" y="-38100"/>
            <a:chExt cx="1631745" cy="386831"/>
          </a:xfrm>
        </p:grpSpPr>
        <p:sp>
          <p:nvSpPr>
            <p:cNvPr id="113" name="Google Shape;113;p2"/>
            <p:cNvSpPr/>
            <p:nvPr/>
          </p:nvSpPr>
          <p:spPr>
            <a:xfrm>
              <a:off x="0" y="0"/>
              <a:ext cx="1631745" cy="348731"/>
            </a:xfrm>
            <a:custGeom>
              <a:rect b="b" l="l" r="r" t="t"/>
              <a:pathLst>
                <a:path extrusionOk="0"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04A4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 flipH="1">
            <a:off x="14417607" y="-33662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59" y="0"/>
                </a:moveTo>
                <a:lnTo>
                  <a:pt x="0" y="0"/>
                </a:lnTo>
                <a:lnTo>
                  <a:pt x="0" y="6162788"/>
                </a:lnTo>
                <a:lnTo>
                  <a:pt x="6227659" y="6162788"/>
                </a:lnTo>
                <a:lnTo>
                  <a:pt x="62276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2"/>
          <p:cNvSpPr txBox="1"/>
          <p:nvPr/>
        </p:nvSpPr>
        <p:spPr>
          <a:xfrm>
            <a:off x="1443206" y="4255459"/>
            <a:ext cx="5223815" cy="442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3056" lvl="1" marL="626112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AutoNum type="arabicPeriod"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de autos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7736299" y="4254987"/>
            <a:ext cx="5223815" cy="442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             Sistema de vias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539949" y="6105525"/>
            <a:ext cx="5223815" cy="8901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Complemento con Congestion vial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978778" y="6302503"/>
            <a:ext cx="5223815" cy="442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         Sistema de impuestos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054090" y="1600636"/>
            <a:ext cx="8774608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Prototipos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 flipH="1">
            <a:off x="14417607" y="617775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59" y="0"/>
                </a:moveTo>
                <a:lnTo>
                  <a:pt x="0" y="0"/>
                </a:lnTo>
                <a:lnTo>
                  <a:pt x="0" y="6162788"/>
                </a:lnTo>
                <a:lnTo>
                  <a:pt x="6227659" y="6162788"/>
                </a:lnTo>
                <a:lnTo>
                  <a:pt x="62276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3"/>
          <p:cNvGrpSpPr/>
          <p:nvPr/>
        </p:nvGrpSpPr>
        <p:grpSpPr>
          <a:xfrm>
            <a:off x="1539865" y="1295711"/>
            <a:ext cx="1207457" cy="1207457"/>
            <a:chOff x="0" y="0"/>
            <a:chExt cx="812800" cy="812800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75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4046288" y="307504"/>
            <a:ext cx="3504177" cy="3504177"/>
            <a:chOff x="0" y="0"/>
            <a:chExt cx="812800" cy="812800"/>
          </a:xfrm>
        </p:grpSpPr>
        <p:sp>
          <p:nvSpPr>
            <p:cNvPr id="130" name="Google Shape;13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9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/>
          <p:nvPr/>
        </p:nvSpPr>
        <p:spPr>
          <a:xfrm rot="1239734">
            <a:off x="14520814" y="671800"/>
            <a:ext cx="2555125" cy="2689605"/>
          </a:xfrm>
          <a:custGeom>
            <a:rect b="b" l="l" r="r" t="t"/>
            <a:pathLst>
              <a:path extrusionOk="0" h="2689605" w="2555125">
                <a:moveTo>
                  <a:pt x="0" y="0"/>
                </a:moveTo>
                <a:lnTo>
                  <a:pt x="2555125" y="0"/>
                </a:lnTo>
                <a:lnTo>
                  <a:pt x="2555125" y="2689606"/>
                </a:lnTo>
                <a:lnTo>
                  <a:pt x="0" y="2689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3"/>
          <p:cNvSpPr txBox="1"/>
          <p:nvPr/>
        </p:nvSpPr>
        <p:spPr>
          <a:xfrm>
            <a:off x="491813" y="3706652"/>
            <a:ext cx="10105200" cy="6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Lectura de los símbolos del modelo</a:t>
            </a:r>
            <a:endParaRPr/>
          </a:p>
          <a:p>
            <a:pPr indent="0" lvl="0" marL="0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82" lvl="1" marL="508165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3"/>
              <a:buFont typeface="Arial"/>
              <a:buChar char="•"/>
            </a:pP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Signo más (+): Un aumento en una variable </a:t>
            </a:r>
            <a:r>
              <a:rPr lang="en-US" sz="2353"/>
              <a:t>provoca</a:t>
            </a: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aumento en otra. </a:t>
            </a:r>
            <a:r>
              <a:rPr b="0" i="0" lang="en-US" sz="2353" u="none" cap="none" strike="noStrike">
                <a:solidFill>
                  <a:srgbClr val="04A457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mayor entrada de autos, mayor cantidad de autos en circulación.</a:t>
            </a:r>
            <a:endParaRPr/>
          </a:p>
          <a:p>
            <a:pPr indent="-254082" lvl="1" marL="508165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3"/>
              <a:buFont typeface="Arial"/>
              <a:buChar char="•"/>
            </a:pP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Signo menos (−): Un aumento en una variable provoca una disminución en otra. </a:t>
            </a:r>
            <a:r>
              <a:rPr b="0" i="0" lang="en-US" sz="2353" u="none" cap="none" strike="noStrike">
                <a:solidFill>
                  <a:srgbClr val="04A457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mayor salida de autos, menor cantidad de autos en circulación.</a:t>
            </a:r>
            <a:endParaRPr/>
          </a:p>
          <a:p>
            <a:pPr indent="0" lvl="0" marL="0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Suposiciones del modelo</a:t>
            </a:r>
            <a:endParaRPr/>
          </a:p>
          <a:p>
            <a:pPr indent="0" lvl="0" marL="0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82" lvl="1" marL="508165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3"/>
              <a:buFont typeface="Arial"/>
              <a:buChar char="•"/>
            </a:pP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de autos: Se considera constante, basada en el promedio histórico observado.</a:t>
            </a:r>
            <a:endParaRPr/>
          </a:p>
          <a:p>
            <a:pPr indent="-254082" lvl="1" marL="508165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3"/>
              <a:buFont typeface="Arial"/>
              <a:buChar char="•"/>
            </a:pPr>
            <a:r>
              <a:rPr b="0" i="0" lang="en-US" sz="235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Salida de autos: Depende del promedio de vida útil de los vehículos.</a:t>
            </a:r>
            <a:endParaRPr/>
          </a:p>
          <a:p>
            <a:pPr indent="0" lvl="0" marL="0" marR="0" rtl="0" algn="l">
              <a:lnSpc>
                <a:spcPct val="12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5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 rot="10800000">
            <a:off x="10466158" y="7876815"/>
            <a:ext cx="4016753" cy="4244918"/>
          </a:xfrm>
          <a:custGeom>
            <a:rect b="b" l="l" r="r" t="t"/>
            <a:pathLst>
              <a:path extrusionOk="0" h="4244918" w="4016753">
                <a:moveTo>
                  <a:pt x="0" y="0"/>
                </a:moveTo>
                <a:lnTo>
                  <a:pt x="4016753" y="0"/>
                </a:lnTo>
                <a:lnTo>
                  <a:pt x="4016753" y="4244918"/>
                </a:lnTo>
                <a:lnTo>
                  <a:pt x="0" y="4244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3"/>
          <p:cNvSpPr/>
          <p:nvPr/>
        </p:nvSpPr>
        <p:spPr>
          <a:xfrm>
            <a:off x="11038233" y="4582783"/>
            <a:ext cx="6180466" cy="3112658"/>
          </a:xfrm>
          <a:custGeom>
            <a:rect b="b" l="l" r="r" t="t"/>
            <a:pathLst>
              <a:path extrusionOk="0" h="3112658" w="6180466">
                <a:moveTo>
                  <a:pt x="0" y="0"/>
                </a:moveTo>
                <a:lnTo>
                  <a:pt x="6180466" y="0"/>
                </a:lnTo>
                <a:lnTo>
                  <a:pt x="6180466" y="3112659"/>
                </a:lnTo>
                <a:lnTo>
                  <a:pt x="0" y="31126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3"/>
          <p:cNvSpPr txBox="1"/>
          <p:nvPr/>
        </p:nvSpPr>
        <p:spPr>
          <a:xfrm>
            <a:off x="3039386" y="1425629"/>
            <a:ext cx="9582956" cy="985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7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 de Influencias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1865171" y="1502564"/>
            <a:ext cx="51874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3140671" y="2561811"/>
            <a:ext cx="1301502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Prototipo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7B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4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4"/>
          <p:cNvSpPr txBox="1"/>
          <p:nvPr/>
        </p:nvSpPr>
        <p:spPr>
          <a:xfrm>
            <a:off x="6628834" y="7480765"/>
            <a:ext cx="5544084" cy="854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41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11943282" y="5658411"/>
            <a:ext cx="4063596" cy="4257841"/>
          </a:xfrm>
          <a:custGeom>
            <a:rect b="b" l="l" r="r" t="t"/>
            <a:pathLst>
              <a:path extrusionOk="0" h="4257841" w="4063596">
                <a:moveTo>
                  <a:pt x="0" y="0"/>
                </a:moveTo>
                <a:lnTo>
                  <a:pt x="4063597" y="0"/>
                </a:lnTo>
                <a:lnTo>
                  <a:pt x="4063597" y="4257841"/>
                </a:lnTo>
                <a:lnTo>
                  <a:pt x="0" y="4257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4"/>
          <p:cNvSpPr/>
          <p:nvPr/>
        </p:nvSpPr>
        <p:spPr>
          <a:xfrm>
            <a:off x="10994096" y="7518103"/>
            <a:ext cx="633131" cy="731943"/>
          </a:xfrm>
          <a:custGeom>
            <a:rect b="b" l="l" r="r" t="t"/>
            <a:pathLst>
              <a:path extrusionOk="0" h="731943" w="633131">
                <a:moveTo>
                  <a:pt x="0" y="0"/>
                </a:moveTo>
                <a:lnTo>
                  <a:pt x="633130" y="0"/>
                </a:lnTo>
                <a:lnTo>
                  <a:pt x="633130" y="731943"/>
                </a:lnTo>
                <a:lnTo>
                  <a:pt x="0" y="731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4"/>
          <p:cNvSpPr/>
          <p:nvPr/>
        </p:nvSpPr>
        <p:spPr>
          <a:xfrm>
            <a:off x="1028700" y="2431227"/>
            <a:ext cx="10084948" cy="3227183"/>
          </a:xfrm>
          <a:custGeom>
            <a:rect b="b" l="l" r="r" t="t"/>
            <a:pathLst>
              <a:path extrusionOk="0" h="3227183" w="10084948">
                <a:moveTo>
                  <a:pt x="0" y="0"/>
                </a:moveTo>
                <a:lnTo>
                  <a:pt x="10084948" y="0"/>
                </a:lnTo>
                <a:lnTo>
                  <a:pt x="10084948" y="3227184"/>
                </a:lnTo>
                <a:lnTo>
                  <a:pt x="0" y="3227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4"/>
          <p:cNvSpPr txBox="1"/>
          <p:nvPr/>
        </p:nvSpPr>
        <p:spPr>
          <a:xfrm>
            <a:off x="11627226" y="2585637"/>
            <a:ext cx="10912702" cy="2680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valores iniciales son:</a:t>
            </a:r>
            <a:endParaRPr/>
          </a:p>
          <a:p>
            <a:pPr indent="-313056" lvl="1" marL="626112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Autos (0) = 4500</a:t>
            </a:r>
            <a:endParaRPr/>
          </a:p>
          <a:p>
            <a:pPr indent="-313056" lvl="1" marL="626112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CPEAutos = 60 autos/mes</a:t>
            </a:r>
            <a:endParaRPr/>
          </a:p>
          <a:p>
            <a:pPr indent="-313056" lvl="1" marL="626112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Vida Autos = 80 meses</a:t>
            </a:r>
            <a:endParaRPr/>
          </a:p>
          <a:p>
            <a:pPr indent="-313056" lvl="1" marL="626112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Tiempo Final = 360 meses</a:t>
            </a:r>
            <a:endParaRPr/>
          </a:p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711515" y="485753"/>
            <a:ext cx="8864970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Primer Prototipo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5"/>
          <p:cNvGrpSpPr/>
          <p:nvPr/>
        </p:nvGrpSpPr>
        <p:grpSpPr>
          <a:xfrm>
            <a:off x="1539865" y="1295711"/>
            <a:ext cx="1207457" cy="1207457"/>
            <a:chOff x="0" y="0"/>
            <a:chExt cx="812800" cy="812800"/>
          </a:xfrm>
        </p:grpSpPr>
        <p:sp>
          <p:nvSpPr>
            <p:cNvPr id="156" name="Google Shape;15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9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5"/>
          <p:cNvSpPr/>
          <p:nvPr/>
        </p:nvSpPr>
        <p:spPr>
          <a:xfrm rot="10800000">
            <a:off x="10837007" y="8054178"/>
            <a:ext cx="4016753" cy="4244918"/>
          </a:xfrm>
          <a:custGeom>
            <a:rect b="b" l="l" r="r" t="t"/>
            <a:pathLst>
              <a:path extrusionOk="0" h="4244918" w="4016753">
                <a:moveTo>
                  <a:pt x="0" y="0"/>
                </a:moveTo>
                <a:lnTo>
                  <a:pt x="4016753" y="0"/>
                </a:lnTo>
                <a:lnTo>
                  <a:pt x="4016753" y="4244917"/>
                </a:lnTo>
                <a:lnTo>
                  <a:pt x="0" y="4244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>
            <a:off x="10701294" y="3322605"/>
            <a:ext cx="7269187" cy="5743698"/>
          </a:xfrm>
          <a:custGeom>
            <a:rect b="b" l="l" r="r" t="t"/>
            <a:pathLst>
              <a:path extrusionOk="0" h="5743698" w="7269187">
                <a:moveTo>
                  <a:pt x="0" y="0"/>
                </a:moveTo>
                <a:lnTo>
                  <a:pt x="7269187" y="0"/>
                </a:lnTo>
                <a:lnTo>
                  <a:pt x="7269187" y="5743698"/>
                </a:lnTo>
                <a:lnTo>
                  <a:pt x="0" y="5743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5"/>
          <p:cNvSpPr txBox="1"/>
          <p:nvPr/>
        </p:nvSpPr>
        <p:spPr>
          <a:xfrm>
            <a:off x="361010" y="3303555"/>
            <a:ext cx="9704985" cy="7726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segundo prototipo se enfoca en analizar la congestión vehicular a partir de cómo evoluciona la infraestructura vial de la ciudad. Para ello, se modelan los siguientes elementos: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Vías en Buen Estado (Stock): Representan la parte de la red vial que se encuentra en condiciones óptimas y no contribuye significativamente a la congestión.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Vías Deterioradas (Stock): Corresponden a las secciones de la infraestructura vial que presentan mal estado, lo que puede agravar los niveles de congestión.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Flujos principales del sistema:</a:t>
            </a:r>
            <a:endParaRPr/>
          </a:p>
          <a:p>
            <a:pPr indent="-325361" lvl="2" marL="976085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⚬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</a:t>
            </a:r>
            <a:endParaRPr/>
          </a:p>
          <a:p>
            <a:pPr indent="-325361" lvl="2" marL="976085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⚬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Deterioro</a:t>
            </a:r>
            <a:endParaRPr/>
          </a:p>
          <a:p>
            <a:pPr indent="-325361" lvl="2" marL="976085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⚬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Reparación</a:t>
            </a:r>
            <a:endParaRPr/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incorpora la Congestión Vial (CVial) = Autos / (ViasBuenas + α × ViasDet), donde α es un coeficiente que representa qué proporción de las vías deterioradas sigue siendo utilizable.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039386" y="1425629"/>
            <a:ext cx="9582956" cy="985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7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 de Influencias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865171" y="1502564"/>
            <a:ext cx="51874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3138661" y="2561811"/>
            <a:ext cx="13055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Prototipo 2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15284045" y="597066"/>
            <a:ext cx="2287960" cy="2287960"/>
            <a:chOff x="0" y="0"/>
            <a:chExt cx="812800" cy="812800"/>
          </a:xfrm>
        </p:grpSpPr>
        <p:sp>
          <p:nvSpPr>
            <p:cNvPr id="165" name="Google Shape;16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9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5"/>
          <p:cNvSpPr/>
          <p:nvPr/>
        </p:nvSpPr>
        <p:spPr>
          <a:xfrm rot="618561">
            <a:off x="15755656" y="948613"/>
            <a:ext cx="1352443" cy="1631087"/>
          </a:xfrm>
          <a:custGeom>
            <a:rect b="b" l="l" r="r" t="t"/>
            <a:pathLst>
              <a:path extrusionOk="0" h="1631087" w="1352443">
                <a:moveTo>
                  <a:pt x="0" y="0"/>
                </a:moveTo>
                <a:lnTo>
                  <a:pt x="1352443" y="0"/>
                </a:lnTo>
                <a:lnTo>
                  <a:pt x="1352443" y="1631087"/>
                </a:lnTo>
                <a:lnTo>
                  <a:pt x="0" y="16310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7B8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6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>
            <a:off x="4131238" y="1749742"/>
            <a:ext cx="10025524" cy="8183334"/>
          </a:xfrm>
          <a:custGeom>
            <a:rect b="b" l="l" r="r" t="t"/>
            <a:pathLst>
              <a:path extrusionOk="0" h="8183334" w="10025524">
                <a:moveTo>
                  <a:pt x="0" y="0"/>
                </a:moveTo>
                <a:lnTo>
                  <a:pt x="10025524" y="0"/>
                </a:lnTo>
                <a:lnTo>
                  <a:pt x="10025524" y="8183335"/>
                </a:lnTo>
                <a:lnTo>
                  <a:pt x="0" y="8183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6"/>
          <p:cNvSpPr txBox="1"/>
          <p:nvPr/>
        </p:nvSpPr>
        <p:spPr>
          <a:xfrm>
            <a:off x="3598967" y="383858"/>
            <a:ext cx="11090065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Segundo Prototipo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7B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7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7"/>
          <p:cNvSpPr/>
          <p:nvPr/>
        </p:nvSpPr>
        <p:spPr>
          <a:xfrm>
            <a:off x="2456387" y="2577017"/>
            <a:ext cx="6072267" cy="5960645"/>
          </a:xfrm>
          <a:custGeom>
            <a:rect b="b" l="l" r="r" t="t"/>
            <a:pathLst>
              <a:path extrusionOk="0" h="5960645" w="6072267">
                <a:moveTo>
                  <a:pt x="0" y="0"/>
                </a:moveTo>
                <a:lnTo>
                  <a:pt x="6072267" y="0"/>
                </a:lnTo>
                <a:lnTo>
                  <a:pt x="6072267" y="5960644"/>
                </a:lnTo>
                <a:lnTo>
                  <a:pt x="0" y="5960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7"/>
          <p:cNvSpPr txBox="1"/>
          <p:nvPr/>
        </p:nvSpPr>
        <p:spPr>
          <a:xfrm>
            <a:off x="5275850" y="254867"/>
            <a:ext cx="11090065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10263126" y="3356252"/>
            <a:ext cx="7479890" cy="5998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cantidad de autos crece hasta alcanzar un punto de equilibrio.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vías buenas disminuyen respecto al valor inicial, mientras que las vías deterioradas aumentan.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resultado, la disponibilidad neta de vías se estabiliza en un nivel más bajo que al inicio.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1" lvl="1" marL="488044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congestión vial también se estabiliza, pero en un nivel más alto, debido a su relación directa con la cantidad de vehículos.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1539865" y="1295711"/>
            <a:ext cx="1207457" cy="1207457"/>
            <a:chOff x="0" y="0"/>
            <a:chExt cx="812800" cy="812800"/>
          </a:xfrm>
        </p:grpSpPr>
        <p:sp>
          <p:nvSpPr>
            <p:cNvPr id="190" name="Google Shape;190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8"/>
          <p:cNvSpPr/>
          <p:nvPr/>
        </p:nvSpPr>
        <p:spPr>
          <a:xfrm rot="10800000">
            <a:off x="10837007" y="8054178"/>
            <a:ext cx="4016753" cy="4244918"/>
          </a:xfrm>
          <a:custGeom>
            <a:rect b="b" l="l" r="r" t="t"/>
            <a:pathLst>
              <a:path extrusionOk="0" h="4244918" w="4016753">
                <a:moveTo>
                  <a:pt x="0" y="0"/>
                </a:moveTo>
                <a:lnTo>
                  <a:pt x="4016753" y="0"/>
                </a:lnTo>
                <a:lnTo>
                  <a:pt x="4016753" y="4244917"/>
                </a:lnTo>
                <a:lnTo>
                  <a:pt x="0" y="4244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3" name="Google Shape;193;p8"/>
          <p:cNvGrpSpPr/>
          <p:nvPr/>
        </p:nvGrpSpPr>
        <p:grpSpPr>
          <a:xfrm>
            <a:off x="14998806" y="624532"/>
            <a:ext cx="2260494" cy="2260494"/>
            <a:chOff x="0" y="0"/>
            <a:chExt cx="812800" cy="812800"/>
          </a:xfrm>
        </p:grpSpPr>
        <p:sp>
          <p:nvSpPr>
            <p:cNvPr id="194" name="Google Shape;194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8"/>
          <p:cNvSpPr/>
          <p:nvPr/>
        </p:nvSpPr>
        <p:spPr>
          <a:xfrm rot="796577">
            <a:off x="15453511" y="897060"/>
            <a:ext cx="1351085" cy="1643489"/>
          </a:xfrm>
          <a:custGeom>
            <a:rect b="b" l="l" r="r" t="t"/>
            <a:pathLst>
              <a:path extrusionOk="0" h="1643489" w="1351085">
                <a:moveTo>
                  <a:pt x="0" y="0"/>
                </a:moveTo>
                <a:lnTo>
                  <a:pt x="1351085" y="0"/>
                </a:lnTo>
                <a:lnTo>
                  <a:pt x="1351085" y="1643489"/>
                </a:lnTo>
                <a:lnTo>
                  <a:pt x="0" y="1643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8"/>
          <p:cNvSpPr/>
          <p:nvPr/>
        </p:nvSpPr>
        <p:spPr>
          <a:xfrm>
            <a:off x="10355637" y="4145085"/>
            <a:ext cx="7827443" cy="3418383"/>
          </a:xfrm>
          <a:custGeom>
            <a:rect b="b" l="l" r="r" t="t"/>
            <a:pathLst>
              <a:path extrusionOk="0" h="3418383" w="7827443">
                <a:moveTo>
                  <a:pt x="0" y="0"/>
                </a:moveTo>
                <a:lnTo>
                  <a:pt x="7827443" y="0"/>
                </a:lnTo>
                <a:lnTo>
                  <a:pt x="7827443" y="3418382"/>
                </a:lnTo>
                <a:lnTo>
                  <a:pt x="0" y="3418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8"/>
          <p:cNvSpPr txBox="1"/>
          <p:nvPr/>
        </p:nvSpPr>
        <p:spPr>
          <a:xfrm>
            <a:off x="361010" y="3303555"/>
            <a:ext cx="9704985" cy="7025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modelo integra el crecimiento del parque automotor con la evolución de la infraestructura vial y la congestión, estableciendo relaciones de retroalimentación.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congestión vial ya no es solo un efecto, sino también una causa: influye en la entrada y salida de autos.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congestión alta desincentiva la compra de vehículos o acelera su retiro; si la congestión disminuye, puede ocurrir lo contrario.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disponibilidad de vías (buenas o parcialmente utilizables) afecta directamente la congestión y, por tanto, las decisiones de movilidad.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020" lvl="1" marL="488042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0"/>
              <a:buFont typeface="Arial"/>
              <a:buChar char="•"/>
            </a:pPr>
            <a:r>
              <a:rPr b="0" i="0" lang="en-US" sz="2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políticas de construcción y mantenimiento alteran el estado de las vías, impactando la congestión y el comportamiento de los usuarios.</a:t>
            </a:r>
            <a:endParaRPr/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3039386" y="1425629"/>
            <a:ext cx="9582956" cy="985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57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 de Influencias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1865171" y="1502564"/>
            <a:ext cx="518745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3134941" y="2561811"/>
            <a:ext cx="1312962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Prototipo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7B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 flipH="1">
            <a:off x="-3113830" y="-504377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9"/>
          <p:cNvSpPr/>
          <p:nvPr/>
        </p:nvSpPr>
        <p:spPr>
          <a:xfrm flipH="1">
            <a:off x="-3113830" y="6010004"/>
            <a:ext cx="6227660" cy="6162788"/>
          </a:xfrm>
          <a:custGeom>
            <a:rect b="b" l="l" r="r" t="t"/>
            <a:pathLst>
              <a:path extrusionOk="0"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9"/>
          <p:cNvSpPr/>
          <p:nvPr/>
        </p:nvSpPr>
        <p:spPr>
          <a:xfrm>
            <a:off x="3817922" y="1770374"/>
            <a:ext cx="10652157" cy="7776074"/>
          </a:xfrm>
          <a:custGeom>
            <a:rect b="b" l="l" r="r" t="t"/>
            <a:pathLst>
              <a:path extrusionOk="0" h="7776074" w="10652157">
                <a:moveTo>
                  <a:pt x="0" y="0"/>
                </a:moveTo>
                <a:lnTo>
                  <a:pt x="10652156" y="0"/>
                </a:lnTo>
                <a:lnTo>
                  <a:pt x="10652156" y="7776074"/>
                </a:lnTo>
                <a:lnTo>
                  <a:pt x="0" y="77760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9"/>
          <p:cNvSpPr txBox="1"/>
          <p:nvPr/>
        </p:nvSpPr>
        <p:spPr>
          <a:xfrm>
            <a:off x="3598967" y="383858"/>
            <a:ext cx="11090065" cy="1365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Tercer Prototipo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