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8288000" cy="10287000"/>
  <p:notesSz cx="6858000" cy="9144000"/>
  <p:embeddedFontLst>
    <p:embeddedFont>
      <p:font typeface="Raleway" charset="1" panose="00000000000000000000"/>
      <p:regular r:id="rId41"/>
    </p:embeddedFont>
    <p:embeddedFont>
      <p:font typeface="Raleway Bold" charset="1" panose="00000000000000000000"/>
      <p:regular r:id="rId42"/>
    </p:embeddedFont>
    <p:embeddedFont>
      <p:font typeface="League Spartan" charset="1" panose="00000800000000000000"/>
      <p:regular r:id="rId43"/>
    </p:embeddedFont>
    <p:embeddedFont>
      <p:font typeface="Open Sans" charset="1" panose="020B0606030504020204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Relationship Id="rId7" Target="../embeddings/oleObject1.bin" Type="http://schemas.openxmlformats.org/officeDocument/2006/relationships/oleObjec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7874" y="3515022"/>
            <a:ext cx="9657581" cy="74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</a:pPr>
            <a:r>
              <a:rPr lang="en-US" sz="5214" spc="22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Estudio de caso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98777" y="4362301"/>
            <a:ext cx="13695775" cy="2023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9"/>
              </a:lnSpc>
            </a:pPr>
            <a:r>
              <a:rPr lang="en-US" b="true" sz="70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MODELING OF HILSA FISH POPULATION IN BANGLADESH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65658" y="6955539"/>
            <a:ext cx="4756684" cy="36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Presentado por: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3432" y="7457440"/>
            <a:ext cx="4756684" cy="180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Jaime Darley Angulo Tenorio </a:t>
            </a:r>
          </a:p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John Alejandr</a:t>
            </a: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Pastor Sandoval </a:t>
            </a:r>
          </a:p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Juan Camilo Vergara Tao </a:t>
            </a:r>
          </a:p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Juan Diego Velásquez Pinzón </a:t>
            </a:r>
          </a:p>
          <a:p>
            <a:pPr algn="ctr" marL="0" indent="0" lvl="0">
              <a:lnSpc>
                <a:spcPts val="28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346776" cy="7453314"/>
            <a:chOff x="0" y="0"/>
            <a:chExt cx="812800" cy="3947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94744"/>
            </a:xfrm>
            <a:custGeom>
              <a:avLst/>
              <a:gdLst/>
              <a:ahLst/>
              <a:cxnLst/>
              <a:rect r="r" b="b" t="t" l="l"/>
              <a:pathLst>
                <a:path h="39474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94744"/>
                  </a:lnTo>
                  <a:lnTo>
                    <a:pt x="0" y="394744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394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35766" y="1795461"/>
            <a:ext cx="15346776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b="true" sz="62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Hipót</a:t>
            </a:r>
            <a:r>
              <a:rPr lang="en-US" b="true" sz="62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esis Dinámica - Descripción Verbal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03083" y="2795586"/>
            <a:ext cx="15179459" cy="681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b="true" sz="31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Proceso de reclutamiento</a:t>
            </a:r>
          </a:p>
          <a:p>
            <a:pPr algn="l" marL="1381755" indent="-460585" lvl="2">
              <a:lnSpc>
                <a:spcPts val="3839"/>
              </a:lnSpc>
              <a:buFont typeface="Arial"/>
              <a:buChar char="⚬"/>
            </a:pPr>
            <a:r>
              <a:rPr lang="en-US" sz="31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“A mayor biomasa adulta, mayor número de huevos depositados → más larvas y juveniles.”</a:t>
            </a:r>
          </a:p>
          <a:p>
            <a:pPr algn="l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Efecto de la mortalidad natural</a:t>
            </a:r>
          </a:p>
          <a:p>
            <a:pPr algn="l" marL="1381755" indent="-460585" lvl="2">
              <a:lnSpc>
                <a:spcPts val="3839"/>
              </a:lnSpc>
              <a:buFont typeface="Arial"/>
              <a:buChar char="⚬"/>
            </a:pPr>
            <a:r>
              <a:rPr lang="en-US" sz="31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“Cada fase (larva, juvenil, adultos) sufre pérdidas por depredación y condiciones ambientales.”</a:t>
            </a:r>
          </a:p>
          <a:p>
            <a:pPr algn="l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Impacto de la pesca</a:t>
            </a:r>
          </a:p>
          <a:p>
            <a:pPr algn="l" marL="1381755" indent="-460585" lvl="2">
              <a:lnSpc>
                <a:spcPts val="3839"/>
              </a:lnSpc>
              <a:buFont typeface="Arial"/>
              <a:buChar char="⚬"/>
            </a:pPr>
            <a:r>
              <a:rPr lang="en-US" sz="31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“El esfuerzo de pesca reduce directamente la biomasa juvenil y adulta, retroalimentando negativamente el crecimiento poblacional.”</a:t>
            </a:r>
          </a:p>
          <a:p>
            <a:pPr algn="l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Bucles de realimentación</a:t>
            </a:r>
          </a:p>
          <a:p>
            <a:pPr algn="l" marL="1381755" indent="-460585" lvl="2">
              <a:lnSpc>
                <a:spcPts val="3839"/>
              </a:lnSpc>
              <a:buFont typeface="Arial"/>
              <a:buChar char="⚬"/>
            </a:pPr>
            <a:r>
              <a:rPr lang="en-US" sz="31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Reforzador (R1): reproducción → más adultos → más reproducción.</a:t>
            </a:r>
          </a:p>
          <a:p>
            <a:pPr algn="l" marL="1381755" indent="-460585" lvl="2">
              <a:lnSpc>
                <a:spcPts val="3839"/>
              </a:lnSpc>
              <a:buFont typeface="Arial"/>
              <a:buChar char="⚬"/>
            </a:pPr>
            <a:r>
              <a:rPr lang="en-US" sz="31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Balanceadores (B1–B4): mortalidad y captura en cada etapa frenan la expansión poblacional.</a:t>
            </a:r>
          </a:p>
          <a:p>
            <a:pPr algn="l">
              <a:lnSpc>
                <a:spcPts val="383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656549" cy="7677790"/>
            <a:chOff x="0" y="0"/>
            <a:chExt cx="829206" cy="4066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206" cy="406633"/>
            </a:xfrm>
            <a:custGeom>
              <a:avLst/>
              <a:gdLst/>
              <a:ahLst/>
              <a:cxnLst/>
              <a:rect r="r" b="b" t="t" l="l"/>
              <a:pathLst>
                <a:path h="406633" w="829206">
                  <a:moveTo>
                    <a:pt x="0" y="0"/>
                  </a:moveTo>
                  <a:lnTo>
                    <a:pt x="829206" y="0"/>
                  </a:lnTo>
                  <a:lnTo>
                    <a:pt x="829206" y="406633"/>
                  </a:lnTo>
                  <a:lnTo>
                    <a:pt x="0" y="406633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29206" cy="40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74820" y="3365060"/>
            <a:ext cx="10938361" cy="4898483"/>
          </a:xfrm>
          <a:custGeom>
            <a:avLst/>
            <a:gdLst/>
            <a:ahLst/>
            <a:cxnLst/>
            <a:rect r="r" b="b" t="t" l="l"/>
            <a:pathLst>
              <a:path h="4898483" w="10938361">
                <a:moveTo>
                  <a:pt x="0" y="0"/>
                </a:moveTo>
                <a:lnTo>
                  <a:pt x="10938360" y="0"/>
                </a:lnTo>
                <a:lnTo>
                  <a:pt x="10938360" y="4898483"/>
                </a:lnTo>
                <a:lnTo>
                  <a:pt x="0" y="48984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5766" y="1804986"/>
            <a:ext cx="1534677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9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Diagrama de Bucles Causales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656549" cy="7677790"/>
            <a:chOff x="0" y="0"/>
            <a:chExt cx="829206" cy="4066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206" cy="406633"/>
            </a:xfrm>
            <a:custGeom>
              <a:avLst/>
              <a:gdLst/>
              <a:ahLst/>
              <a:cxnLst/>
              <a:rect r="r" b="b" t="t" l="l"/>
              <a:pathLst>
                <a:path h="406633" w="829206">
                  <a:moveTo>
                    <a:pt x="0" y="0"/>
                  </a:moveTo>
                  <a:lnTo>
                    <a:pt x="829206" y="0"/>
                  </a:lnTo>
                  <a:lnTo>
                    <a:pt x="829206" y="406633"/>
                  </a:lnTo>
                  <a:lnTo>
                    <a:pt x="0" y="406633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29206" cy="40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5766" y="1804986"/>
            <a:ext cx="1534677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9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 Diagrama de Bucles Causales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5600" y="3281681"/>
            <a:ext cx="14896800" cy="472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4" indent="-421002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Mu</a:t>
            </a: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estra bucle R1 (reproducción) con “+” en todas las flechas.</a:t>
            </a:r>
          </a:p>
          <a:p>
            <a:pPr algn="l" marL="842004" indent="-421002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Señala bucles B1–B4 (mortalidad natural y pesca) con “–”.</a:t>
            </a:r>
          </a:p>
          <a:p>
            <a:pPr algn="l">
              <a:lnSpc>
                <a:spcPts val="4679"/>
              </a:lnSpc>
            </a:pPr>
          </a:p>
          <a:p>
            <a:pPr algn="l" marL="842004" indent="-421002" lvl="1">
              <a:lnSpc>
                <a:spcPts val="4679"/>
              </a:lnSpc>
              <a:buFont typeface="Arial"/>
              <a:buChar char="•"/>
            </a:pPr>
            <a:r>
              <a:rPr lang="en-US" b="true" sz="38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Nota</a:t>
            </a:r>
            <a:r>
              <a:rPr lang="en-US" b="true" sz="38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s al pie:</a:t>
            </a:r>
          </a:p>
          <a:p>
            <a:pPr algn="l" marL="1684007" indent="-561336" lvl="2">
              <a:lnSpc>
                <a:spcPts val="4679"/>
              </a:lnSpc>
              <a:buFont typeface="Arial"/>
              <a:buChar char="⚬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R1: fecundidad y maduración positiva.</a:t>
            </a:r>
          </a:p>
          <a:p>
            <a:pPr algn="l" marL="1684007" indent="-561336" lvl="2">
              <a:lnSpc>
                <a:spcPts val="4679"/>
              </a:lnSpc>
              <a:buFont typeface="Arial"/>
              <a:buChar char="⚬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B1: mortalidad larval; B2: mortalidad juvenil; B3: pesca en adultos jóvenes; B4: pesca en adultos migrantes.</a:t>
            </a:r>
          </a:p>
          <a:p>
            <a:pPr algn="l">
              <a:lnSpc>
                <a:spcPts val="467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0194" y="1341851"/>
            <a:ext cx="162306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Diagrama S</a:t>
            </a:r>
            <a:r>
              <a:rPr lang="en-US" b="true" sz="66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tock–Flow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592217" y="8293384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39" y="0"/>
                </a:lnTo>
                <a:lnTo>
                  <a:pt x="19837039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503" t="0" r="-24139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735961" y="2761076"/>
            <a:ext cx="5189074" cy="6102413"/>
            <a:chOff x="0" y="0"/>
            <a:chExt cx="1366670" cy="16072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66670" cy="1607220"/>
            </a:xfrm>
            <a:custGeom>
              <a:avLst/>
              <a:gdLst/>
              <a:ahLst/>
              <a:cxnLst/>
              <a:rect r="r" b="b" t="t" l="l"/>
              <a:pathLst>
                <a:path h="1607220" w="1366670">
                  <a:moveTo>
                    <a:pt x="0" y="0"/>
                  </a:moveTo>
                  <a:lnTo>
                    <a:pt x="1366670" y="0"/>
                  </a:lnTo>
                  <a:lnTo>
                    <a:pt x="1366670" y="1607220"/>
                  </a:lnTo>
                  <a:lnTo>
                    <a:pt x="0" y="1607220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1366670" cy="1607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290386" y="2761076"/>
            <a:ext cx="5249625" cy="6102413"/>
            <a:chOff x="0" y="0"/>
            <a:chExt cx="1382617" cy="16072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82617" cy="1607220"/>
            </a:xfrm>
            <a:custGeom>
              <a:avLst/>
              <a:gdLst/>
              <a:ahLst/>
              <a:cxnLst/>
              <a:rect r="r" b="b" t="t" l="l"/>
              <a:pathLst>
                <a:path h="1607220" w="1382617">
                  <a:moveTo>
                    <a:pt x="0" y="0"/>
                  </a:moveTo>
                  <a:lnTo>
                    <a:pt x="1382617" y="0"/>
                  </a:lnTo>
                  <a:lnTo>
                    <a:pt x="1382617" y="1607220"/>
                  </a:lnTo>
                  <a:lnTo>
                    <a:pt x="0" y="1607220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1382617" cy="1607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67059" y="2761076"/>
            <a:ext cx="5471733" cy="6102413"/>
            <a:chOff x="0" y="0"/>
            <a:chExt cx="1441115" cy="16072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1115" cy="1607220"/>
            </a:xfrm>
            <a:custGeom>
              <a:avLst/>
              <a:gdLst/>
              <a:ahLst/>
              <a:cxnLst/>
              <a:rect r="r" b="b" t="t" l="l"/>
              <a:pathLst>
                <a:path h="1607220" w="1441115">
                  <a:moveTo>
                    <a:pt x="0" y="0"/>
                  </a:moveTo>
                  <a:lnTo>
                    <a:pt x="1441115" y="0"/>
                  </a:lnTo>
                  <a:lnTo>
                    <a:pt x="1441115" y="1607220"/>
                  </a:lnTo>
                  <a:lnTo>
                    <a:pt x="0" y="1607220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1441115" cy="1607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70228" y="3239012"/>
            <a:ext cx="4460858" cy="37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0"/>
              </a:lnSpc>
              <a:spcBef>
                <a:spcPct val="0"/>
              </a:spcBef>
            </a:pPr>
            <a:r>
              <a:rPr lang="en-US" sz="2300" spc="3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US" sz="2300" spc="3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TOCKS (NIVELES):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7059" y="4038392"/>
            <a:ext cx="5245002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</a:t>
            </a: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uevos en nido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Larvas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Juveniles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Adultos de primer año en mar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ul</a:t>
            </a: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 de segundo año (migrantes)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Adultos en zona de desove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3960" y="3790657"/>
            <a:ext cx="4033394" cy="95335"/>
          </a:xfrm>
          <a:custGeom>
            <a:avLst/>
            <a:gdLst/>
            <a:ahLst/>
            <a:cxnLst/>
            <a:rect r="r" b="b" t="t" l="l"/>
            <a:pathLst>
              <a:path h="95335" w="4033394">
                <a:moveTo>
                  <a:pt x="0" y="0"/>
                </a:moveTo>
                <a:lnTo>
                  <a:pt x="4033394" y="0"/>
                </a:lnTo>
                <a:lnTo>
                  <a:pt x="4033394" y="95335"/>
                </a:lnTo>
                <a:lnTo>
                  <a:pt x="0" y="95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027660" y="3159637"/>
            <a:ext cx="4460858" cy="37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89"/>
              </a:lnSpc>
              <a:spcBef>
                <a:spcPct val="0"/>
              </a:spcBef>
            </a:pPr>
            <a:r>
              <a:rPr lang="en-US" sz="2299" spc="3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FLOWS (FLU</a:t>
            </a:r>
            <a:r>
              <a:rPr lang="en-US" sz="2299" spc="3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JOS):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35961" y="4086017"/>
            <a:ext cx="5189074" cy="481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eposición de huevos → Huevos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Producción de larvas → Larvas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Maduración → Juveniles → Adultos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Mortalidad natural en cada etapa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Pesca (harvesting) en Juveniles y Adultos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7308797" y="3790657"/>
            <a:ext cx="4033394" cy="95335"/>
          </a:xfrm>
          <a:custGeom>
            <a:avLst/>
            <a:gdLst/>
            <a:ahLst/>
            <a:cxnLst/>
            <a:rect r="r" b="b" t="t" l="l"/>
            <a:pathLst>
              <a:path h="95335" w="4033394">
                <a:moveTo>
                  <a:pt x="0" y="0"/>
                </a:moveTo>
                <a:lnTo>
                  <a:pt x="4033394" y="0"/>
                </a:lnTo>
                <a:lnTo>
                  <a:pt x="4033394" y="95335"/>
                </a:lnTo>
                <a:lnTo>
                  <a:pt x="0" y="95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644656" y="3048342"/>
            <a:ext cx="4460858" cy="742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89"/>
              </a:lnSpc>
              <a:spcBef>
                <a:spcPct val="0"/>
              </a:spcBef>
            </a:pPr>
            <a:r>
              <a:rPr lang="en-US" sz="2299" spc="3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CONV</a:t>
            </a:r>
            <a:r>
              <a:rPr lang="en-US" sz="2299" spc="3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ERTERS (PARÁMETROS):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90386" y="4038392"/>
            <a:ext cx="5181520" cy="361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5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</a:t>
            </a:r>
            <a:r>
              <a:rPr lang="en-US" sz="2599" spc="5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 de fecundidad (huevos/nido)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5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Fracción de pérdida larval, juvenil, migratoria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Fracción de captura (esfuerzo de pesca)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5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Peso medio por individuo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2898501" y="3838325"/>
            <a:ext cx="4033394" cy="95335"/>
          </a:xfrm>
          <a:custGeom>
            <a:avLst/>
            <a:gdLst/>
            <a:ahLst/>
            <a:cxnLst/>
            <a:rect r="r" b="b" t="t" l="l"/>
            <a:pathLst>
              <a:path h="95335" w="4033394">
                <a:moveTo>
                  <a:pt x="0" y="0"/>
                </a:moveTo>
                <a:lnTo>
                  <a:pt x="4033394" y="0"/>
                </a:lnTo>
                <a:lnTo>
                  <a:pt x="4033394" y="95335"/>
                </a:lnTo>
                <a:lnTo>
                  <a:pt x="0" y="95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95637" y="1028700"/>
            <a:ext cx="9202033" cy="8859754"/>
          </a:xfrm>
          <a:custGeom>
            <a:avLst/>
            <a:gdLst/>
            <a:ahLst/>
            <a:cxnLst/>
            <a:rect r="r" b="b" t="t" l="l"/>
            <a:pathLst>
              <a:path h="8859754" w="9202033">
                <a:moveTo>
                  <a:pt x="0" y="0"/>
                </a:moveTo>
                <a:lnTo>
                  <a:pt x="9202033" y="0"/>
                </a:lnTo>
                <a:lnTo>
                  <a:pt x="9202033" y="8859754"/>
                </a:lnTo>
                <a:lnTo>
                  <a:pt x="0" y="88597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85750"/>
            <a:ext cx="1534677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9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Diagrama Stock–Flow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656549" cy="8271372"/>
            <a:chOff x="0" y="0"/>
            <a:chExt cx="829206" cy="4380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206" cy="438071"/>
            </a:xfrm>
            <a:custGeom>
              <a:avLst/>
              <a:gdLst/>
              <a:ahLst/>
              <a:cxnLst/>
              <a:rect r="r" b="b" t="t" l="l"/>
              <a:pathLst>
                <a:path h="438071" w="829206">
                  <a:moveTo>
                    <a:pt x="0" y="0"/>
                  </a:moveTo>
                  <a:lnTo>
                    <a:pt x="829206" y="0"/>
                  </a:lnTo>
                  <a:lnTo>
                    <a:pt x="829206" y="438071"/>
                  </a:lnTo>
                  <a:lnTo>
                    <a:pt x="0" y="438071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29206" cy="438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5766" y="1804986"/>
            <a:ext cx="1534677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9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 Validación del Modelo – Enfoque y Pruebas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9878" y="2547936"/>
            <a:ext cx="15892437" cy="716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Tests de Estructura</a:t>
            </a:r>
          </a:p>
          <a:p>
            <a:pPr algn="l" marL="1295390" indent="-431797" lvl="2">
              <a:lnSpc>
                <a:spcPts val="3599"/>
              </a:lnSpc>
              <a:buFont typeface="Arial"/>
              <a:buChar char="⚬"/>
            </a:pP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Verificación de Ecuaciones</a:t>
            </a: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: comparar cada ecuación del modelo con la descripción cualitativa del sistema real.</a:t>
            </a:r>
          </a:p>
          <a:p>
            <a:pPr algn="l" marL="1295390" indent="-431797" lvl="2">
              <a:lnSpc>
                <a:spcPts val="3599"/>
              </a:lnSpc>
              <a:buFont typeface="Arial"/>
              <a:buChar char="⚬"/>
            </a:pP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Verificación de Parámetros</a:t>
            </a: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: comprobar que valores (p. ej. huevos/nido, fracciones de pérdida) coinciden con estudios de campo y literatura .</a:t>
            </a:r>
          </a:p>
          <a:p>
            <a:pPr algn="l" marL="1295390" indent="-431797" lvl="2">
              <a:lnSpc>
                <a:spcPts val="3599"/>
              </a:lnSpc>
              <a:buFont typeface="Arial"/>
              <a:buChar char="⚬"/>
            </a:pP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Pruebas de Consistencia Dimensional</a:t>
            </a: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: asegurar que unidades LHS = RHS en todas las ecuaciones.</a:t>
            </a:r>
          </a:p>
          <a:p>
            <a:pPr algn="l" marL="1295390" indent="-431797" lvl="2">
              <a:lnSpc>
                <a:spcPts val="3599"/>
              </a:lnSpc>
              <a:buFont typeface="Arial"/>
              <a:buChar char="⚬"/>
            </a:pPr>
          </a:p>
          <a:p>
            <a:pPr algn="l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Tests de Comportamiento</a:t>
            </a:r>
          </a:p>
          <a:p>
            <a:pPr algn="l" marL="1295390" indent="-431797" lvl="2">
              <a:lnSpc>
                <a:spcPts val="3599"/>
              </a:lnSpc>
              <a:buFont typeface="Arial"/>
              <a:buChar char="⚬"/>
            </a:pP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Reproducción del Patrón Histórico</a:t>
            </a: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: comparar la tendencia simulada de capturas vs. datos reportados. Enfocarse en la forma de la curva más que en valores puntuales .</a:t>
            </a:r>
          </a:p>
          <a:p>
            <a:pPr algn="l" marL="1295390" indent="-431797" lvl="2">
              <a:lnSpc>
                <a:spcPts val="3599"/>
              </a:lnSpc>
              <a:buFont typeface="Arial"/>
              <a:buChar char="⚬"/>
            </a:pP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Prueba de Condición Extrema</a:t>
            </a: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: verificar que el modelo responde lógicamente ante escenarios límite (p. ej. destrucción de hábitat).</a:t>
            </a:r>
          </a:p>
          <a:p>
            <a:pPr algn="l" marL="1295390" indent="-431797" lvl="2">
              <a:lnSpc>
                <a:spcPts val="3599"/>
              </a:lnSpc>
              <a:buFont typeface="Arial"/>
              <a:buChar char="⚬"/>
            </a:pP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Prueba de Sensibilidad</a:t>
            </a: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: analizar cómo varía el comportamiento ante cambios plausibles en parámetros críticos (huevos por nido, pérdida migratoria).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0959"/>
            <a:ext cx="18012025" cy="8645399"/>
            <a:chOff x="0" y="0"/>
            <a:chExt cx="953958" cy="457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958" cy="457880"/>
            </a:xfrm>
            <a:custGeom>
              <a:avLst/>
              <a:gdLst/>
              <a:ahLst/>
              <a:cxnLst/>
              <a:rect r="r" b="b" t="t" l="l"/>
              <a:pathLst>
                <a:path h="457880" w="953958">
                  <a:moveTo>
                    <a:pt x="0" y="0"/>
                  </a:moveTo>
                  <a:lnTo>
                    <a:pt x="953958" y="0"/>
                  </a:lnTo>
                  <a:lnTo>
                    <a:pt x="953958" y="457880"/>
                  </a:lnTo>
                  <a:lnTo>
                    <a:pt x="0" y="457880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953958" cy="457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58357" y="2980055"/>
            <a:ext cx="10893140" cy="5921234"/>
          </a:xfrm>
          <a:custGeom>
            <a:avLst/>
            <a:gdLst/>
            <a:ahLst/>
            <a:cxnLst/>
            <a:rect r="r" b="b" t="t" l="l"/>
            <a:pathLst>
              <a:path h="5921234" w="10893140">
                <a:moveTo>
                  <a:pt x="0" y="0"/>
                </a:moveTo>
                <a:lnTo>
                  <a:pt x="10893140" y="0"/>
                </a:lnTo>
                <a:lnTo>
                  <a:pt x="10893140" y="5921234"/>
                </a:lnTo>
                <a:lnTo>
                  <a:pt x="0" y="59212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70612" y="1834032"/>
            <a:ext cx="1534677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9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Validación del Modelo Resultados Clave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02075" y="3439084"/>
            <a:ext cx="6960431" cy="461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Cond</a:t>
            </a:r>
            <a:r>
              <a:rPr lang="en-US" b="true" sz="27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ición Extrema</a:t>
            </a:r>
          </a:p>
          <a:p>
            <a:pPr algn="l" marL="1209032" indent="-403011" lvl="2">
              <a:lnSpc>
                <a:spcPts val="3359"/>
              </a:lnSpc>
              <a:buFont typeface="Arial"/>
              <a:buChar char="⚬"/>
            </a:pPr>
            <a:r>
              <a:rPr lang="en-US" b="true" sz="27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Escenario</a:t>
            </a:r>
            <a:r>
              <a:rPr lang="en-US" sz="27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: destrucción total de zonas de desove (huevos/nido = 0).</a:t>
            </a:r>
          </a:p>
          <a:p>
            <a:pPr algn="l" marL="1209032" indent="-403011" lvl="2">
              <a:lnSpc>
                <a:spcPts val="3359"/>
              </a:lnSpc>
              <a:buFont typeface="Arial"/>
              <a:buChar char="⚬"/>
            </a:pPr>
            <a:r>
              <a:rPr lang="en-US" b="true" sz="27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Resultado</a:t>
            </a:r>
            <a:r>
              <a:rPr lang="en-US" sz="27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: desaparición de juveniles en ~10 años y de adultos en ~20 años. Coincide con la expectativa realista de colapso poblacional 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0959"/>
            <a:ext cx="18012025" cy="8645399"/>
            <a:chOff x="0" y="0"/>
            <a:chExt cx="953958" cy="457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958" cy="457880"/>
            </a:xfrm>
            <a:custGeom>
              <a:avLst/>
              <a:gdLst/>
              <a:ahLst/>
              <a:cxnLst/>
              <a:rect r="r" b="b" t="t" l="l"/>
              <a:pathLst>
                <a:path h="457880" w="953958">
                  <a:moveTo>
                    <a:pt x="0" y="0"/>
                  </a:moveTo>
                  <a:lnTo>
                    <a:pt x="953958" y="0"/>
                  </a:lnTo>
                  <a:lnTo>
                    <a:pt x="953958" y="457880"/>
                  </a:lnTo>
                  <a:lnTo>
                    <a:pt x="0" y="457880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953958" cy="457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06012" y="2326511"/>
            <a:ext cx="6593024" cy="3822043"/>
          </a:xfrm>
          <a:custGeom>
            <a:avLst/>
            <a:gdLst/>
            <a:ahLst/>
            <a:cxnLst/>
            <a:rect r="r" b="b" t="t" l="l"/>
            <a:pathLst>
              <a:path h="3822043" w="6593024">
                <a:moveTo>
                  <a:pt x="0" y="0"/>
                </a:moveTo>
                <a:lnTo>
                  <a:pt x="6593024" y="0"/>
                </a:lnTo>
                <a:lnTo>
                  <a:pt x="6593024" y="3822043"/>
                </a:lnTo>
                <a:lnTo>
                  <a:pt x="0" y="38220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6434339"/>
            <a:ext cx="6455036" cy="3642019"/>
          </a:xfrm>
          <a:custGeom>
            <a:avLst/>
            <a:gdLst/>
            <a:ahLst/>
            <a:cxnLst/>
            <a:rect r="r" b="b" t="t" l="l"/>
            <a:pathLst>
              <a:path h="3642019" w="6455036">
                <a:moveTo>
                  <a:pt x="0" y="0"/>
                </a:moveTo>
                <a:lnTo>
                  <a:pt x="6455036" y="0"/>
                </a:lnTo>
                <a:lnTo>
                  <a:pt x="6455036" y="3642019"/>
                </a:lnTo>
                <a:lnTo>
                  <a:pt x="0" y="36420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70612" y="1430959"/>
            <a:ext cx="1534677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9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Validación del Modelo Resultados Clave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7116" y="3858184"/>
            <a:ext cx="6960431" cy="378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Sensibilidad a Parámetros Crítico</a:t>
            </a:r>
            <a:r>
              <a:rPr lang="en-US" sz="27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</a:p>
          <a:p>
            <a:pPr algn="l" marL="1209032" indent="-403011" lvl="2">
              <a:lnSpc>
                <a:spcPts val="3359"/>
              </a:lnSpc>
              <a:buFont typeface="Arial"/>
              <a:buChar char="⚬"/>
            </a:pPr>
            <a:r>
              <a:rPr lang="en-US" b="true" sz="27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Huevos por nido</a:t>
            </a:r>
            <a:r>
              <a:rPr lang="en-US" sz="27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: curvas de biomasa adulta para valores de 150 000, 2 000 000 y 250 000 huevos .</a:t>
            </a:r>
          </a:p>
          <a:p>
            <a:pPr algn="l" marL="1209032" indent="-403011" lvl="2">
              <a:lnSpc>
                <a:spcPts val="3359"/>
              </a:lnSpc>
              <a:buFont typeface="Arial"/>
              <a:buChar char="⚬"/>
            </a:pPr>
            <a:r>
              <a:rPr lang="en-US" b="true" sz="27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Pérdida en migració</a:t>
            </a:r>
            <a:r>
              <a:rPr lang="en-US" sz="27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n: comparar escenarios con fracciones de pérdida de 0.15, 0.25 y 0.35</a:t>
            </a:r>
          </a:p>
          <a:p>
            <a:pPr algn="l" marL="1209032" indent="-403011" lvl="2">
              <a:lnSpc>
                <a:spcPts val="3359"/>
              </a:lnSpc>
              <a:buFont typeface="Arial"/>
              <a:buChar char="⚬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0959"/>
            <a:ext cx="18012025" cy="8645399"/>
            <a:chOff x="0" y="0"/>
            <a:chExt cx="953958" cy="457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958" cy="457880"/>
            </a:xfrm>
            <a:custGeom>
              <a:avLst/>
              <a:gdLst/>
              <a:ahLst/>
              <a:cxnLst/>
              <a:rect r="r" b="b" t="t" l="l"/>
              <a:pathLst>
                <a:path h="457880" w="953958">
                  <a:moveTo>
                    <a:pt x="0" y="0"/>
                  </a:moveTo>
                  <a:lnTo>
                    <a:pt x="953958" y="0"/>
                  </a:lnTo>
                  <a:lnTo>
                    <a:pt x="953958" y="457880"/>
                  </a:lnTo>
                  <a:lnTo>
                    <a:pt x="0" y="457880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953958" cy="457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70612" y="1430959"/>
            <a:ext cx="1534677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9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Validación del Modelo Resultados Clave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5332" y="2810434"/>
            <a:ext cx="16786983" cy="586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Reproducción del Referente Histórico</a:t>
            </a:r>
          </a:p>
          <a:p>
            <a:pPr algn="l" marL="1554480" indent="-51816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Gráfica “observado vs. simulado” de capturas de hilsa (datos de Mome &amp; Arnason 2007, BBS 2012).</a:t>
            </a:r>
          </a:p>
          <a:p>
            <a:pPr algn="l" marL="1554480" indent="-51816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Métrica de ajuste: R², RMSE, MAPE; enfatizar la concordancia de patrones más que de valores exactos .</a:t>
            </a:r>
          </a:p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Conclusión de Validación</a:t>
            </a:r>
          </a:p>
          <a:p>
            <a:pPr algn="l" marL="1554480" indent="-51816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El modelo refleja plausiblemente la dinámica real de la hilsa, pasa pruebas de estructura, comportamiento y extremo, y es sensible a parámetros clave, lo que refuerza su credibilidad para análisis de políticas.</a:t>
            </a:r>
          </a:p>
          <a:p>
            <a:pPr algn="l">
              <a:lnSpc>
                <a:spcPts val="3326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656549" cy="7677790"/>
            <a:chOff x="0" y="0"/>
            <a:chExt cx="829206" cy="4066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206" cy="406633"/>
            </a:xfrm>
            <a:custGeom>
              <a:avLst/>
              <a:gdLst/>
              <a:ahLst/>
              <a:cxnLst/>
              <a:rect r="r" b="b" t="t" l="l"/>
              <a:pathLst>
                <a:path h="406633" w="829206">
                  <a:moveTo>
                    <a:pt x="0" y="0"/>
                  </a:moveTo>
                  <a:lnTo>
                    <a:pt x="829206" y="0"/>
                  </a:lnTo>
                  <a:lnTo>
                    <a:pt x="829206" y="406633"/>
                  </a:lnTo>
                  <a:lnTo>
                    <a:pt x="0" y="406633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29206" cy="40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5766" y="1984845"/>
            <a:ext cx="1534677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9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Escenarios de Simulación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5766" y="3208793"/>
            <a:ext cx="15656549" cy="675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7858" indent="-403929" lvl="1">
              <a:lnSpc>
                <a:spcPts val="4490"/>
              </a:lnSpc>
              <a:buFont typeface="Arial"/>
              <a:buChar char="•"/>
            </a:pPr>
            <a:r>
              <a:rPr lang="en-US" b="true" sz="3741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Objetivo:</a:t>
            </a:r>
            <a:r>
              <a:rPr lang="en-US" sz="3741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 Evaluar el efecto de distintas estrategias de manejo sobre la biomasa y las capturas de hilsa.</a:t>
            </a:r>
          </a:p>
          <a:p>
            <a:pPr algn="l">
              <a:lnSpc>
                <a:spcPts val="4490"/>
              </a:lnSpc>
            </a:pPr>
          </a:p>
          <a:p>
            <a:pPr algn="l">
              <a:lnSpc>
                <a:spcPts val="4490"/>
              </a:lnSpc>
            </a:pPr>
            <a:r>
              <a:rPr lang="en-US" b="true" sz="3741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Escenario 1 – Base (Sin Regulación)</a:t>
            </a:r>
          </a:p>
          <a:p>
            <a:pPr algn="l" marL="807858" indent="-403929" lvl="1">
              <a:lnSpc>
                <a:spcPts val="4490"/>
              </a:lnSpc>
              <a:buFont typeface="Arial"/>
              <a:buChar char="•"/>
            </a:pPr>
            <a:r>
              <a:rPr lang="en-US" sz="3741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Fracción de captura de adultos: 0.8</a:t>
            </a:r>
          </a:p>
          <a:p>
            <a:pPr algn="l" marL="807858" indent="-403929" lvl="1">
              <a:lnSpc>
                <a:spcPts val="4490"/>
              </a:lnSpc>
              <a:buFont typeface="Arial"/>
              <a:buChar char="•"/>
            </a:pPr>
            <a:r>
              <a:rPr lang="en-US" sz="3741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Fracción de pérdida de juveniles: 0.95</a:t>
            </a:r>
          </a:p>
          <a:p>
            <a:pPr algn="l" marL="807858" indent="-403929" lvl="1">
              <a:lnSpc>
                <a:spcPts val="4490"/>
              </a:lnSpc>
              <a:buFont typeface="Arial"/>
              <a:buChar char="•"/>
            </a:pPr>
            <a:r>
              <a:rPr lang="en-US" sz="3741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Representa la situación actual de pesca intensiva y sin vedas.</a:t>
            </a:r>
          </a:p>
          <a:p>
            <a:pPr algn="l">
              <a:lnSpc>
                <a:spcPts val="4490"/>
              </a:lnSpc>
            </a:pPr>
          </a:p>
          <a:p>
            <a:pPr algn="l">
              <a:lnSpc>
                <a:spcPts val="4490"/>
              </a:lnSpc>
            </a:pPr>
            <a:r>
              <a:rPr lang="en-US" b="true" sz="3741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Escenario 2 – Aumento de la Pérdida Juvenil</a:t>
            </a:r>
          </a:p>
          <a:p>
            <a:pPr algn="l" marL="807858" indent="-403929" lvl="1">
              <a:lnSpc>
                <a:spcPts val="4490"/>
              </a:lnSpc>
              <a:buFont typeface="Arial"/>
              <a:buChar char="•"/>
            </a:pPr>
            <a:r>
              <a:rPr lang="en-US" sz="3741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Fracción de pérdida de juveniles: 0.9</a:t>
            </a:r>
          </a:p>
          <a:p>
            <a:pPr algn="l" marL="807858" indent="-403929" lvl="1">
              <a:lnSpc>
                <a:spcPts val="4490"/>
              </a:lnSpc>
              <a:buFont typeface="Arial"/>
              <a:buChar char="•"/>
            </a:pPr>
            <a:r>
              <a:rPr lang="en-US" sz="3741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Simula aumento del uso de redes ilegales de malla fina.</a:t>
            </a:r>
          </a:p>
          <a:p>
            <a:pPr algn="l">
              <a:lnSpc>
                <a:spcPts val="449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8193" y="1250950"/>
            <a:ext cx="15264187" cy="7730827"/>
            <a:chOff x="0" y="0"/>
            <a:chExt cx="4177441" cy="2115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77442" cy="2115742"/>
            </a:xfrm>
            <a:custGeom>
              <a:avLst/>
              <a:gdLst/>
              <a:ahLst/>
              <a:cxnLst/>
              <a:rect r="r" b="b" t="t" l="l"/>
              <a:pathLst>
                <a:path h="2115742" w="4177442">
                  <a:moveTo>
                    <a:pt x="0" y="0"/>
                  </a:moveTo>
                  <a:lnTo>
                    <a:pt x="4177442" y="0"/>
                  </a:lnTo>
                  <a:lnTo>
                    <a:pt x="4177442" y="2115742"/>
                  </a:lnTo>
                  <a:lnTo>
                    <a:pt x="0" y="2115742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177441" cy="2163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16535" y="2136777"/>
            <a:ext cx="9454930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b="true" sz="83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27020" y="3841752"/>
            <a:ext cx="19535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46070" y="4984752"/>
            <a:ext cx="19535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46070" y="6127752"/>
            <a:ext cx="19535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46070" y="7270752"/>
            <a:ext cx="19535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47518" y="3841752"/>
            <a:ext cx="14328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47518" y="4984752"/>
            <a:ext cx="14328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47518" y="6127752"/>
            <a:ext cx="14328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47518" y="7270752"/>
            <a:ext cx="14328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05270" y="3970339"/>
            <a:ext cx="34422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Objetivos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05270" y="5162550"/>
            <a:ext cx="3442248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Contexto y Justificación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05270" y="6343650"/>
            <a:ext cx="34422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Alcance del Modelo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05270" y="7467600"/>
            <a:ext cx="34422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Hipótesis Dinámica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85129" y="3970339"/>
            <a:ext cx="54872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Diagrama de Bucles Causales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285129" y="5162550"/>
            <a:ext cx="5487250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Diagrama Stock–Flow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1285129" y="6343650"/>
            <a:ext cx="54872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Validación del Modelo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285129" y="7467600"/>
            <a:ext cx="54872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Escenarios de Simulación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656549" cy="7677790"/>
            <a:chOff x="0" y="0"/>
            <a:chExt cx="829206" cy="4066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206" cy="406633"/>
            </a:xfrm>
            <a:custGeom>
              <a:avLst/>
              <a:gdLst/>
              <a:ahLst/>
              <a:cxnLst/>
              <a:rect r="r" b="b" t="t" l="l"/>
              <a:pathLst>
                <a:path h="406633" w="829206">
                  <a:moveTo>
                    <a:pt x="0" y="0"/>
                  </a:moveTo>
                  <a:lnTo>
                    <a:pt x="829206" y="0"/>
                  </a:lnTo>
                  <a:lnTo>
                    <a:pt x="829206" y="406633"/>
                  </a:lnTo>
                  <a:lnTo>
                    <a:pt x="0" y="406633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29206" cy="40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69365" y="2899107"/>
            <a:ext cx="11031254" cy="6359193"/>
          </a:xfrm>
          <a:custGeom>
            <a:avLst/>
            <a:gdLst/>
            <a:ahLst/>
            <a:cxnLst/>
            <a:rect r="r" b="b" t="t" l="l"/>
            <a:pathLst>
              <a:path h="6359193" w="11031254">
                <a:moveTo>
                  <a:pt x="0" y="0"/>
                </a:moveTo>
                <a:lnTo>
                  <a:pt x="11031254" y="0"/>
                </a:lnTo>
                <a:lnTo>
                  <a:pt x="11031254" y="6359193"/>
                </a:lnTo>
                <a:lnTo>
                  <a:pt x="0" y="63591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5766" y="1975320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Resultado Escenario 1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656549" cy="7677790"/>
            <a:chOff x="0" y="0"/>
            <a:chExt cx="829206" cy="4066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206" cy="406633"/>
            </a:xfrm>
            <a:custGeom>
              <a:avLst/>
              <a:gdLst/>
              <a:ahLst/>
              <a:cxnLst/>
              <a:rect r="r" b="b" t="t" l="l"/>
              <a:pathLst>
                <a:path h="406633" w="829206">
                  <a:moveTo>
                    <a:pt x="0" y="0"/>
                  </a:moveTo>
                  <a:lnTo>
                    <a:pt x="829206" y="0"/>
                  </a:lnTo>
                  <a:lnTo>
                    <a:pt x="829206" y="406633"/>
                  </a:lnTo>
                  <a:lnTo>
                    <a:pt x="0" y="406633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29206" cy="40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96428" y="2680170"/>
            <a:ext cx="11295143" cy="6687257"/>
          </a:xfrm>
          <a:custGeom>
            <a:avLst/>
            <a:gdLst/>
            <a:ahLst/>
            <a:cxnLst/>
            <a:rect r="r" b="b" t="t" l="l"/>
            <a:pathLst>
              <a:path h="6687257" w="11295143">
                <a:moveTo>
                  <a:pt x="0" y="0"/>
                </a:moveTo>
                <a:lnTo>
                  <a:pt x="11295144" y="0"/>
                </a:lnTo>
                <a:lnTo>
                  <a:pt x="11295144" y="6687257"/>
                </a:lnTo>
                <a:lnTo>
                  <a:pt x="0" y="66872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5766" y="1975320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Resultado Escenario 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656549" cy="7677790"/>
            <a:chOff x="0" y="0"/>
            <a:chExt cx="829206" cy="4066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206" cy="406633"/>
            </a:xfrm>
            <a:custGeom>
              <a:avLst/>
              <a:gdLst/>
              <a:ahLst/>
              <a:cxnLst/>
              <a:rect r="r" b="b" t="t" l="l"/>
              <a:pathLst>
                <a:path h="406633" w="829206">
                  <a:moveTo>
                    <a:pt x="0" y="0"/>
                  </a:moveTo>
                  <a:lnTo>
                    <a:pt x="829206" y="0"/>
                  </a:lnTo>
                  <a:lnTo>
                    <a:pt x="829206" y="406633"/>
                  </a:lnTo>
                  <a:lnTo>
                    <a:pt x="0" y="406633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29206" cy="40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94413" y="2680170"/>
            <a:ext cx="11499174" cy="6578130"/>
          </a:xfrm>
          <a:custGeom>
            <a:avLst/>
            <a:gdLst/>
            <a:ahLst/>
            <a:cxnLst/>
            <a:rect r="r" b="b" t="t" l="l"/>
            <a:pathLst>
              <a:path h="6578130" w="11499174">
                <a:moveTo>
                  <a:pt x="0" y="0"/>
                </a:moveTo>
                <a:lnTo>
                  <a:pt x="11499174" y="0"/>
                </a:lnTo>
                <a:lnTo>
                  <a:pt x="11499174" y="6578130"/>
                </a:lnTo>
                <a:lnTo>
                  <a:pt x="0" y="65781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5766" y="1975320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Resultados de los Escenarios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656549" cy="7677790"/>
            <a:chOff x="0" y="0"/>
            <a:chExt cx="829206" cy="4066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206" cy="406633"/>
            </a:xfrm>
            <a:custGeom>
              <a:avLst/>
              <a:gdLst/>
              <a:ahLst/>
              <a:cxnLst/>
              <a:rect r="r" b="b" t="t" l="l"/>
              <a:pathLst>
                <a:path h="406633" w="829206">
                  <a:moveTo>
                    <a:pt x="0" y="0"/>
                  </a:moveTo>
                  <a:lnTo>
                    <a:pt x="829206" y="0"/>
                  </a:lnTo>
                  <a:lnTo>
                    <a:pt x="829206" y="406633"/>
                  </a:lnTo>
                  <a:lnTo>
                    <a:pt x="0" y="406633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29206" cy="40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24492" y="2680170"/>
            <a:ext cx="11239016" cy="6578130"/>
          </a:xfrm>
          <a:custGeom>
            <a:avLst/>
            <a:gdLst/>
            <a:ahLst/>
            <a:cxnLst/>
            <a:rect r="r" b="b" t="t" l="l"/>
            <a:pathLst>
              <a:path h="6578130" w="11239016">
                <a:moveTo>
                  <a:pt x="0" y="0"/>
                </a:moveTo>
                <a:lnTo>
                  <a:pt x="11239016" y="0"/>
                </a:lnTo>
                <a:lnTo>
                  <a:pt x="11239016" y="6578130"/>
                </a:lnTo>
                <a:lnTo>
                  <a:pt x="0" y="65781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5766" y="1975320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Resultado Escenario 2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656549" cy="7677790"/>
            <a:chOff x="0" y="0"/>
            <a:chExt cx="829206" cy="4066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206" cy="406633"/>
            </a:xfrm>
            <a:custGeom>
              <a:avLst/>
              <a:gdLst/>
              <a:ahLst/>
              <a:cxnLst/>
              <a:rect r="r" b="b" t="t" l="l"/>
              <a:pathLst>
                <a:path h="406633" w="829206">
                  <a:moveTo>
                    <a:pt x="0" y="0"/>
                  </a:moveTo>
                  <a:lnTo>
                    <a:pt x="829206" y="0"/>
                  </a:lnTo>
                  <a:lnTo>
                    <a:pt x="829206" y="406633"/>
                  </a:lnTo>
                  <a:lnTo>
                    <a:pt x="0" y="406633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29206" cy="40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5766" y="1984845"/>
            <a:ext cx="1534677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9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Escenarios de Simulación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5766" y="3208793"/>
            <a:ext cx="15656549" cy="562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0"/>
              </a:lnSpc>
            </a:pPr>
            <a:r>
              <a:rPr lang="en-US" sz="3741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Escenario 3 – Restricción de Captura en Adultos Migrantes</a:t>
            </a:r>
          </a:p>
          <a:p>
            <a:pPr algn="l" marL="807858" indent="-403929" lvl="1">
              <a:lnSpc>
                <a:spcPts val="4490"/>
              </a:lnSpc>
              <a:buFont typeface="Arial"/>
              <a:buChar char="•"/>
            </a:pPr>
            <a:r>
              <a:rPr lang="en-US" sz="3741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Fracción de pesca de adultos migrantes: reducida a 0.5</a:t>
            </a:r>
          </a:p>
          <a:p>
            <a:pPr algn="l" marL="807858" indent="-403929" lvl="1">
              <a:lnSpc>
                <a:spcPts val="4490"/>
              </a:lnSpc>
              <a:buFont typeface="Arial"/>
              <a:buChar char="•"/>
            </a:pPr>
            <a:r>
              <a:rPr lang="en-US" sz="3741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Representa una veda parcial durante la migración.</a:t>
            </a:r>
          </a:p>
          <a:p>
            <a:pPr algn="l">
              <a:lnSpc>
                <a:spcPts val="4490"/>
              </a:lnSpc>
            </a:pPr>
          </a:p>
          <a:p>
            <a:pPr algn="l">
              <a:lnSpc>
                <a:spcPts val="4490"/>
              </a:lnSpc>
            </a:pPr>
            <a:r>
              <a:rPr lang="en-US" sz="3741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Escenario 4 – Óptimo (Sostenible)</a:t>
            </a:r>
          </a:p>
          <a:p>
            <a:pPr algn="l" marL="807858" indent="-403929" lvl="1">
              <a:lnSpc>
                <a:spcPts val="4490"/>
              </a:lnSpc>
              <a:buFont typeface="Arial"/>
              <a:buChar char="•"/>
            </a:pPr>
            <a:r>
              <a:rPr lang="en-US" sz="3741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Combinación:</a:t>
            </a:r>
          </a:p>
          <a:p>
            <a:pPr algn="l" marL="1615717" indent="-538572" lvl="2">
              <a:lnSpc>
                <a:spcPts val="4490"/>
              </a:lnSpc>
              <a:buFont typeface="Arial"/>
              <a:buChar char="⚬"/>
            </a:pPr>
            <a:r>
              <a:rPr lang="en-US" sz="3741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Reducción de esfuerzo pesquero total</a:t>
            </a:r>
          </a:p>
          <a:p>
            <a:pPr algn="l" marL="1615717" indent="-538572" lvl="2">
              <a:lnSpc>
                <a:spcPts val="4490"/>
              </a:lnSpc>
              <a:buFont typeface="Arial"/>
              <a:buChar char="⚬"/>
            </a:pPr>
            <a:r>
              <a:rPr lang="en-US" sz="3741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Protección total de adultos en época de migración</a:t>
            </a:r>
          </a:p>
          <a:p>
            <a:pPr algn="l" marL="807858" indent="-403929" lvl="1">
              <a:lnSpc>
                <a:spcPts val="4490"/>
              </a:lnSpc>
              <a:buFont typeface="Arial"/>
              <a:buChar char="•"/>
            </a:pPr>
            <a:r>
              <a:rPr lang="en-US" sz="3741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Meta: maximizar captura total sin colapsar la biomasa reproductiva.</a:t>
            </a:r>
          </a:p>
          <a:p>
            <a:pPr algn="l">
              <a:lnSpc>
                <a:spcPts val="4490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656549" cy="7677790"/>
            <a:chOff x="0" y="0"/>
            <a:chExt cx="829206" cy="4066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206" cy="406633"/>
            </a:xfrm>
            <a:custGeom>
              <a:avLst/>
              <a:gdLst/>
              <a:ahLst/>
              <a:cxnLst/>
              <a:rect r="r" b="b" t="t" l="l"/>
              <a:pathLst>
                <a:path h="406633" w="829206">
                  <a:moveTo>
                    <a:pt x="0" y="0"/>
                  </a:moveTo>
                  <a:lnTo>
                    <a:pt x="829206" y="0"/>
                  </a:lnTo>
                  <a:lnTo>
                    <a:pt x="829206" y="406633"/>
                  </a:lnTo>
                  <a:lnTo>
                    <a:pt x="0" y="406633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29206" cy="40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11506" y="2680170"/>
            <a:ext cx="11595296" cy="6677115"/>
          </a:xfrm>
          <a:custGeom>
            <a:avLst/>
            <a:gdLst/>
            <a:ahLst/>
            <a:cxnLst/>
            <a:rect r="r" b="b" t="t" l="l"/>
            <a:pathLst>
              <a:path h="6677115" w="11595296">
                <a:moveTo>
                  <a:pt x="0" y="0"/>
                </a:moveTo>
                <a:lnTo>
                  <a:pt x="11595296" y="0"/>
                </a:lnTo>
                <a:lnTo>
                  <a:pt x="11595296" y="6677115"/>
                </a:lnTo>
                <a:lnTo>
                  <a:pt x="0" y="66771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5766" y="1975320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Resultado Escenario 3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430959"/>
            <a:ext cx="15656549" cy="8051816"/>
            <a:chOff x="0" y="0"/>
            <a:chExt cx="829206" cy="4264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206" cy="426442"/>
            </a:xfrm>
            <a:custGeom>
              <a:avLst/>
              <a:gdLst/>
              <a:ahLst/>
              <a:cxnLst/>
              <a:rect r="r" b="b" t="t" l="l"/>
              <a:pathLst>
                <a:path h="426442" w="829206">
                  <a:moveTo>
                    <a:pt x="0" y="0"/>
                  </a:moveTo>
                  <a:lnTo>
                    <a:pt x="829206" y="0"/>
                  </a:lnTo>
                  <a:lnTo>
                    <a:pt x="829206" y="426442"/>
                  </a:lnTo>
                  <a:lnTo>
                    <a:pt x="0" y="426442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29206" cy="426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57065" y="2455694"/>
            <a:ext cx="11173870" cy="6802606"/>
          </a:xfrm>
          <a:custGeom>
            <a:avLst/>
            <a:gdLst/>
            <a:ahLst/>
            <a:cxnLst/>
            <a:rect r="r" b="b" t="t" l="l"/>
            <a:pathLst>
              <a:path h="6802606" w="11173870">
                <a:moveTo>
                  <a:pt x="0" y="0"/>
                </a:moveTo>
                <a:lnTo>
                  <a:pt x="11173870" y="0"/>
                </a:lnTo>
                <a:lnTo>
                  <a:pt x="11173870" y="6802606"/>
                </a:lnTo>
                <a:lnTo>
                  <a:pt x="0" y="6802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52" t="0" r="-205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70612" y="1586139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Resultado Escenario 3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430959"/>
            <a:ext cx="15656549" cy="8051816"/>
            <a:chOff x="0" y="0"/>
            <a:chExt cx="829206" cy="4264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206" cy="426442"/>
            </a:xfrm>
            <a:custGeom>
              <a:avLst/>
              <a:gdLst/>
              <a:ahLst/>
              <a:cxnLst/>
              <a:rect r="r" b="b" t="t" l="l"/>
              <a:pathLst>
                <a:path h="426442" w="829206">
                  <a:moveTo>
                    <a:pt x="0" y="0"/>
                  </a:moveTo>
                  <a:lnTo>
                    <a:pt x="829206" y="0"/>
                  </a:lnTo>
                  <a:lnTo>
                    <a:pt x="829206" y="426442"/>
                  </a:lnTo>
                  <a:lnTo>
                    <a:pt x="0" y="426442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29206" cy="426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35230" y="2290989"/>
            <a:ext cx="12257622" cy="6986844"/>
          </a:xfrm>
          <a:custGeom>
            <a:avLst/>
            <a:gdLst/>
            <a:ahLst/>
            <a:cxnLst/>
            <a:rect r="r" b="b" t="t" l="l"/>
            <a:pathLst>
              <a:path h="6986844" w="12257622">
                <a:moveTo>
                  <a:pt x="0" y="0"/>
                </a:moveTo>
                <a:lnTo>
                  <a:pt x="12257622" y="0"/>
                </a:lnTo>
                <a:lnTo>
                  <a:pt x="12257622" y="6986845"/>
                </a:lnTo>
                <a:lnTo>
                  <a:pt x="0" y="69868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70612" y="1586139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Resultado Escenario 3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430959"/>
            <a:ext cx="15656549" cy="8051816"/>
            <a:chOff x="0" y="0"/>
            <a:chExt cx="829206" cy="4264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206" cy="426442"/>
            </a:xfrm>
            <a:custGeom>
              <a:avLst/>
              <a:gdLst/>
              <a:ahLst/>
              <a:cxnLst/>
              <a:rect r="r" b="b" t="t" l="l"/>
              <a:pathLst>
                <a:path h="426442" w="829206">
                  <a:moveTo>
                    <a:pt x="0" y="0"/>
                  </a:moveTo>
                  <a:lnTo>
                    <a:pt x="829206" y="0"/>
                  </a:lnTo>
                  <a:lnTo>
                    <a:pt x="829206" y="426442"/>
                  </a:lnTo>
                  <a:lnTo>
                    <a:pt x="0" y="426442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29206" cy="426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10182" y="2290989"/>
            <a:ext cx="12107717" cy="6967311"/>
          </a:xfrm>
          <a:custGeom>
            <a:avLst/>
            <a:gdLst/>
            <a:ahLst/>
            <a:cxnLst/>
            <a:rect r="r" b="b" t="t" l="l"/>
            <a:pathLst>
              <a:path h="6967311" w="12107717">
                <a:moveTo>
                  <a:pt x="0" y="0"/>
                </a:moveTo>
                <a:lnTo>
                  <a:pt x="12107718" y="0"/>
                </a:lnTo>
                <a:lnTo>
                  <a:pt x="12107718" y="6967311"/>
                </a:lnTo>
                <a:lnTo>
                  <a:pt x="0" y="69673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70612" y="1586139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Resultado Escenario 3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660" y="412935"/>
            <a:ext cx="16900246" cy="9294349"/>
            <a:chOff x="0" y="0"/>
            <a:chExt cx="895075" cy="492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075" cy="492250"/>
            </a:xfrm>
            <a:custGeom>
              <a:avLst/>
              <a:gdLst/>
              <a:ahLst/>
              <a:cxnLst/>
              <a:rect r="r" b="b" t="t" l="l"/>
              <a:pathLst>
                <a:path h="492250" w="895075">
                  <a:moveTo>
                    <a:pt x="0" y="0"/>
                  </a:moveTo>
                  <a:lnTo>
                    <a:pt x="895075" y="0"/>
                  </a:lnTo>
                  <a:lnTo>
                    <a:pt x="895075" y="492250"/>
                  </a:lnTo>
                  <a:lnTo>
                    <a:pt x="0" y="492250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95075" cy="492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70612" y="403410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Aná</a:t>
            </a: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lisis de Políticas – Criterios de Evaluación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3628" y="1421434"/>
            <a:ext cx="16665672" cy="841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3719"/>
              </a:lnSpc>
              <a:buFont typeface="Arial"/>
              <a:buChar char="•"/>
            </a:pPr>
            <a:r>
              <a:rPr lang="en-US" b="true" sz="30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Indicadores Clave</a:t>
            </a:r>
          </a:p>
          <a:p>
            <a:pPr algn="l" marL="1338569" indent="-446190" lvl="2">
              <a:lnSpc>
                <a:spcPts val="3719"/>
              </a:lnSpc>
              <a:buFont typeface="Arial"/>
              <a:buChar char="⚬"/>
            </a:pPr>
            <a:r>
              <a:rPr lang="en-US" b="true" sz="30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Sostenibilidad de la Biomasa</a:t>
            </a:r>
          </a:p>
          <a:p>
            <a:pPr algn="l" marL="2007854" indent="-501963" lvl="3">
              <a:lnSpc>
                <a:spcPts val="3719"/>
              </a:lnSpc>
              <a:buFont typeface="Arial"/>
              <a:buChar char="￭"/>
            </a:pPr>
            <a:r>
              <a:rPr lang="en-US" sz="30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Biomasa adulta al final del horizonte de simulación .</a:t>
            </a:r>
          </a:p>
          <a:p>
            <a:pPr algn="l" marL="1338569" indent="-446190" lvl="2">
              <a:lnSpc>
                <a:spcPts val="3719"/>
              </a:lnSpc>
              <a:buFont typeface="Arial"/>
              <a:buChar char="⚬"/>
            </a:pPr>
            <a:r>
              <a:rPr lang="en-US" b="true" sz="30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Rendimiento Pesquero Acumulado</a:t>
            </a:r>
          </a:p>
          <a:p>
            <a:pPr algn="l" marL="2007854" indent="-501963" lvl="3">
              <a:lnSpc>
                <a:spcPts val="3719"/>
              </a:lnSpc>
              <a:buFont typeface="Arial"/>
              <a:buChar char="￭"/>
            </a:pPr>
            <a:r>
              <a:rPr lang="en-US" sz="30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Captura total en kg a lo largo del período .</a:t>
            </a:r>
          </a:p>
          <a:p>
            <a:pPr algn="l" marL="1338569" indent="-446190" lvl="2">
              <a:lnSpc>
                <a:spcPts val="3719"/>
              </a:lnSpc>
              <a:buFont typeface="Arial"/>
              <a:buChar char="⚬"/>
            </a:pPr>
            <a:r>
              <a:rPr lang="en-US" b="true" sz="30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Riesgo de Colapso</a:t>
            </a:r>
          </a:p>
          <a:p>
            <a:pPr algn="l" marL="2007854" indent="-501963" lvl="3">
              <a:lnSpc>
                <a:spcPts val="3719"/>
              </a:lnSpc>
              <a:buFont typeface="Arial"/>
              <a:buChar char="￭"/>
            </a:pPr>
            <a:r>
              <a:rPr lang="en-US" sz="30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Probabilidad de que la biomasa caiga por debajo del mínimo crítico (p. ej. 20 % del nivel inicial).</a:t>
            </a:r>
          </a:p>
          <a:p>
            <a:pPr algn="l" marL="1338569" indent="-446190" lvl="2">
              <a:lnSpc>
                <a:spcPts val="3719"/>
              </a:lnSpc>
              <a:buFont typeface="Arial"/>
              <a:buChar char="⚬"/>
            </a:pPr>
            <a:r>
              <a:rPr lang="en-US" b="true" sz="30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Equidad Socio-Económica</a:t>
            </a:r>
          </a:p>
          <a:p>
            <a:pPr algn="l" marL="2007854" indent="-501963" lvl="3">
              <a:lnSpc>
                <a:spcPts val="3719"/>
              </a:lnSpc>
              <a:buFont typeface="Arial"/>
              <a:buChar char="￭"/>
            </a:pPr>
            <a:r>
              <a:rPr lang="en-US" sz="30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Mantenimiento de ingresos estables para pescadores artesanales.</a:t>
            </a:r>
          </a:p>
          <a:p>
            <a:pPr algn="l" marL="1338569" indent="-446190" lvl="2">
              <a:lnSpc>
                <a:spcPts val="3719"/>
              </a:lnSpc>
              <a:buFont typeface="Arial"/>
              <a:buChar char="⚬"/>
            </a:pPr>
            <a:r>
              <a:rPr lang="en-US" b="true" sz="30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Factibilidad de Implementación</a:t>
            </a:r>
          </a:p>
          <a:p>
            <a:pPr algn="l" marL="2007854" indent="-501963" lvl="3">
              <a:lnSpc>
                <a:spcPts val="3719"/>
              </a:lnSpc>
              <a:buFont typeface="Arial"/>
              <a:buChar char="￭"/>
            </a:pPr>
            <a:r>
              <a:rPr lang="en-US" sz="30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Costo administrativo y grado de aceptación comunitaria.</a:t>
            </a:r>
          </a:p>
          <a:p>
            <a:pPr algn="l" marL="669285" indent="-334642" lvl="1">
              <a:lnSpc>
                <a:spcPts val="3719"/>
              </a:lnSpc>
              <a:buFont typeface="Arial"/>
              <a:buChar char="•"/>
            </a:pPr>
            <a:r>
              <a:rPr lang="en-US" b="true" sz="30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Métodos de Análisis</a:t>
            </a:r>
          </a:p>
          <a:p>
            <a:pPr algn="l" marL="1338569" indent="-446190" lvl="2">
              <a:lnSpc>
                <a:spcPts val="3719"/>
              </a:lnSpc>
              <a:buFont typeface="Arial"/>
              <a:buChar char="⚬"/>
            </a:pPr>
            <a:r>
              <a:rPr lang="en-US" sz="30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Comparación Escenarios: tabla comparativa de indicadores por escenario.</a:t>
            </a:r>
          </a:p>
          <a:p>
            <a:pPr algn="l" marL="1338569" indent="-446190" lvl="2">
              <a:lnSpc>
                <a:spcPts val="3719"/>
              </a:lnSpc>
              <a:buFont typeface="Arial"/>
              <a:buChar char="⚬"/>
            </a:pPr>
            <a:r>
              <a:rPr lang="en-US" sz="30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Análisis de Trade-off: visualizar el equilibrio entre captura y biomasa (p. 192, Fig. 9.8).</a:t>
            </a:r>
          </a:p>
          <a:p>
            <a:pPr algn="l" marL="1338569" indent="-446190" lvl="2">
              <a:lnSpc>
                <a:spcPts val="3719"/>
              </a:lnSpc>
              <a:buFont typeface="Arial"/>
              <a:buChar char="⚬"/>
            </a:pPr>
            <a:r>
              <a:rPr lang="en-US" sz="30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Pruebas de Sensibilidad: ver cómo cambios menores en vedas o cuotas afectan los indicadores.</a:t>
            </a:r>
          </a:p>
          <a:p>
            <a:pPr algn="l">
              <a:lnSpc>
                <a:spcPts val="37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8193" y="1250950"/>
            <a:ext cx="15264187" cy="7730827"/>
            <a:chOff x="0" y="0"/>
            <a:chExt cx="4177441" cy="2115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77442" cy="2115742"/>
            </a:xfrm>
            <a:custGeom>
              <a:avLst/>
              <a:gdLst/>
              <a:ahLst/>
              <a:cxnLst/>
              <a:rect r="r" b="b" t="t" l="l"/>
              <a:pathLst>
                <a:path h="2115742" w="4177442">
                  <a:moveTo>
                    <a:pt x="0" y="0"/>
                  </a:moveTo>
                  <a:lnTo>
                    <a:pt x="4177442" y="0"/>
                  </a:lnTo>
                  <a:lnTo>
                    <a:pt x="4177442" y="2115742"/>
                  </a:lnTo>
                  <a:lnTo>
                    <a:pt x="0" y="2115742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177441" cy="2163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16535" y="2136777"/>
            <a:ext cx="9454930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b="true" sz="83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27020" y="3841752"/>
            <a:ext cx="19535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46070" y="4984752"/>
            <a:ext cx="19535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46070" y="6127752"/>
            <a:ext cx="19535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46070" y="7270752"/>
            <a:ext cx="19535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05270" y="3970339"/>
            <a:ext cx="3442248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Resultados de los Escenarios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05270" y="5162550"/>
            <a:ext cx="34422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Análisis de Políticas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05270" y="6343650"/>
            <a:ext cx="34422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Conclusiones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05270" y="7467600"/>
            <a:ext cx="34422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Referencias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660" y="412935"/>
            <a:ext cx="16900246" cy="9294349"/>
            <a:chOff x="0" y="0"/>
            <a:chExt cx="895075" cy="492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075" cy="492250"/>
            </a:xfrm>
            <a:custGeom>
              <a:avLst/>
              <a:gdLst/>
              <a:ahLst/>
              <a:cxnLst/>
              <a:rect r="r" b="b" t="t" l="l"/>
              <a:pathLst>
                <a:path h="492250" w="895075">
                  <a:moveTo>
                    <a:pt x="0" y="0"/>
                  </a:moveTo>
                  <a:lnTo>
                    <a:pt x="895075" y="0"/>
                  </a:lnTo>
                  <a:lnTo>
                    <a:pt x="895075" y="492250"/>
                  </a:lnTo>
                  <a:lnTo>
                    <a:pt x="0" y="492250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95075" cy="492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70612" y="403410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Aná</a:t>
            </a: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lisis de Políticas  – Recomendaciones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3628" y="1430959"/>
            <a:ext cx="16878278" cy="895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Política Óptima (Escenario 4)</a:t>
            </a:r>
          </a:p>
          <a:p>
            <a:pPr algn="l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Protección Total en Migración: veda durante los meses de julio–septiembre (cuando &gt; 70 % de adultos migran).</a:t>
            </a:r>
          </a:p>
          <a:p>
            <a:pPr algn="l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Reducción del Esfuerzo Pesquero: límite del 50 % del esfuerzo actual en temporada de desove.</a:t>
            </a:r>
          </a:p>
          <a:p>
            <a:pPr algn="l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Monitoreo y Ajuste Dinámico: revisión anual de parámetros de mortalidad y fecundidad.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Otras Políticas Viables</a:t>
            </a:r>
          </a:p>
          <a:p>
            <a:pPr algn="l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Veda Juvenil: prohibir captura de juveniles &lt; 1 año todo el año (reduce la pérdida juvenil de 95 % a 80 %).</a:t>
            </a:r>
          </a:p>
          <a:p>
            <a:pPr algn="l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Tallas Mínimas de Captura: solo individuos &gt; 2 años pueden extraerse.</a:t>
            </a:r>
          </a:p>
          <a:p>
            <a:pPr algn="l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Programas de Co-gestión: involucrar cooperativas de pescadores en vigilancia y cumplimiento.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Impacto Esperado</a:t>
            </a:r>
          </a:p>
          <a:p>
            <a:pPr algn="l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+ 25 % de biomasa adulta tras 5 años.</a:t>
            </a:r>
          </a:p>
          <a:p>
            <a:pPr algn="l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+ 15 % de captura acumulada a 10 años vs. escenario base.</a:t>
            </a:r>
          </a:p>
          <a:p>
            <a:pPr algn="l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Menor volatilidad en ingresos locales.</a:t>
            </a:r>
          </a:p>
          <a:p>
            <a:pPr algn="l" marL="647695" indent="-323848" lvl="1">
              <a:lnSpc>
                <a:spcPts val="3599"/>
              </a:lnSpc>
              <a:buFont typeface="Arial"/>
              <a:buChar char="•"/>
            </a:pPr>
          </a:p>
          <a:p>
            <a:pPr algn="l">
              <a:lnSpc>
                <a:spcPts val="3599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660" y="412935"/>
            <a:ext cx="16900246" cy="9294349"/>
            <a:chOff x="0" y="0"/>
            <a:chExt cx="895075" cy="492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075" cy="492250"/>
            </a:xfrm>
            <a:custGeom>
              <a:avLst/>
              <a:gdLst/>
              <a:ahLst/>
              <a:cxnLst/>
              <a:rect r="r" b="b" t="t" l="l"/>
              <a:pathLst>
                <a:path h="492250" w="895075">
                  <a:moveTo>
                    <a:pt x="0" y="0"/>
                  </a:moveTo>
                  <a:lnTo>
                    <a:pt x="895075" y="0"/>
                  </a:lnTo>
                  <a:lnTo>
                    <a:pt x="895075" y="492250"/>
                  </a:lnTo>
                  <a:lnTo>
                    <a:pt x="0" y="492250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95075" cy="492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70612" y="1585236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Aná</a:t>
            </a: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lisis de Políticas  – Recomendaciones</a:t>
            </a:r>
          </a:p>
        </p:txBody>
      </p:sp>
      <p:graphicFrame>
        <p:nvGraphicFramePr>
          <p:cNvPr name="Object 8" id="8"/>
          <p:cNvGraphicFramePr/>
          <p:nvPr/>
        </p:nvGraphicFramePr>
        <p:xfrm>
          <a:off x="1028700" y="2453887"/>
          <a:ext cx="3771900" cy="1676400"/>
        </p:xfrm>
        <a:graphic>
          <a:graphicData uri="http://schemas.openxmlformats.org/presentationml/2006/ole">
            <p:oleObj imgW="4521200" imgH="2425700" r:id="rId7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660" y="412935"/>
            <a:ext cx="16900246" cy="9294349"/>
            <a:chOff x="0" y="0"/>
            <a:chExt cx="895075" cy="492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075" cy="492250"/>
            </a:xfrm>
            <a:custGeom>
              <a:avLst/>
              <a:gdLst/>
              <a:ahLst/>
              <a:cxnLst/>
              <a:rect r="r" b="b" t="t" l="l"/>
              <a:pathLst>
                <a:path h="492250" w="895075">
                  <a:moveTo>
                    <a:pt x="0" y="0"/>
                  </a:moveTo>
                  <a:lnTo>
                    <a:pt x="895075" y="0"/>
                  </a:lnTo>
                  <a:lnTo>
                    <a:pt x="895075" y="492250"/>
                  </a:lnTo>
                  <a:lnTo>
                    <a:pt x="0" y="492250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95075" cy="492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70612" y="403410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C</a:t>
            </a: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onclusiones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3628" y="1411909"/>
            <a:ext cx="16878278" cy="870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5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Modelo verosímil y validado</a:t>
            </a:r>
          </a:p>
          <a:p>
            <a:pPr algn="l" marL="777232" indent="-388616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Reproduce satisfactoriamente las tendencias históricas de biomasa y capturas.</a:t>
            </a:r>
          </a:p>
          <a:p>
            <a:pPr algn="l" marL="777232" indent="-388616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Pasa pruebas de consistencia estructural, comportamiento y extremos.</a:t>
            </a:r>
          </a:p>
          <a:p>
            <a:pPr algn="l">
              <a:lnSpc>
                <a:spcPts val="4319"/>
              </a:lnSpc>
            </a:pPr>
          </a:p>
          <a:p>
            <a:pPr algn="l">
              <a:lnSpc>
                <a:spcPts val="4319"/>
              </a:lnSpc>
            </a:pPr>
            <a:r>
              <a:rPr lang="en-US" sz="35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Importancia de la regulación</a:t>
            </a:r>
          </a:p>
          <a:p>
            <a:pPr algn="l" marL="777232" indent="-388616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Políticas sin regulación conducen a colapso poblacional a largo plazo.</a:t>
            </a:r>
          </a:p>
          <a:p>
            <a:pPr algn="l" marL="777232" indent="-388616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Protecciones temporales (vedas) y límites de esfuerzo son esenciales para evitar el colapso.</a:t>
            </a:r>
          </a:p>
          <a:p>
            <a:pPr algn="l">
              <a:lnSpc>
                <a:spcPts val="4319"/>
              </a:lnSpc>
            </a:pPr>
          </a:p>
          <a:p>
            <a:pPr algn="l">
              <a:lnSpc>
                <a:spcPts val="4319"/>
              </a:lnSpc>
            </a:pPr>
            <a:r>
              <a:rPr lang="en-US" sz="35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Política Óptima</a:t>
            </a:r>
          </a:p>
          <a:p>
            <a:pPr algn="l" marL="777232" indent="-388616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Combinación de veda total en migración y reducción del 50 % del esfuerzo de pesca maximiza biomasa y captura sostenible.</a:t>
            </a:r>
          </a:p>
          <a:p>
            <a:pPr algn="l" marL="777232" indent="-388616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Aumenta biomasa adulta en ~25 % y captura acumulada en ~15 % vs. escenario base.</a:t>
            </a:r>
          </a:p>
          <a:p>
            <a:pPr algn="l">
              <a:lnSpc>
                <a:spcPts val="4319"/>
              </a:lnSpc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660" y="412935"/>
            <a:ext cx="16900246" cy="9294349"/>
            <a:chOff x="0" y="0"/>
            <a:chExt cx="895075" cy="492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075" cy="492250"/>
            </a:xfrm>
            <a:custGeom>
              <a:avLst/>
              <a:gdLst/>
              <a:ahLst/>
              <a:cxnLst/>
              <a:rect r="r" b="b" t="t" l="l"/>
              <a:pathLst>
                <a:path h="492250" w="895075">
                  <a:moveTo>
                    <a:pt x="0" y="0"/>
                  </a:moveTo>
                  <a:lnTo>
                    <a:pt x="895075" y="0"/>
                  </a:lnTo>
                  <a:lnTo>
                    <a:pt x="895075" y="492250"/>
                  </a:lnTo>
                  <a:lnTo>
                    <a:pt x="0" y="492250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95075" cy="492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70612" y="403410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C</a:t>
            </a: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onclusiones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3628" y="1430959"/>
            <a:ext cx="16878278" cy="720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Recomendacion</a:t>
            </a:r>
            <a:r>
              <a:rPr lang="en-US" sz="39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es prácticas</a:t>
            </a:r>
          </a:p>
          <a:p>
            <a:pPr algn="l" marL="863590" indent="-431795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Implementar vedas durante julio–septiembre (época de migración).</a:t>
            </a:r>
          </a:p>
          <a:p>
            <a:pPr algn="l" marL="863590" indent="-431795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stablecer cuotas de esfuerzo anuales ajustables según monitoreo.</a:t>
            </a:r>
          </a:p>
          <a:p>
            <a:pPr algn="l" marL="863590" indent="-431795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en-US" sz="3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omentar co-gestión con comunidades locales para mejorar cumplimiento.</a:t>
            </a:r>
          </a:p>
          <a:p>
            <a:pPr algn="l">
              <a:lnSpc>
                <a:spcPts val="4799"/>
              </a:lnSpc>
            </a:pPr>
          </a:p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Pasos futuros</a:t>
            </a:r>
          </a:p>
          <a:p>
            <a:pPr algn="l" marL="863590" indent="-431795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Incorporar dinámica socio‑económica (ingresos, precios de mercado).</a:t>
            </a:r>
          </a:p>
          <a:p>
            <a:pPr algn="l" marL="863590" indent="-431795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Ref</a:t>
            </a:r>
            <a:r>
              <a:rPr lang="en-US" sz="3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inar parámetros con datos de campo más recientes.</a:t>
            </a:r>
          </a:p>
          <a:p>
            <a:pPr algn="l" marL="863590" indent="-431795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Explorar efectos del cambio climático sobre hábitats de desove.</a:t>
            </a:r>
          </a:p>
          <a:p>
            <a:pPr algn="l">
              <a:lnSpc>
                <a:spcPts val="4799"/>
              </a:lnSpc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660" y="412935"/>
            <a:ext cx="16900246" cy="9294349"/>
            <a:chOff x="0" y="0"/>
            <a:chExt cx="895075" cy="492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075" cy="492250"/>
            </a:xfrm>
            <a:custGeom>
              <a:avLst/>
              <a:gdLst/>
              <a:ahLst/>
              <a:cxnLst/>
              <a:rect r="r" b="b" t="t" l="l"/>
              <a:pathLst>
                <a:path h="492250" w="895075">
                  <a:moveTo>
                    <a:pt x="0" y="0"/>
                  </a:moveTo>
                  <a:lnTo>
                    <a:pt x="895075" y="0"/>
                  </a:lnTo>
                  <a:lnTo>
                    <a:pt x="895075" y="492250"/>
                  </a:lnTo>
                  <a:lnTo>
                    <a:pt x="0" y="492250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95075" cy="492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70612" y="403410"/>
            <a:ext cx="1534677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Refere</a:t>
            </a:r>
            <a:r>
              <a:rPr lang="en-US" b="true" sz="4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ncias Bibliográficas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3628" y="1430959"/>
            <a:ext cx="16878278" cy="709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0" indent="-421000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Bala, B. K. (2017). System Dynamics Modeling and Simulation.</a:t>
            </a: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 Springer.</a:t>
            </a:r>
          </a:p>
          <a:p>
            <a:pPr algn="l" marL="842000" indent="-421000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Shafi, M., Qureshi, A., &amp; Milton, R. (1977). Parámetros biológicos de Tenualosa ilisha. Journal of Fisheries Research, 12(4), 123–136.</a:t>
            </a:r>
          </a:p>
          <a:p>
            <a:pPr algn="l" marL="842000" indent="-421000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Qureshi, A. S. (1968). Life history of hilsa in the Ganges–Meghna system. Dhaka University Press.</a:t>
            </a:r>
          </a:p>
          <a:p>
            <a:pPr algn="l" marL="842000" indent="-421000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Milton, R. D. (2010). Mortalidad y producción de larvas de hilsa. Bangladesh Fisheries Journal, 22(1), 45–58.</a:t>
            </a:r>
          </a:p>
          <a:p>
            <a:pPr algn="l" marL="842000" indent="-421000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Mome, P., &amp; Arnason, R. (2007). Historical catch data for hilsa fishery management. Marine Policy, 31(5), 627–635.</a:t>
            </a:r>
          </a:p>
          <a:p>
            <a:pPr algn="l" marL="842000" indent="-421000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Bang</a:t>
            </a: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ladesh Bureau of Statistics (BBS). (2012). Annual Fisheries Statistics. Dhaka, Bangladesh.</a:t>
            </a:r>
          </a:p>
          <a:p>
            <a:pPr algn="l">
              <a:lnSpc>
                <a:spcPts val="4799"/>
              </a:lnSpc>
            </a:pP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9443" y="1250950"/>
            <a:ext cx="15422937" cy="7730827"/>
            <a:chOff x="0" y="0"/>
            <a:chExt cx="4220887" cy="2115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20887" cy="2115742"/>
            </a:xfrm>
            <a:custGeom>
              <a:avLst/>
              <a:gdLst/>
              <a:ahLst/>
              <a:cxnLst/>
              <a:rect r="r" b="b" t="t" l="l"/>
              <a:pathLst>
                <a:path h="2115742" w="4220887">
                  <a:moveTo>
                    <a:pt x="0" y="0"/>
                  </a:moveTo>
                  <a:lnTo>
                    <a:pt x="4220887" y="0"/>
                  </a:lnTo>
                  <a:lnTo>
                    <a:pt x="4220887" y="2115742"/>
                  </a:lnTo>
                  <a:lnTo>
                    <a:pt x="0" y="2115742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20887" cy="2163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7448" y="3688121"/>
            <a:ext cx="14833104" cy="2853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78"/>
              </a:lnSpc>
            </a:pPr>
            <a:r>
              <a:rPr lang="en-US" b="true" sz="111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MUCHAS</a:t>
            </a:r>
          </a:p>
          <a:p>
            <a:pPr algn="ctr">
              <a:lnSpc>
                <a:spcPts val="10878"/>
              </a:lnSpc>
            </a:pPr>
            <a:r>
              <a:rPr lang="en-US" b="true" sz="111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GRACIAS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346776" cy="7453314"/>
            <a:chOff x="0" y="0"/>
            <a:chExt cx="812800" cy="3947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94744"/>
            </a:xfrm>
            <a:custGeom>
              <a:avLst/>
              <a:gdLst/>
              <a:ahLst/>
              <a:cxnLst/>
              <a:rect r="r" b="b" t="t" l="l"/>
              <a:pathLst>
                <a:path h="39474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94744"/>
                  </a:lnTo>
                  <a:lnTo>
                    <a:pt x="0" y="394744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394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70075" y="2123330"/>
            <a:ext cx="114429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b="true" sz="6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Obj</a:t>
            </a:r>
            <a:r>
              <a:rPr lang="en-US" b="true" sz="6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etivos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67331" y="4186311"/>
            <a:ext cx="13553339" cy="190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4"/>
              </a:lnSpc>
            </a:pPr>
            <a:r>
              <a:rPr lang="en-US" sz="4145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Obj</a:t>
            </a:r>
            <a:r>
              <a:rPr lang="en-US" b="true" sz="4145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etivo General: </a:t>
            </a:r>
            <a:r>
              <a:rPr lang="en-US" sz="4145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Desarrollar un modelo de dinámica de sistemas que explique y prediga la evolución de la población de hilsa en Bangladesh.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346776" cy="7453314"/>
            <a:chOff x="0" y="0"/>
            <a:chExt cx="812800" cy="3947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94744"/>
            </a:xfrm>
            <a:custGeom>
              <a:avLst/>
              <a:gdLst/>
              <a:ahLst/>
              <a:cxnLst/>
              <a:rect r="r" b="b" t="t" l="l"/>
              <a:pathLst>
                <a:path h="39474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94744"/>
                  </a:lnTo>
                  <a:lnTo>
                    <a:pt x="0" y="394744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394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00480" y="1795461"/>
            <a:ext cx="114429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b="true" sz="6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Obj</a:t>
            </a:r>
            <a:r>
              <a:rPr lang="en-US" b="true" sz="6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etivos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03083" y="2795586"/>
            <a:ext cx="14881833" cy="735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4"/>
              </a:lnSpc>
            </a:pPr>
            <a:r>
              <a:rPr lang="en-US" sz="3245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Obj</a:t>
            </a:r>
            <a:r>
              <a:rPr lang="en-US" b="true" sz="3245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etivos específicos</a:t>
            </a:r>
          </a:p>
          <a:p>
            <a:pPr algn="l" marL="700730" indent="-350365" lvl="1">
              <a:lnSpc>
                <a:spcPts val="3894"/>
              </a:lnSpc>
              <a:buFont typeface="Arial"/>
              <a:buChar char="•"/>
            </a:pPr>
            <a:r>
              <a:rPr lang="en-US" sz="3245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Comprender la dinámica poblacional: identificar los procesos de reclutamiento, mortalidad natural y pesca que regulan la biomasa.</a:t>
            </a:r>
          </a:p>
          <a:p>
            <a:pPr algn="l">
              <a:lnSpc>
                <a:spcPts val="3894"/>
              </a:lnSpc>
            </a:pPr>
          </a:p>
          <a:p>
            <a:pPr algn="l" marL="700730" indent="-350365" lvl="1">
              <a:lnSpc>
                <a:spcPts val="3894"/>
              </a:lnSpc>
              <a:buFont typeface="Arial"/>
              <a:buChar char="•"/>
            </a:pPr>
            <a:r>
              <a:rPr lang="en-US" sz="3245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Construir y validar el modelo: implementar el diagrama stock–flow en AnyLogic y ajustarlo con datos históricos de capturas.</a:t>
            </a:r>
          </a:p>
          <a:p>
            <a:pPr algn="l">
              <a:lnSpc>
                <a:spcPts val="3894"/>
              </a:lnSpc>
            </a:pPr>
          </a:p>
          <a:p>
            <a:pPr algn="l" marL="700730" indent="-350365" lvl="1">
              <a:lnSpc>
                <a:spcPts val="3894"/>
              </a:lnSpc>
              <a:buFont typeface="Arial"/>
              <a:buChar char="•"/>
            </a:pPr>
            <a:r>
              <a:rPr lang="en-US" sz="3245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Analizar escenarios de manejo: simular políticas de veda estacional y límites de esfuerzo para evaluar sostenibilidad.</a:t>
            </a:r>
          </a:p>
          <a:p>
            <a:pPr algn="l">
              <a:lnSpc>
                <a:spcPts val="3894"/>
              </a:lnSpc>
            </a:pPr>
          </a:p>
          <a:p>
            <a:pPr algn="l" marL="700730" indent="-350365" lvl="1">
              <a:lnSpc>
                <a:spcPts val="3894"/>
              </a:lnSpc>
              <a:buFont typeface="Arial"/>
              <a:buChar char="•"/>
            </a:pPr>
            <a:r>
              <a:rPr lang="en-US" sz="3245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Proponer recomendaciones: basadas en los resultados, sugerir estrategias pesqueras que maximicen rendimiento sin colapsar la población.</a:t>
            </a:r>
          </a:p>
          <a:p>
            <a:pPr algn="l">
              <a:lnSpc>
                <a:spcPts val="4014"/>
              </a:lnSpc>
            </a:pPr>
          </a:p>
          <a:p>
            <a:pPr algn="l">
              <a:lnSpc>
                <a:spcPts val="4014"/>
              </a:lnSpc>
            </a:pPr>
          </a:p>
          <a:p>
            <a:pPr algn="l">
              <a:lnSpc>
                <a:spcPts val="401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346776" cy="7453314"/>
            <a:chOff x="0" y="0"/>
            <a:chExt cx="812800" cy="3947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94744"/>
            </a:xfrm>
            <a:custGeom>
              <a:avLst/>
              <a:gdLst/>
              <a:ahLst/>
              <a:cxnLst/>
              <a:rect r="r" b="b" t="t" l="l"/>
              <a:pathLst>
                <a:path h="39474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94744"/>
                  </a:lnTo>
                  <a:lnTo>
                    <a:pt x="0" y="394744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394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00480" y="1795461"/>
            <a:ext cx="114429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b="true" sz="6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Cont</a:t>
            </a:r>
            <a:r>
              <a:rPr lang="en-US" b="true" sz="6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exto y Justificación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03083" y="2795586"/>
            <a:ext cx="15179459" cy="735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4"/>
              </a:lnSpc>
            </a:pPr>
            <a:r>
              <a:rPr lang="en-US" sz="3245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Cont</a:t>
            </a:r>
            <a:r>
              <a:rPr lang="en-US" b="true" sz="3245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exto socio‑económico</a:t>
            </a:r>
          </a:p>
          <a:p>
            <a:pPr algn="l">
              <a:lnSpc>
                <a:spcPts val="3894"/>
              </a:lnSpc>
            </a:pPr>
          </a:p>
          <a:p>
            <a:pPr algn="l">
              <a:lnSpc>
                <a:spcPts val="3894"/>
              </a:lnSpc>
            </a:pPr>
            <a:r>
              <a:rPr lang="en-US" b="true" sz="3245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I</a:t>
            </a:r>
            <a:r>
              <a:rPr lang="en-US" b="true" sz="3245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mportancia de la hilsa (Tenualosa ilisha)</a:t>
            </a:r>
          </a:p>
          <a:p>
            <a:pPr algn="l" marL="700730" indent="-350365" lvl="1">
              <a:lnSpc>
                <a:spcPts val="3894"/>
              </a:lnSpc>
              <a:buFont typeface="Arial"/>
              <a:buChar char="•"/>
            </a:pPr>
            <a:r>
              <a:rPr lang="en-US" sz="3245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Contribuye al 50–60 % de la captura mundial de la especie en Bangladesh, y sustenta el 20–25 % en Myanmar e India .</a:t>
            </a:r>
          </a:p>
          <a:p>
            <a:pPr algn="l">
              <a:lnSpc>
                <a:spcPts val="3894"/>
              </a:lnSpc>
            </a:pPr>
          </a:p>
          <a:p>
            <a:pPr algn="l" marL="700730" indent="-350365" lvl="1">
              <a:lnSpc>
                <a:spcPts val="3894"/>
              </a:lnSpc>
              <a:buFont typeface="Arial"/>
              <a:buChar char="•"/>
            </a:pPr>
            <a:r>
              <a:rPr lang="en-US" sz="3245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Fue</a:t>
            </a:r>
            <a:r>
              <a:rPr lang="en-US" sz="3245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nte clave de proteína para millones de familias ribereñas; motor económico de pesquerías artesanales.</a:t>
            </a:r>
          </a:p>
          <a:p>
            <a:pPr algn="l">
              <a:lnSpc>
                <a:spcPts val="3894"/>
              </a:lnSpc>
            </a:pPr>
          </a:p>
          <a:p>
            <a:pPr algn="l">
              <a:lnSpc>
                <a:spcPts val="3894"/>
              </a:lnSpc>
            </a:pPr>
            <a:r>
              <a:rPr lang="en-US" b="true" sz="3245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Te</a:t>
            </a:r>
            <a:r>
              <a:rPr lang="en-US" b="true" sz="3245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ndencias históricas</a:t>
            </a:r>
          </a:p>
          <a:p>
            <a:pPr algn="l" marL="700730" indent="-350365" lvl="1">
              <a:lnSpc>
                <a:spcPts val="3894"/>
              </a:lnSpc>
              <a:buFont typeface="Arial"/>
              <a:buChar char="•"/>
            </a:pPr>
            <a:r>
              <a:rPr lang="en-US" sz="3245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Capturas de hilsa en Bangladesh han caído alrededor de un 19 % en los últimos años; de continuar, podría volverse especie rara</a:t>
            </a:r>
          </a:p>
          <a:p>
            <a:pPr algn="l">
              <a:lnSpc>
                <a:spcPts val="4014"/>
              </a:lnSpc>
            </a:pPr>
          </a:p>
          <a:p>
            <a:pPr algn="l">
              <a:lnSpc>
                <a:spcPts val="4014"/>
              </a:lnSpc>
            </a:pPr>
          </a:p>
          <a:p>
            <a:pPr algn="l">
              <a:lnSpc>
                <a:spcPts val="401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346776" cy="7453314"/>
            <a:chOff x="0" y="0"/>
            <a:chExt cx="812800" cy="3947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94744"/>
            </a:xfrm>
            <a:custGeom>
              <a:avLst/>
              <a:gdLst/>
              <a:ahLst/>
              <a:cxnLst/>
              <a:rect r="r" b="b" t="t" l="l"/>
              <a:pathLst>
                <a:path h="39474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94744"/>
                  </a:lnTo>
                  <a:lnTo>
                    <a:pt x="0" y="394744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394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00480" y="1795461"/>
            <a:ext cx="114429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b="true" sz="6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Cont</a:t>
            </a:r>
            <a:r>
              <a:rPr lang="en-US" b="true" sz="6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exto y Justificación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03083" y="2786061"/>
            <a:ext cx="15179459" cy="658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4"/>
              </a:lnSpc>
            </a:pPr>
            <a:r>
              <a:rPr lang="en-US" sz="3345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P</a:t>
            </a:r>
            <a:r>
              <a:rPr lang="en-US" b="true" sz="3345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roblemas y retos</a:t>
            </a:r>
          </a:p>
          <a:p>
            <a:pPr algn="l" marL="722320" indent="-361160" lvl="1">
              <a:lnSpc>
                <a:spcPts val="4014"/>
              </a:lnSpc>
              <a:buFont typeface="Arial"/>
              <a:buChar char="•"/>
            </a:pPr>
            <a:r>
              <a:rPr lang="en-US" b="true" sz="3345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Sobrepesca de juveniles y adultos</a:t>
            </a:r>
          </a:p>
          <a:p>
            <a:pPr algn="l" marL="1444640" indent="-481547" lvl="2">
              <a:lnSpc>
                <a:spcPts val="4014"/>
              </a:lnSpc>
              <a:buFont typeface="Arial"/>
              <a:buChar char="⚬"/>
            </a:pPr>
            <a:r>
              <a:rPr lang="en-US" sz="3345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Pérdida de juveniles en redes de malla pequeña; mortalidad combinada (natural + pesca) en fase larval y juvenil muy alta.</a:t>
            </a:r>
          </a:p>
          <a:p>
            <a:pPr algn="l" marL="1444640" indent="-481547" lvl="2">
              <a:lnSpc>
                <a:spcPts val="4014"/>
              </a:lnSpc>
              <a:buFont typeface="Arial"/>
              <a:buChar char="⚬"/>
            </a:pPr>
          </a:p>
          <a:p>
            <a:pPr algn="l" marL="722320" indent="-361160" lvl="1">
              <a:lnSpc>
                <a:spcPts val="4014"/>
              </a:lnSpc>
              <a:buFont typeface="Arial"/>
              <a:buChar char="•"/>
            </a:pPr>
            <a:r>
              <a:rPr lang="en-US" b="true" sz="3345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Impactos sociales y ambientales</a:t>
            </a:r>
          </a:p>
          <a:p>
            <a:pPr algn="l" marL="1444640" indent="-481547" lvl="2">
              <a:lnSpc>
                <a:spcPts val="4014"/>
              </a:lnSpc>
              <a:buFont typeface="Arial"/>
              <a:buChar char="⚬"/>
            </a:pPr>
            <a:r>
              <a:rPr lang="en-US" sz="3345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Pérdida de ingresos para comunidades locales, riesgo de colapso ecosistémico.</a:t>
            </a:r>
          </a:p>
          <a:p>
            <a:pPr algn="l" marL="1444640" indent="-481547" lvl="2">
              <a:lnSpc>
                <a:spcPts val="4014"/>
              </a:lnSpc>
              <a:buFont typeface="Arial"/>
              <a:buChar char="⚬"/>
            </a:pPr>
          </a:p>
          <a:p>
            <a:pPr algn="l" marL="722320" indent="-361160" lvl="1">
              <a:lnSpc>
                <a:spcPts val="4014"/>
              </a:lnSpc>
              <a:buFont typeface="Arial"/>
              <a:buChar char="•"/>
            </a:pPr>
            <a:r>
              <a:rPr lang="en-US" b="true" sz="3345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Necesidad de políticas</a:t>
            </a:r>
          </a:p>
          <a:p>
            <a:pPr algn="l" marL="1444640" indent="-481547" lvl="2">
              <a:lnSpc>
                <a:spcPts val="4014"/>
              </a:lnSpc>
              <a:buFont typeface="Arial"/>
              <a:buChar char="⚬"/>
            </a:pPr>
            <a:r>
              <a:rPr lang="en-US" sz="3345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Vedas mal sincronizadas con ciclos reproductivos, falta de límites claros de esfuerzo de pesca, escasa participación comunitaria.</a:t>
            </a:r>
          </a:p>
          <a:p>
            <a:pPr algn="l">
              <a:lnSpc>
                <a:spcPts val="401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346776" cy="7453314"/>
            <a:chOff x="0" y="0"/>
            <a:chExt cx="812800" cy="3947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94744"/>
            </a:xfrm>
            <a:custGeom>
              <a:avLst/>
              <a:gdLst/>
              <a:ahLst/>
              <a:cxnLst/>
              <a:rect r="r" b="b" t="t" l="l"/>
              <a:pathLst>
                <a:path h="39474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94744"/>
                  </a:lnTo>
                  <a:lnTo>
                    <a:pt x="0" y="394744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394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00480" y="1795461"/>
            <a:ext cx="114429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b="true" sz="6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Alcanc</a:t>
            </a:r>
            <a:r>
              <a:rPr lang="en-US" b="true" sz="6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 del Modelo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03083" y="2805111"/>
            <a:ext cx="15179459" cy="677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F</a:t>
            </a: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ases de vida incluidas</a:t>
            </a:r>
          </a:p>
          <a:p>
            <a:pPr algn="l" marL="1295397" indent="-431799" lvl="2">
              <a:lnSpc>
                <a:spcPts val="35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Huevos en nido</a:t>
            </a:r>
          </a:p>
          <a:p>
            <a:pPr algn="l" marL="1295397" indent="-431799" lvl="2">
              <a:lnSpc>
                <a:spcPts val="35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Larvas</a:t>
            </a:r>
          </a:p>
          <a:p>
            <a:pPr algn="l" marL="1295397" indent="-431799" lvl="2">
              <a:lnSpc>
                <a:spcPts val="35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Juveniles</a:t>
            </a:r>
          </a:p>
          <a:p>
            <a:pPr algn="l" marL="1295397" indent="-431799" lvl="2">
              <a:lnSpc>
                <a:spcPts val="35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Adultos (primera y segunda temporada en mar)</a:t>
            </a:r>
          </a:p>
          <a:p>
            <a:pPr algn="l" marL="1295397" indent="-431799" lvl="2">
              <a:lnSpc>
                <a:spcPts val="35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Adultos migrantes y en desove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Horizonte temporal</a:t>
            </a:r>
          </a:p>
          <a:p>
            <a:pPr algn="l" marL="1295397" indent="-431799" lvl="2">
              <a:lnSpc>
                <a:spcPts val="35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Simulación a 10 años (120 meses) con paso de integración mensual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Alc</a:t>
            </a: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ance geográfico</a:t>
            </a:r>
          </a:p>
          <a:p>
            <a:pPr algn="l" marL="1295397" indent="-431799" lvl="2">
              <a:lnSpc>
                <a:spcPts val="35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Ríos principales de Bangladesh: Ganges y Meghna (zonas de desove)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b="true" sz="29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Variables clave</a:t>
            </a:r>
          </a:p>
          <a:p>
            <a:pPr algn="l" marL="1295397" indent="-431799" lvl="2">
              <a:lnSpc>
                <a:spcPts val="35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Biomasa (kg) en cada fase</a:t>
            </a:r>
          </a:p>
          <a:p>
            <a:pPr algn="l" marL="1295397" indent="-431799" lvl="2">
              <a:lnSpc>
                <a:spcPts val="35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Esfuerzo de pesca (ratio de captura)</a:t>
            </a:r>
          </a:p>
          <a:p>
            <a:pPr algn="l" marL="1295397" indent="-431799" lvl="2">
              <a:lnSpc>
                <a:spcPts val="35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Tasas de mortalidad natural y por pesca</a:t>
            </a:r>
          </a:p>
          <a:p>
            <a:pPr algn="l">
              <a:lnSpc>
                <a:spcPts val="401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346776" cy="7453314"/>
            <a:chOff x="0" y="0"/>
            <a:chExt cx="812800" cy="3947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94744"/>
            </a:xfrm>
            <a:custGeom>
              <a:avLst/>
              <a:gdLst/>
              <a:ahLst/>
              <a:cxnLst/>
              <a:rect r="r" b="b" t="t" l="l"/>
              <a:pathLst>
                <a:path h="39474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94744"/>
                  </a:lnTo>
                  <a:lnTo>
                    <a:pt x="0" y="394744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394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00480" y="1795461"/>
            <a:ext cx="114429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b="true" sz="6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Alcanc</a:t>
            </a:r>
            <a:r>
              <a:rPr lang="en-US" b="true" sz="66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 del Modelo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03083" y="2805111"/>
            <a:ext cx="15179459" cy="590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2" indent="-421001" lvl="1">
              <a:lnSpc>
                <a:spcPts val="4679"/>
              </a:lnSpc>
              <a:buFont typeface="Arial"/>
              <a:buChar char="•"/>
            </a:pPr>
            <a:r>
              <a:rPr lang="en-US" b="true" sz="38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Límit</a:t>
            </a:r>
            <a:r>
              <a:rPr lang="en-US" b="true" sz="38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es y supuestos</a:t>
            </a:r>
          </a:p>
          <a:p>
            <a:pPr algn="l" marL="1684004" indent="-561335" lvl="2">
              <a:lnSpc>
                <a:spcPts val="4679"/>
              </a:lnSpc>
              <a:buFont typeface="Arial"/>
              <a:buChar char="⚬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Pob</a:t>
            </a: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lación cerrada (no inmigración/emigración externa)</a:t>
            </a:r>
          </a:p>
          <a:p>
            <a:pPr algn="l" marL="1684004" indent="-561335" lvl="2">
              <a:lnSpc>
                <a:spcPts val="4679"/>
              </a:lnSpc>
              <a:buFont typeface="Arial"/>
              <a:buChar char="⚬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Paráme</a:t>
            </a: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tros constantes dentro de cada “escenario” (p. ej. fracción de pérdida mensual fija)</a:t>
            </a:r>
          </a:p>
          <a:p>
            <a:pPr algn="l" marL="1684004" indent="-561335" lvl="2">
              <a:lnSpc>
                <a:spcPts val="4679"/>
              </a:lnSpc>
              <a:buFont typeface="Arial"/>
              <a:buChar char="⚬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Di</a:t>
            </a: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stribución de tallas homogénea dentro de cada stock</a:t>
            </a:r>
          </a:p>
          <a:p>
            <a:pPr algn="l" marL="842002" indent="-421001" lvl="1">
              <a:lnSpc>
                <a:spcPts val="4679"/>
              </a:lnSpc>
              <a:buFont typeface="Arial"/>
              <a:buChar char="•"/>
            </a:pPr>
            <a:r>
              <a:rPr lang="en-US" b="true" sz="38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Di</a:t>
            </a:r>
            <a:r>
              <a:rPr lang="en-US" b="true" sz="38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agrama Stock–Flow resumen</a:t>
            </a:r>
          </a:p>
          <a:p>
            <a:pPr algn="l" marL="1684004" indent="-561335" lvl="2">
              <a:lnSpc>
                <a:spcPts val="4679"/>
              </a:lnSpc>
              <a:buFont typeface="Arial"/>
              <a:buChar char="⚬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Incl</a:t>
            </a: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uye niveles (stocks) y flujos (flows) principales:</a:t>
            </a:r>
          </a:p>
          <a:p>
            <a:pPr algn="l" marL="2526006" indent="-631501" lvl="3">
              <a:lnSpc>
                <a:spcPts val="4679"/>
              </a:lnSpc>
              <a:buFont typeface="Arial"/>
              <a:buChar char="￭"/>
            </a:pPr>
            <a:r>
              <a:rPr lang="en-US" sz="3899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Egg deposition, Larva production, Maturation, Harvesting, Natural mortality</a:t>
            </a:r>
          </a:p>
          <a:p>
            <a:pPr algn="l">
              <a:lnSpc>
                <a:spcPts val="467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DAGtALCRi74</dc:identifier>
  <dcterms:modified xsi:type="dcterms:W3CDTF">2011-08-01T06:04:30Z</dcterms:modified>
  <cp:revision>1</cp:revision>
  <dc:title>Presentación proyecto de negocio formas orgánicas profesional azul y beis</dc:title>
</cp:coreProperties>
</file>