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5"/>
  </p:notesMasterIdLst>
  <p:handoutMasterIdLst>
    <p:handoutMasterId r:id="rId26"/>
  </p:handoutMasterIdLst>
  <p:sldIdLst>
    <p:sldId id="256" r:id="rId2"/>
    <p:sldId id="258" r:id="rId3"/>
    <p:sldId id="310" r:id="rId4"/>
    <p:sldId id="311" r:id="rId5"/>
    <p:sldId id="312" r:id="rId6"/>
    <p:sldId id="315" r:id="rId7"/>
    <p:sldId id="313" r:id="rId8"/>
    <p:sldId id="314" r:id="rId9"/>
    <p:sldId id="316" r:id="rId10"/>
    <p:sldId id="317" r:id="rId11"/>
    <p:sldId id="324" r:id="rId12"/>
    <p:sldId id="320" r:id="rId13"/>
    <p:sldId id="319" r:id="rId14"/>
    <p:sldId id="322" r:id="rId15"/>
    <p:sldId id="325" r:id="rId16"/>
    <p:sldId id="323" r:id="rId17"/>
    <p:sldId id="318" r:id="rId18"/>
    <p:sldId id="321" r:id="rId19"/>
    <p:sldId id="326" r:id="rId20"/>
    <p:sldId id="327" r:id="rId21"/>
    <p:sldId id="328" r:id="rId22"/>
    <p:sldId id="329" r:id="rId23"/>
    <p:sldId id="33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69818"/>
  </p:normalViewPr>
  <p:slideViewPr>
    <p:cSldViewPr snapToGrid="0" snapToObjects="1">
      <p:cViewPr varScale="1">
        <p:scale>
          <a:sx n="100" d="100"/>
          <a:sy n="100" d="100"/>
        </p:scale>
        <p:origin x="2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752AB8-C299-564E-A307-1B3B11D4DC3E}" type="datetimeFigureOut">
              <a:rPr lang="en-US" smtClean="0"/>
              <a:t>3/2/18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2B0322-0D62-4D45-8CC4-EA51A325C7EB}" type="slidenum">
              <a:rPr lang="en-US" smtClean="0"/>
              <a:t>‹#›</a:t>
            </a:fld>
            <a:endParaRPr lang="en-US"/>
          </a:p>
        </p:txBody>
      </p:sp>
    </p:spTree>
    <p:extLst>
      <p:ext uri="{BB962C8B-B14F-4D97-AF65-F5344CB8AC3E}">
        <p14:creationId xmlns:p14="http://schemas.microsoft.com/office/powerpoint/2010/main" val="388704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8964E-8706-B44C-AE89-7AAE4329D272}" type="datetimeFigureOut">
              <a:rPr lang="en-US" smtClean="0"/>
              <a:t>3/2/18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891D9-9017-744B-AA12-9BC5E223BF78}" type="slidenum">
              <a:rPr lang="en-US" smtClean="0"/>
              <a:t>‹#›</a:t>
            </a:fld>
            <a:endParaRPr lang="en-US"/>
          </a:p>
        </p:txBody>
      </p:sp>
    </p:spTree>
    <p:extLst>
      <p:ext uri="{BB962C8B-B14F-4D97-AF65-F5344CB8AC3E}">
        <p14:creationId xmlns:p14="http://schemas.microsoft.com/office/powerpoint/2010/main" val="20441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I would like to thank you Vaclav for his very good motivation speech and introduction. Today I will be talking </a:t>
            </a:r>
            <a:r>
              <a:rPr lang="en-US" sz="1800" dirty="0" err="1"/>
              <a:t>Netowork</a:t>
            </a:r>
            <a:r>
              <a:rPr lang="en-US" sz="1800" dirty="0"/>
              <a:t> Data Analysis 101. In other words basics.</a:t>
            </a:r>
          </a:p>
        </p:txBody>
      </p:sp>
      <p:sp>
        <p:nvSpPr>
          <p:cNvPr id="4" name="Slide Number Placeholder 3"/>
          <p:cNvSpPr>
            <a:spLocks noGrp="1"/>
          </p:cNvSpPr>
          <p:nvPr>
            <p:ph type="sldNum" sz="quarter" idx="10"/>
          </p:nvPr>
        </p:nvSpPr>
        <p:spPr/>
        <p:txBody>
          <a:bodyPr/>
          <a:lstStyle/>
          <a:p>
            <a:fld id="{F7A891D9-9017-744B-AA12-9BC5E223BF78}" type="slidenum">
              <a:rPr lang="en-US" smtClean="0"/>
              <a:t>1</a:t>
            </a:fld>
            <a:endParaRPr lang="en-US"/>
          </a:p>
        </p:txBody>
      </p:sp>
    </p:spTree>
    <p:extLst>
      <p:ext uri="{BB962C8B-B14F-4D97-AF65-F5344CB8AC3E}">
        <p14:creationId xmlns:p14="http://schemas.microsoft.com/office/powerpoint/2010/main" val="105129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Filtrovni</a:t>
            </a:r>
            <a:r>
              <a:rPr lang="en-US" dirty="0"/>
              <a:t>, </a:t>
            </a:r>
            <a:r>
              <a:rPr lang="en-US" dirty="0" err="1"/>
              <a:t>normalizace</a:t>
            </a:r>
            <a:r>
              <a:rPr lang="en-US" dirty="0"/>
              <a:t>, </a:t>
            </a:r>
            <a:r>
              <a:rPr lang="en-US" dirty="0" err="1"/>
              <a:t>priprava</a:t>
            </a:r>
            <a:r>
              <a:rPr lang="en-US" dirty="0"/>
              <a:t> dat. </a:t>
            </a:r>
            <a:r>
              <a:rPr lang="en-US" dirty="0" err="1"/>
              <a:t>Casto</a:t>
            </a:r>
            <a:r>
              <a:rPr lang="en-US" dirty="0"/>
              <a:t> </a:t>
            </a:r>
            <a:r>
              <a:rPr lang="en-US" dirty="0" err="1"/>
              <a:t>budte</a:t>
            </a:r>
            <a:r>
              <a:rPr lang="en-US" dirty="0"/>
              <a:t> </a:t>
            </a:r>
            <a:r>
              <a:rPr lang="en-US" dirty="0" err="1"/>
              <a:t>potrebovat</a:t>
            </a:r>
            <a:r>
              <a:rPr lang="en-US" dirty="0"/>
              <a:t> </a:t>
            </a:r>
            <a:r>
              <a:rPr lang="en-US" dirty="0" err="1"/>
              <a:t>neco</a:t>
            </a:r>
            <a:r>
              <a:rPr lang="en-US" dirty="0"/>
              <a:t> </a:t>
            </a:r>
            <a:r>
              <a:rPr lang="en-US" dirty="0" err="1"/>
              <a:t>takoveho</a:t>
            </a:r>
            <a:r>
              <a:rPr lang="en-US" dirty="0"/>
              <a:t>…</a:t>
            </a:r>
          </a:p>
          <a:p>
            <a:endParaRPr lang="en-US" dirty="0"/>
          </a:p>
          <a:p>
            <a:r>
              <a:rPr lang="en-US" dirty="0" err="1"/>
              <a:t>Zeptat</a:t>
            </a:r>
            <a:r>
              <a:rPr lang="en-US" dirty="0"/>
              <a:t> se </a:t>
            </a:r>
            <a:r>
              <a:rPr lang="en-US" dirty="0" err="1"/>
              <a:t>na</a:t>
            </a:r>
            <a:r>
              <a:rPr lang="en-US" dirty="0"/>
              <a:t> </a:t>
            </a:r>
            <a:r>
              <a:rPr lang="en-US" dirty="0" err="1"/>
              <a:t>sudo</a:t>
            </a:r>
            <a:r>
              <a:rPr lang="en-US" dirty="0"/>
              <a:t> a </a:t>
            </a:r>
            <a:r>
              <a:rPr lang="en-US" dirty="0" err="1"/>
              <a:t>zminit</a:t>
            </a:r>
            <a:r>
              <a:rPr lang="en-US" dirty="0"/>
              <a:t> (</a:t>
            </a:r>
            <a:r>
              <a:rPr lang="en-US" dirty="0" err="1"/>
              <a:t>sudo</a:t>
            </a:r>
            <a:r>
              <a:rPr lang="en-US" dirty="0"/>
              <a:t> </a:t>
            </a:r>
            <a:r>
              <a:rPr lang="en-US" dirty="0" err="1"/>
              <a:t>neni</a:t>
            </a:r>
            <a:r>
              <a:rPr lang="en-US" dirty="0"/>
              <a:t> </a:t>
            </a:r>
            <a:r>
              <a:rPr lang="en-US" dirty="0" err="1"/>
              <a:t>potreba</a:t>
            </a:r>
            <a:r>
              <a:rPr lang="en-US" dirty="0"/>
              <a:t> </a:t>
            </a:r>
            <a:r>
              <a:rPr lang="en-US" dirty="0" err="1"/>
              <a:t>na</a:t>
            </a:r>
            <a:r>
              <a:rPr lang="en-US" dirty="0"/>
              <a:t> </a:t>
            </a:r>
            <a:r>
              <a:rPr lang="en-US" dirty="0" err="1"/>
              <a:t>zmenu</a:t>
            </a:r>
            <a:r>
              <a:rPr lang="en-US" dirty="0"/>
              <a:t> </a:t>
            </a:r>
            <a:r>
              <a:rPr lang="en-US" dirty="0" err="1"/>
              <a:t>velikosti</a:t>
            </a:r>
            <a:r>
              <a:rPr lang="en-US" dirty="0"/>
              <a:t> </a:t>
            </a:r>
            <a:r>
              <a:rPr lang="en-US" dirty="0" err="1"/>
              <a:t>pcapu</a:t>
            </a:r>
            <a:r>
              <a:rPr lang="en-US" dirty="0"/>
              <a:t>)</a:t>
            </a:r>
          </a:p>
          <a:p>
            <a:endParaRPr lang="en-US" dirty="0"/>
          </a:p>
          <a:p>
            <a:r>
              <a:rPr lang="en-US" dirty="0"/>
              <a:t>Here  we have another real world examples you might end up using very often. </a:t>
            </a:r>
          </a:p>
          <a:p>
            <a:r>
              <a:rPr lang="en-US" dirty="0"/>
              <a:t>Again real quick:</a:t>
            </a:r>
          </a:p>
          <a:p>
            <a:pPr marL="628650" lvl="1" indent="-171450">
              <a:buFont typeface="Arial" panose="020B0604020202020204" pitchFamily="34" charset="0"/>
              <a:buChar char="•"/>
            </a:pPr>
            <a:r>
              <a:rPr lang="en-US" dirty="0"/>
              <a:t>#1 </a:t>
            </a:r>
            <a:r>
              <a:rPr lang="en-US" dirty="0" err="1"/>
              <a:t>Pcap</a:t>
            </a:r>
            <a:r>
              <a:rPr lang="en-US" dirty="0"/>
              <a:t> reducing –r to –w</a:t>
            </a:r>
          </a:p>
          <a:p>
            <a:pPr marL="628650" lvl="1" indent="-171450">
              <a:buFont typeface="Arial" panose="020B0604020202020204" pitchFamily="34" charset="0"/>
              <a:buChar char="•"/>
            </a:pPr>
            <a:r>
              <a:rPr lang="en-US" dirty="0"/>
              <a:t>#2 –w with dynamic data/time name, -G every day (s)</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b="1" dirty="0"/>
          </a:p>
          <a:p>
            <a:pPr marL="0" lvl="0" indent="0">
              <a:buFont typeface="Arial" panose="020B0604020202020204" pitchFamily="34" charset="0"/>
              <a:buNone/>
            </a:pPr>
            <a:r>
              <a:rPr lang="en-US" b="1" dirty="0"/>
              <a:t>Question:</a:t>
            </a:r>
          </a:p>
          <a:p>
            <a:pPr marL="0" lvl="0" indent="0">
              <a:buFont typeface="Arial" panose="020B0604020202020204" pitchFamily="34" charset="0"/>
              <a:buNone/>
            </a:pPr>
            <a:r>
              <a:rPr lang="en-US" b="1" dirty="0"/>
              <a:t>Does anybody know why we use </a:t>
            </a:r>
            <a:r>
              <a:rPr lang="en-US" b="1" dirty="0" err="1"/>
              <a:t>sudo</a:t>
            </a:r>
            <a:r>
              <a:rPr lang="en-US" b="1" dirty="0"/>
              <a:t> in one case and not in the other?</a:t>
            </a:r>
          </a:p>
          <a:p>
            <a:pPr marL="0" lvl="0" indent="0">
              <a:buFont typeface="Arial" panose="020B0604020202020204" pitchFamily="34" charset="0"/>
              <a:buNone/>
            </a:pPr>
            <a:endParaRPr lang="en-US" b="1" dirty="0"/>
          </a:p>
          <a:p>
            <a:pPr marL="0" lv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F7A891D9-9017-744B-AA12-9BC5E223BF78}" type="slidenum">
              <a:rPr lang="en-US" smtClean="0"/>
              <a:t>10</a:t>
            </a:fld>
            <a:endParaRPr lang="en-US"/>
          </a:p>
        </p:txBody>
      </p:sp>
    </p:spTree>
    <p:extLst>
      <p:ext uri="{BB962C8B-B14F-4D97-AF65-F5344CB8AC3E}">
        <p14:creationId xmlns:p14="http://schemas.microsoft.com/office/powerpoint/2010/main" val="219114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Tcpdump</a:t>
            </a:r>
            <a:r>
              <a:rPr lang="en-US" dirty="0"/>
              <a:t> is awesome, but how to effective this when it comes to IDS alerting troubleshooting? You can obviously confirm that the traffic is coming to the sensor, but it is very difficult to find the root cause just from looking at </a:t>
            </a:r>
            <a:r>
              <a:rPr lang="en-US" dirty="0" err="1"/>
              <a:t>tcpdump</a:t>
            </a:r>
            <a:r>
              <a:rPr lang="en-US" dirty="0"/>
              <a:t> output on the screen.</a:t>
            </a:r>
          </a:p>
          <a:p>
            <a:r>
              <a:rPr lang="en-US" dirty="0"/>
              <a:t>IDS TSHOOTIN with OUTPUT? </a:t>
            </a:r>
          </a:p>
          <a:p>
            <a:r>
              <a:rPr lang="en-US" dirty="0"/>
              <a:t>No we are getting into </a:t>
            </a:r>
            <a:r>
              <a:rPr lang="en-US" dirty="0" err="1"/>
              <a:t>neext</a:t>
            </a:r>
            <a:r>
              <a:rPr lang="en-US" dirty="0"/>
              <a:t> tool</a:t>
            </a:r>
          </a:p>
          <a:p>
            <a:r>
              <a:rPr lang="en-US" dirty="0"/>
              <a:t>NEXT SLIDE</a:t>
            </a:r>
          </a:p>
          <a:p>
            <a:endParaRPr lang="en-US" dirty="0"/>
          </a:p>
          <a:p>
            <a:r>
              <a:rPr lang="en-US" dirty="0"/>
              <a:t>	</a:t>
            </a:r>
          </a:p>
        </p:txBody>
      </p:sp>
      <p:sp>
        <p:nvSpPr>
          <p:cNvPr id="4" name="Slide Number Placeholder 3"/>
          <p:cNvSpPr>
            <a:spLocks noGrp="1"/>
          </p:cNvSpPr>
          <p:nvPr>
            <p:ph type="sldNum" sz="quarter" idx="10"/>
          </p:nvPr>
        </p:nvSpPr>
        <p:spPr/>
        <p:txBody>
          <a:bodyPr/>
          <a:lstStyle/>
          <a:p>
            <a:fld id="{F7A891D9-9017-744B-AA12-9BC5E223BF78}" type="slidenum">
              <a:rPr lang="en-US" smtClean="0"/>
              <a:t>11</a:t>
            </a:fld>
            <a:endParaRPr lang="en-US"/>
          </a:p>
        </p:txBody>
      </p:sp>
    </p:spTree>
    <p:extLst>
      <p:ext uri="{BB962C8B-B14F-4D97-AF65-F5344CB8AC3E}">
        <p14:creationId xmlns:p14="http://schemas.microsoft.com/office/powerpoint/2010/main" val="397577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comes Wireshark into play…</a:t>
            </a:r>
          </a:p>
        </p:txBody>
      </p:sp>
      <p:sp>
        <p:nvSpPr>
          <p:cNvPr id="4" name="Slide Number Placeholder 3"/>
          <p:cNvSpPr>
            <a:spLocks noGrp="1"/>
          </p:cNvSpPr>
          <p:nvPr>
            <p:ph type="sldNum" sz="quarter" idx="10"/>
          </p:nvPr>
        </p:nvSpPr>
        <p:spPr/>
        <p:txBody>
          <a:bodyPr/>
          <a:lstStyle/>
          <a:p>
            <a:fld id="{F7A891D9-9017-744B-AA12-9BC5E223BF78}" type="slidenum">
              <a:rPr lang="en-US" smtClean="0"/>
              <a:t>12</a:t>
            </a:fld>
            <a:endParaRPr lang="en-US"/>
          </a:p>
        </p:txBody>
      </p:sp>
    </p:spTree>
    <p:extLst>
      <p:ext uri="{BB962C8B-B14F-4D97-AF65-F5344CB8AC3E}">
        <p14:creationId xmlns:p14="http://schemas.microsoft.com/office/powerpoint/2010/main" val="3272733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Simply said, </a:t>
            </a:r>
            <a:r>
              <a:rPr lang="en-US" dirty="0" err="1"/>
              <a:t>wireshark</a:t>
            </a:r>
            <a:r>
              <a:rPr lang="en-US" dirty="0"/>
              <a:t> GUI on top of </a:t>
            </a:r>
            <a:r>
              <a:rPr lang="en-US" dirty="0" err="1"/>
              <a:t>Tcpdump</a:t>
            </a:r>
            <a:r>
              <a:rPr lang="en-US" dirty="0"/>
              <a:t> topped with powerful parsing for hundreds of protocols. It`s open </a:t>
            </a:r>
            <a:r>
              <a:rPr lang="en-US" dirty="0" err="1"/>
              <a:t>soure</a:t>
            </a:r>
            <a:r>
              <a:rPr lang="en-US" dirty="0"/>
              <a:t>, cross-platform and comes with a console equivalent – </a:t>
            </a:r>
            <a:r>
              <a:rPr lang="en-US" dirty="0" err="1"/>
              <a:t>tshark</a:t>
            </a:r>
            <a:r>
              <a:rPr lang="en-US" dirty="0"/>
              <a:t>.</a:t>
            </a:r>
          </a:p>
          <a:p>
            <a:r>
              <a:rPr lang="en-US" dirty="0"/>
              <a:t>If you never tried Wireshark I recommend to install it on your machine and play…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13</a:t>
            </a:fld>
            <a:endParaRPr lang="en-US"/>
          </a:p>
        </p:txBody>
      </p:sp>
    </p:spTree>
    <p:extLst>
      <p:ext uri="{BB962C8B-B14F-4D97-AF65-F5344CB8AC3E}">
        <p14:creationId xmlns:p14="http://schemas.microsoft.com/office/powerpoint/2010/main" val="15981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Ziva</a:t>
            </a:r>
            <a:r>
              <a:rPr lang="en-US" dirty="0"/>
              <a:t> </a:t>
            </a:r>
            <a:r>
              <a:rPr lang="en-US" dirty="0" err="1"/>
              <a:t>ukazka</a:t>
            </a:r>
            <a:r>
              <a:rPr lang="en-US" dirty="0"/>
              <a:t>. </a:t>
            </a:r>
            <a:r>
              <a:rPr lang="en-US" dirty="0" err="1"/>
              <a:t>Jednoduchy</a:t>
            </a:r>
            <a:r>
              <a:rPr lang="en-US" dirty="0"/>
              <a:t> </a:t>
            </a:r>
            <a:r>
              <a:rPr lang="en-US" dirty="0" err="1"/>
              <a:t>na</a:t>
            </a:r>
            <a:r>
              <a:rPr lang="en-US" dirty="0"/>
              <a:t> </a:t>
            </a:r>
            <a:r>
              <a:rPr lang="en-US" dirty="0" err="1"/>
              <a:t>datobou</a:t>
            </a:r>
            <a:r>
              <a:rPr lang="en-US" dirty="0"/>
              <a:t> </a:t>
            </a:r>
            <a:r>
              <a:rPr lang="en-US" dirty="0" err="1"/>
              <a:t>analzu</a:t>
            </a:r>
            <a:r>
              <a:rPr lang="en-US" dirty="0"/>
              <a:t>..</a:t>
            </a:r>
            <a:r>
              <a:rPr lang="en-US" dirty="0" err="1"/>
              <a:t>Nikdo</a:t>
            </a:r>
            <a:r>
              <a:rPr lang="en-US" dirty="0"/>
              <a:t> </a:t>
            </a:r>
            <a:r>
              <a:rPr lang="en-US" dirty="0" err="1"/>
              <a:t>si</a:t>
            </a:r>
            <a:r>
              <a:rPr lang="en-US" dirty="0"/>
              <a:t> </a:t>
            </a:r>
            <a:r>
              <a:rPr lang="en-US" dirty="0" err="1"/>
              <a:t>nepamatuje</a:t>
            </a:r>
            <a:r>
              <a:rPr lang="en-US" dirty="0"/>
              <a:t> query z </a:t>
            </a:r>
            <a:r>
              <a:rPr lang="en-US" dirty="0" err="1"/>
              <a:t>hlavy</a:t>
            </a:r>
            <a:r>
              <a:rPr lang="en-US" dirty="0"/>
              <a:t>, le </a:t>
            </a:r>
            <a:r>
              <a:rPr lang="en-US" dirty="0" err="1"/>
              <a:t>wireshark</a:t>
            </a:r>
            <a:r>
              <a:rPr lang="en-US" dirty="0"/>
              <a:t> </a:t>
            </a:r>
            <a:r>
              <a:rPr lang="en-US" dirty="0" err="1"/>
              <a:t>lze</a:t>
            </a:r>
            <a:r>
              <a:rPr lang="en-US" dirty="0"/>
              <a:t> </a:t>
            </a:r>
            <a:r>
              <a:rPr lang="en-US" dirty="0" err="1"/>
              <a:t>pouzivat</a:t>
            </a:r>
            <a:r>
              <a:rPr lang="en-US" dirty="0"/>
              <a:t> </a:t>
            </a:r>
            <a:r>
              <a:rPr lang="en-US" dirty="0" err="1"/>
              <a:t>zcela</a:t>
            </a:r>
            <a:r>
              <a:rPr lang="en-US" dirty="0"/>
              <a:t> </a:t>
            </a:r>
            <a:r>
              <a:rPr lang="en-US" dirty="0" err="1"/>
              <a:t>jednoduse</a:t>
            </a:r>
            <a:r>
              <a:rPr lang="en-US" dirty="0"/>
              <a:t> a </a:t>
            </a:r>
            <a:r>
              <a:rPr lang="en-US" dirty="0" err="1"/>
              <a:t>dobrym</a:t>
            </a:r>
            <a:r>
              <a:rPr lang="en-US" dirty="0"/>
              <a:t> </a:t>
            </a:r>
            <a:r>
              <a:rPr lang="en-US" dirty="0" err="1"/>
              <a:t>vysledkem</a:t>
            </a:r>
            <a:r>
              <a:rPr lang="en-US" dirty="0"/>
              <a:t>…</a:t>
            </a:r>
          </a:p>
          <a:p>
            <a:endParaRPr lang="en-US" dirty="0"/>
          </a:p>
          <a:p>
            <a:r>
              <a:rPr lang="en-US" dirty="0"/>
              <a:t>This is typical </a:t>
            </a:r>
            <a:r>
              <a:rPr lang="en-US" dirty="0" err="1"/>
              <a:t>Wirehark</a:t>
            </a:r>
            <a:r>
              <a:rPr lang="en-US" dirty="0"/>
              <a:t> screenshot showing captured packets, packet detail and hex`s view.</a:t>
            </a:r>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14</a:t>
            </a:fld>
            <a:endParaRPr lang="en-US"/>
          </a:p>
        </p:txBody>
      </p:sp>
    </p:spTree>
    <p:extLst>
      <p:ext uri="{BB962C8B-B14F-4D97-AF65-F5344CB8AC3E}">
        <p14:creationId xmlns:p14="http://schemas.microsoft.com/office/powerpoint/2010/main" val="971914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start capturing</a:t>
            </a:r>
          </a:p>
          <a:p>
            <a:r>
              <a:rPr lang="en-US" dirty="0"/>
              <a:t>Describe all panes</a:t>
            </a:r>
          </a:p>
          <a:p>
            <a:r>
              <a:rPr lang="en-US" dirty="0"/>
              <a:t>Pro tips:</a:t>
            </a:r>
          </a:p>
          <a:p>
            <a:pPr marL="628650" lvl="1" indent="-171450">
              <a:buFont typeface="Arial" panose="020B0604020202020204" pitchFamily="34" charset="0"/>
              <a:buChar char="•"/>
            </a:pPr>
            <a:r>
              <a:rPr lang="en-US" dirty="0"/>
              <a:t>Time configuration – View -&gt; Time display</a:t>
            </a:r>
          </a:p>
          <a:p>
            <a:pPr marL="628650" lvl="1" indent="-171450">
              <a:buFont typeface="Arial" panose="020B0604020202020204" pitchFamily="34" charset="0"/>
              <a:buChar char="•"/>
            </a:pPr>
            <a:r>
              <a:rPr lang="en-US" dirty="0"/>
              <a:t>Use captured DNS packet data for DNS -&gt; Wireshark-&gt; Preferences -&gt; Name resolution</a:t>
            </a:r>
          </a:p>
          <a:p>
            <a:r>
              <a:rPr lang="en-US" dirty="0"/>
              <a:t>Search bar and how to search</a:t>
            </a:r>
          </a:p>
          <a:p>
            <a:pPr marL="628650" lvl="1" indent="-171450">
              <a:buFont typeface="Arial" panose="020B0604020202020204" pitchFamily="34" charset="0"/>
              <a:buChar char="•"/>
            </a:pPr>
            <a:r>
              <a:rPr lang="en-US" dirty="0"/>
              <a:t>Search bar suggestions</a:t>
            </a:r>
          </a:p>
          <a:p>
            <a:pPr marL="628650" lvl="1" indent="-171450">
              <a:buFont typeface="Arial" panose="020B0604020202020204" pitchFamily="34" charset="0"/>
              <a:buChar char="•"/>
            </a:pPr>
            <a:r>
              <a:rPr lang="en-US" dirty="0"/>
              <a:t>Bar colors</a:t>
            </a:r>
          </a:p>
          <a:p>
            <a:pPr marL="628650" lvl="1" indent="-171450">
              <a:buFont typeface="Arial" panose="020B0604020202020204" pitchFamily="34" charset="0"/>
              <a:buChar char="•"/>
            </a:pPr>
            <a:r>
              <a:rPr lang="en-US" dirty="0"/>
              <a:t>Prepare filter as</a:t>
            </a:r>
          </a:p>
          <a:p>
            <a:pPr marL="628650" lvl="1" indent="-171450">
              <a:buFont typeface="Arial" panose="020B0604020202020204" pitchFamily="34" charset="0"/>
              <a:buChar char="•"/>
            </a:pPr>
            <a:r>
              <a:rPr lang="en-US" dirty="0"/>
              <a:t>Follow stream</a:t>
            </a:r>
          </a:p>
          <a:p>
            <a:r>
              <a:rPr lang="en-US" dirty="0"/>
              <a:t>Statistics:</a:t>
            </a:r>
          </a:p>
          <a:p>
            <a:pPr marL="628650" lvl="1" indent="-171450">
              <a:buFont typeface="Arial" panose="020B0604020202020204" pitchFamily="34" charset="0"/>
              <a:buChar char="•"/>
            </a:pPr>
            <a:r>
              <a:rPr lang="en-US" dirty="0"/>
              <a:t>Resolved addresses</a:t>
            </a:r>
          </a:p>
          <a:p>
            <a:pPr marL="628650" lvl="1" indent="-171450">
              <a:buFont typeface="Arial" panose="020B0604020202020204" pitchFamily="34" charset="0"/>
              <a:buChar char="•"/>
            </a:pPr>
            <a:r>
              <a:rPr lang="en-US" dirty="0"/>
              <a:t>Protocol hierarchy</a:t>
            </a:r>
          </a:p>
          <a:p>
            <a:pPr marL="628650" lvl="1" indent="-171450">
              <a:buFont typeface="Arial" panose="020B0604020202020204" pitchFamily="34" charset="0"/>
              <a:buChar char="•"/>
            </a:pPr>
            <a:r>
              <a:rPr lang="en-US" dirty="0"/>
              <a:t>Conversation</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15</a:t>
            </a:fld>
            <a:endParaRPr lang="en-US"/>
          </a:p>
        </p:txBody>
      </p:sp>
    </p:spTree>
    <p:extLst>
      <p:ext uri="{BB962C8B-B14F-4D97-AF65-F5344CB8AC3E}">
        <p14:creationId xmlns:p14="http://schemas.microsoft.com/office/powerpoint/2010/main" val="3632195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16</a:t>
            </a:fld>
            <a:endParaRPr lang="en-US"/>
          </a:p>
        </p:txBody>
      </p:sp>
    </p:spTree>
    <p:extLst>
      <p:ext uri="{BB962C8B-B14F-4D97-AF65-F5344CB8AC3E}">
        <p14:creationId xmlns:p14="http://schemas.microsoft.com/office/powerpoint/2010/main" val="247850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TO USE TSHARK</a:t>
            </a:r>
          </a:p>
          <a:p>
            <a:endParaRPr lang="en-US" dirty="0"/>
          </a:p>
          <a:p>
            <a:r>
              <a:rPr lang="en-US" dirty="0"/>
              <a:t>Now </a:t>
            </a:r>
            <a:r>
              <a:rPr lang="en-US" dirty="0" err="1"/>
              <a:t>anyne</a:t>
            </a:r>
            <a:r>
              <a:rPr lang="en-US" dirty="0"/>
              <a:t> could ask, why would we want to use </a:t>
            </a:r>
            <a:r>
              <a:rPr lang="en-US" dirty="0" err="1"/>
              <a:t>Tshark</a:t>
            </a:r>
            <a:r>
              <a:rPr lang="en-US" dirty="0"/>
              <a:t> when we have Wireshark which is so convenient.</a:t>
            </a:r>
          </a:p>
          <a:p>
            <a:r>
              <a:rPr lang="en-US" dirty="0" err="1"/>
              <a:t>Tshark</a:t>
            </a:r>
            <a:r>
              <a:rPr lang="en-US" dirty="0"/>
              <a:t> offers the same </a:t>
            </a:r>
            <a:r>
              <a:rPr lang="en-US" dirty="0" err="1"/>
              <a:t>wireshark</a:t>
            </a:r>
            <a:r>
              <a:rPr lang="en-US" dirty="0"/>
              <a:t> power in shell. Wireshark is limited based on you computer and usually handles </a:t>
            </a:r>
            <a:r>
              <a:rPr lang="en-US" dirty="0" err="1"/>
              <a:t>pcaps</a:t>
            </a:r>
            <a:r>
              <a:rPr lang="en-US" dirty="0"/>
              <a:t> up to 1GB. If you need to analyze anything bigger and repeatedly </a:t>
            </a:r>
            <a:r>
              <a:rPr lang="en-US" dirty="0" err="1"/>
              <a:t>Tshark</a:t>
            </a:r>
            <a:r>
              <a:rPr lang="en-US" dirty="0"/>
              <a:t> comes to play.</a:t>
            </a:r>
          </a:p>
          <a:p>
            <a:r>
              <a:rPr lang="en-US" dirty="0"/>
              <a:t>Pro tip:</a:t>
            </a:r>
          </a:p>
          <a:p>
            <a:r>
              <a:rPr lang="en-US" dirty="0"/>
              <a:t>Use </a:t>
            </a:r>
            <a:r>
              <a:rPr lang="en-US" dirty="0" err="1"/>
              <a:t>wireshark</a:t>
            </a:r>
            <a:r>
              <a:rPr lang="en-US" dirty="0"/>
              <a:t> on portion of data to prepare query and then apply it in </a:t>
            </a:r>
            <a:r>
              <a:rPr lang="en-US" dirty="0" err="1"/>
              <a:t>tshark</a:t>
            </a:r>
            <a:r>
              <a:rPr lang="en-US" dirty="0"/>
              <a:t>.</a:t>
            </a:r>
          </a:p>
          <a:p>
            <a:r>
              <a:rPr lang="en-US" dirty="0"/>
              <a:t>Question: </a:t>
            </a:r>
          </a:p>
          <a:p>
            <a:r>
              <a:rPr lang="en-US" b="1" dirty="0"/>
              <a:t>How do you get portion of data if you already have really huge </a:t>
            </a:r>
            <a:r>
              <a:rPr lang="en-US" b="1" dirty="0" err="1"/>
              <a:t>pcap</a:t>
            </a:r>
            <a:r>
              <a:rPr lang="en-US" b="1" dirty="0"/>
              <a:t>? </a:t>
            </a:r>
            <a:r>
              <a:rPr lang="en-US" b="0" dirty="0" err="1"/>
              <a:t>Tcpdump</a:t>
            </a:r>
            <a:r>
              <a:rPr lang="en-US" b="0" dirty="0"/>
              <a:t> to reduce </a:t>
            </a:r>
            <a:r>
              <a:rPr lang="en-US" b="0" dirty="0" err="1"/>
              <a:t>pcaps</a:t>
            </a:r>
            <a:r>
              <a:rPr lang="en-US" b="0" dirty="0"/>
              <a:t>, faster than </a:t>
            </a:r>
            <a:r>
              <a:rPr lang="en-US" b="0" dirty="0" err="1"/>
              <a:t>tshark</a:t>
            </a:r>
            <a:r>
              <a:rPr lang="en-US" b="0" dirty="0"/>
              <a:t>. </a:t>
            </a:r>
          </a:p>
          <a:p>
            <a:endParaRPr lang="en-US" b="0" dirty="0"/>
          </a:p>
          <a:p>
            <a:r>
              <a:rPr lang="en-US" b="1" dirty="0"/>
              <a:t> </a:t>
            </a:r>
          </a:p>
        </p:txBody>
      </p:sp>
      <p:sp>
        <p:nvSpPr>
          <p:cNvPr id="4" name="Slide Number Placeholder 3"/>
          <p:cNvSpPr>
            <a:spLocks noGrp="1"/>
          </p:cNvSpPr>
          <p:nvPr>
            <p:ph type="sldNum" sz="quarter" idx="10"/>
          </p:nvPr>
        </p:nvSpPr>
        <p:spPr/>
        <p:txBody>
          <a:bodyPr/>
          <a:lstStyle/>
          <a:p>
            <a:fld id="{F7A891D9-9017-744B-AA12-9BC5E223BF78}" type="slidenum">
              <a:rPr lang="en-US" smtClean="0"/>
              <a:t>17</a:t>
            </a:fld>
            <a:endParaRPr lang="en-US"/>
          </a:p>
        </p:txBody>
      </p:sp>
    </p:spTree>
    <p:extLst>
      <p:ext uri="{BB962C8B-B14F-4D97-AF65-F5344CB8AC3E}">
        <p14:creationId xmlns:p14="http://schemas.microsoft.com/office/powerpoint/2010/main" val="1200482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a:t>
            </a:r>
            <a:r>
              <a:rPr lang="en-US" dirty="0" err="1"/>
              <a:t>tshark</a:t>
            </a:r>
            <a:r>
              <a:rPr lang="en-US" dirty="0"/>
              <a:t> command and NEXT </a:t>
            </a:r>
            <a:r>
              <a:rPr lang="en-US" dirty="0" err="1"/>
              <a:t>SLIDe</a:t>
            </a:r>
            <a:r>
              <a:rPr lang="en-US" dirty="0"/>
              <a:t> to show </a:t>
            </a:r>
            <a:r>
              <a:rPr lang="en-US" dirty="0" err="1"/>
              <a:t>ouput</a:t>
            </a:r>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18</a:t>
            </a:fld>
            <a:endParaRPr lang="en-US"/>
          </a:p>
        </p:txBody>
      </p:sp>
    </p:spTree>
    <p:extLst>
      <p:ext uri="{BB962C8B-B14F-4D97-AF65-F5344CB8AC3E}">
        <p14:creationId xmlns:p14="http://schemas.microsoft.com/office/powerpoint/2010/main" val="595645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19</a:t>
            </a:fld>
            <a:endParaRPr lang="en-US"/>
          </a:p>
        </p:txBody>
      </p:sp>
    </p:spTree>
    <p:extLst>
      <p:ext uri="{BB962C8B-B14F-4D97-AF65-F5344CB8AC3E}">
        <p14:creationId xmlns:p14="http://schemas.microsoft.com/office/powerpoint/2010/main" val="124378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divided my presentation into 4 main topics. </a:t>
            </a:r>
          </a:p>
          <a:p>
            <a:pPr marL="228600" indent="-228600">
              <a:buFont typeface="+mj-lt"/>
              <a:buAutoNum type="arabicPeriod"/>
            </a:pPr>
            <a:r>
              <a:rPr lang="en-US" dirty="0"/>
              <a:t>Network big data sources</a:t>
            </a:r>
          </a:p>
          <a:p>
            <a:pPr marL="228600" indent="-228600">
              <a:buFont typeface="+mj-lt"/>
              <a:buAutoNum type="arabicPeriod"/>
            </a:pPr>
            <a:r>
              <a:rPr lang="en-US" dirty="0"/>
              <a:t>How to capturing the data</a:t>
            </a:r>
          </a:p>
          <a:p>
            <a:pPr marL="228600" indent="-228600">
              <a:buFont typeface="+mj-lt"/>
              <a:buAutoNum type="arabicPeriod"/>
            </a:pPr>
            <a:r>
              <a:rPr lang="en-US" dirty="0"/>
              <a:t>How to Analyzing the data</a:t>
            </a:r>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2</a:t>
            </a:fld>
            <a:endParaRPr lang="en-US"/>
          </a:p>
        </p:txBody>
      </p:sp>
    </p:spTree>
    <p:extLst>
      <p:ext uri="{BB962C8B-B14F-4D97-AF65-F5344CB8AC3E}">
        <p14:creationId xmlns:p14="http://schemas.microsoft.com/office/powerpoint/2010/main" val="4213741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all this was very nice, but how you can do</a:t>
            </a:r>
          </a:p>
          <a:p>
            <a:r>
              <a:rPr lang="en-US" dirty="0"/>
              <a:t> </a:t>
            </a:r>
          </a:p>
          <a:p>
            <a:r>
              <a:rPr lang="en-US" dirty="0"/>
              <a:t>Big Data Analysis and visualization which scales quite easily? </a:t>
            </a:r>
          </a:p>
          <a:p>
            <a:r>
              <a:rPr lang="en-US" dirty="0"/>
              <a:t> </a:t>
            </a:r>
          </a:p>
          <a:p>
            <a:r>
              <a:rPr lang="en-US" dirty="0"/>
              <a:t>The answer is SOF-ELK</a:t>
            </a:r>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20</a:t>
            </a:fld>
            <a:endParaRPr lang="en-US"/>
          </a:p>
        </p:txBody>
      </p:sp>
    </p:spTree>
    <p:extLst>
      <p:ext uri="{BB962C8B-B14F-4D97-AF65-F5344CB8AC3E}">
        <p14:creationId xmlns:p14="http://schemas.microsoft.com/office/powerpoint/2010/main" val="2230990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and open source – one of the reasons why ELK is getting momentum for data analysis and </a:t>
            </a:r>
            <a:r>
              <a:rPr lang="en-US" dirty="0" err="1"/>
              <a:t>visualisations</a:t>
            </a:r>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21</a:t>
            </a:fld>
            <a:endParaRPr lang="en-US"/>
          </a:p>
        </p:txBody>
      </p:sp>
    </p:spTree>
    <p:extLst>
      <p:ext uri="{BB962C8B-B14F-4D97-AF65-F5344CB8AC3E}">
        <p14:creationId xmlns:p14="http://schemas.microsoft.com/office/powerpoint/2010/main" val="1648745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a:t>
            </a:r>
          </a:p>
          <a:p>
            <a:pPr marL="228600" indent="-228600">
              <a:buFont typeface="+mj-lt"/>
              <a:buAutoNum type="arabicPeriod"/>
            </a:pPr>
            <a:r>
              <a:rPr lang="en-US" dirty="0"/>
              <a:t>SOF-ELK introduction dashboard, timespan, what is </a:t>
            </a:r>
            <a:r>
              <a:rPr lang="en-US" dirty="0" err="1"/>
              <a:t>netflow</a:t>
            </a:r>
            <a:r>
              <a:rPr lang="en-US" dirty="0"/>
              <a:t>.</a:t>
            </a:r>
          </a:p>
          <a:p>
            <a:pPr marL="228600" indent="-228600">
              <a:buFont typeface="+mj-lt"/>
              <a:buAutoNum type="arabicPeriod"/>
            </a:pPr>
            <a:r>
              <a:rPr lang="en-US" b="1" dirty="0"/>
              <a:t>Story</a:t>
            </a:r>
            <a:r>
              <a:rPr lang="en-US" dirty="0"/>
              <a:t>: </a:t>
            </a:r>
            <a:r>
              <a:rPr lang="en-US" dirty="0" err="1"/>
              <a:t>Neflow</a:t>
            </a:r>
            <a:r>
              <a:rPr lang="en-US" dirty="0"/>
              <a:t> data are from real security incident where company was breach and data stolen. So imagine that company calls you as security expert to </a:t>
            </a:r>
            <a:r>
              <a:rPr lang="en-US" dirty="0" err="1"/>
              <a:t>analyse</a:t>
            </a:r>
            <a:r>
              <a:rPr lang="en-US" dirty="0"/>
              <a:t> the data they have to them what computers were compromised and how much data was stolen.</a:t>
            </a:r>
          </a:p>
          <a:p>
            <a:pPr marL="228600" indent="-228600">
              <a:buFont typeface="+mj-lt"/>
              <a:buAutoNum type="arabicPeriod"/>
            </a:pPr>
            <a:r>
              <a:rPr lang="en-US" dirty="0" err="1"/>
              <a:t>Swith</a:t>
            </a:r>
            <a:r>
              <a:rPr lang="en-US" dirty="0"/>
              <a:t> to </a:t>
            </a:r>
            <a:r>
              <a:rPr lang="en-US" dirty="0" err="1"/>
              <a:t>Netflow</a:t>
            </a:r>
            <a:r>
              <a:rPr lang="en-US" dirty="0"/>
              <a:t> and </a:t>
            </a:r>
            <a:r>
              <a:rPr lang="en-US" dirty="0" err="1"/>
              <a:t>Netfow</a:t>
            </a:r>
            <a:r>
              <a:rPr lang="en-US" dirty="0"/>
              <a:t> demo</a:t>
            </a:r>
          </a:p>
          <a:p>
            <a:pPr marL="685800" lvl="1" indent="-228600">
              <a:buFont typeface="Arial" panose="020B0604020202020204" pitchFamily="34" charset="0"/>
              <a:buChar char="•"/>
            </a:pPr>
            <a:r>
              <a:rPr lang="en-US" b="1" dirty="0"/>
              <a:t>Describe </a:t>
            </a:r>
            <a:r>
              <a:rPr lang="en-US" b="1" dirty="0" err="1"/>
              <a:t>Netflow</a:t>
            </a:r>
            <a:r>
              <a:rPr lang="en-US" b="1" dirty="0"/>
              <a:t> dashboard and its </a:t>
            </a:r>
            <a:r>
              <a:rPr lang="en-US" b="1" dirty="0" err="1"/>
              <a:t>seachers</a:t>
            </a:r>
            <a:endParaRPr lang="en-US" b="1" dirty="0"/>
          </a:p>
          <a:p>
            <a:pPr marL="685800" lvl="1" indent="-228600">
              <a:buFont typeface="Arial" panose="020B0604020202020204" pitchFamily="34" charset="0"/>
              <a:buChar char="•"/>
            </a:pPr>
            <a:r>
              <a:rPr lang="en-US" b="1" dirty="0"/>
              <a:t>Timespan to set April 2, 2012 to April 8, 2012</a:t>
            </a:r>
          </a:p>
          <a:p>
            <a:pPr marL="685800" lvl="1" indent="-228600">
              <a:buFont typeface="Arial" panose="020B0604020202020204" pitchFamily="34" charset="0"/>
              <a:buChar char="•"/>
            </a:pPr>
            <a:r>
              <a:rPr lang="en-US" b="1" dirty="0"/>
              <a:t>Search for </a:t>
            </a:r>
            <a:r>
              <a:rPr lang="en-US" b="1" dirty="0" err="1"/>
              <a:t>source_ip</a:t>
            </a:r>
            <a:r>
              <a:rPr lang="en-US" b="1" dirty="0"/>
              <a:t>:[10.3.0.0 TO 10.3.255.255] </a:t>
            </a:r>
            <a:r>
              <a:rPr lang="en-US" b="1" dirty="0">
                <a:sym typeface="Wingdings" pitchFamily="2" charset="2"/>
              </a:rPr>
              <a:t> </a:t>
            </a:r>
            <a:r>
              <a:rPr lang="en-US" b="1" dirty="0" err="1">
                <a:sym typeface="Wingdings" pitchFamily="2" charset="2"/>
              </a:rPr>
              <a:t>Traffi</a:t>
            </a:r>
            <a:r>
              <a:rPr lang="en-US" b="1" dirty="0">
                <a:sym typeface="Wingdings" pitchFamily="2" charset="2"/>
              </a:rPr>
              <a:t> from internal </a:t>
            </a:r>
            <a:r>
              <a:rPr lang="en-US" b="1" dirty="0" err="1">
                <a:sym typeface="Wingdings" pitchFamily="2" charset="2"/>
              </a:rPr>
              <a:t>Ips</a:t>
            </a:r>
            <a:endParaRPr lang="en-US" b="1" dirty="0">
              <a:sym typeface="Wingdings" pitchFamily="2" charset="2"/>
            </a:endParaRPr>
          </a:p>
          <a:p>
            <a:pPr marL="1143000" lvl="2" indent="-228600">
              <a:buFont typeface="Arial" panose="020B0604020202020204" pitchFamily="34" charset="0"/>
              <a:buChar char="•"/>
            </a:pPr>
            <a:r>
              <a:rPr lang="en-US" dirty="0">
                <a:sym typeface="Wingdings" pitchFamily="2" charset="2"/>
              </a:rPr>
              <a:t>Talk about amount top amount </a:t>
            </a:r>
            <a:r>
              <a:rPr lang="en-US" dirty="0" err="1">
                <a:sym typeface="Wingdings" pitchFamily="2" charset="2"/>
              </a:rPr>
              <a:t>fo</a:t>
            </a:r>
            <a:r>
              <a:rPr lang="en-US" dirty="0">
                <a:sym typeface="Wingdings" pitchFamily="2" charset="2"/>
              </a:rPr>
              <a:t> data, amount of packets and flows.</a:t>
            </a:r>
          </a:p>
          <a:p>
            <a:pPr marL="1143000" lvl="2" indent="-228600">
              <a:buFont typeface="Arial" panose="020B0604020202020204" pitchFamily="34" charset="0"/>
              <a:buChar char="•"/>
            </a:pPr>
            <a:r>
              <a:rPr lang="en-US" dirty="0">
                <a:sym typeface="Wingdings" pitchFamily="2" charset="2"/>
              </a:rPr>
              <a:t>Talk about upload and download ratio.</a:t>
            </a:r>
          </a:p>
          <a:p>
            <a:pPr marL="685800" lvl="1" indent="-228600">
              <a:buFont typeface="Arial" panose="020B0604020202020204" pitchFamily="34" charset="0"/>
              <a:buChar char="•"/>
            </a:pPr>
            <a:r>
              <a:rPr lang="en-US" b="1" dirty="0"/>
              <a:t>Search for </a:t>
            </a:r>
            <a:r>
              <a:rPr lang="en-US" b="1" dirty="0" err="1"/>
              <a:t>source_ip</a:t>
            </a:r>
            <a:r>
              <a:rPr lang="en-US" b="1" dirty="0"/>
              <a:t>:[10.3.0.0 TO 10.3.255.255] AND !</a:t>
            </a:r>
            <a:r>
              <a:rPr lang="en-US" b="1" dirty="0" err="1"/>
              <a:t>destination_ip</a:t>
            </a:r>
            <a:r>
              <a:rPr lang="en-US" b="1" dirty="0"/>
              <a:t>:[10.3.0.0 TO 10.3.255.255] &lt;-- </a:t>
            </a:r>
            <a:r>
              <a:rPr lang="en-US" b="1" dirty="0">
                <a:sym typeface="Wingdings" pitchFamily="2" charset="2"/>
              </a:rPr>
              <a:t>Traffic from internal network to internet</a:t>
            </a:r>
          </a:p>
          <a:p>
            <a:pPr marL="1143000" lvl="2" indent="-228600">
              <a:buFont typeface="Arial" panose="020B0604020202020204" pitchFamily="34" charset="0"/>
              <a:buChar char="•"/>
            </a:pPr>
            <a:r>
              <a:rPr lang="en-US" dirty="0">
                <a:sym typeface="Wingdings" pitchFamily="2" charset="2"/>
              </a:rPr>
              <a:t>Talk about </a:t>
            </a:r>
            <a:r>
              <a:rPr lang="en-US" dirty="0"/>
              <a:t>10.3.58.5 and volume/flows ration comparing to other </a:t>
            </a:r>
            <a:r>
              <a:rPr lang="en-US" dirty="0" err="1"/>
              <a:t>Ips</a:t>
            </a:r>
            <a:r>
              <a:rPr lang="en-US" dirty="0"/>
              <a:t>. Significantly higher amount of bytes per flow may suggest file transfer/</a:t>
            </a:r>
            <a:r>
              <a:rPr lang="en-US" dirty="0" err="1"/>
              <a:t>extil</a:t>
            </a:r>
            <a:r>
              <a:rPr lang="en-US" dirty="0"/>
              <a:t> data rather than beaconing or c2 traffic</a:t>
            </a:r>
          </a:p>
          <a:p>
            <a:pPr marL="685800" lvl="1" indent="-228600">
              <a:buFont typeface="Arial" panose="020B0604020202020204" pitchFamily="34" charset="0"/>
              <a:buChar char="•"/>
            </a:pPr>
            <a:r>
              <a:rPr lang="en-US" b="1" dirty="0"/>
              <a:t>Search ips:10.3.58.7 AND ips:199.73.28.114</a:t>
            </a:r>
          </a:p>
          <a:p>
            <a:pPr marL="1143000" lvl="2" indent="-228600">
              <a:buFont typeface="Arial" panose="020B0604020202020204" pitchFamily="34" charset="0"/>
              <a:buChar char="•"/>
            </a:pPr>
            <a:r>
              <a:rPr lang="en-US" b="0" dirty="0"/>
              <a:t>Talk about S and AR –and then working state with full flags (</a:t>
            </a:r>
            <a:r>
              <a:rPr lang="en-US" dirty="0"/>
              <a:t>AP.SF)</a:t>
            </a:r>
          </a:p>
          <a:p>
            <a:pPr marL="1143000" lvl="2" indent="-228600">
              <a:buFont typeface="Arial" panose="020B0604020202020204" pitchFamily="34" charset="0"/>
              <a:buChar char="•"/>
            </a:pPr>
            <a:endParaRPr lang="en-US" b="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22</a:t>
            </a:fld>
            <a:endParaRPr lang="en-US"/>
          </a:p>
        </p:txBody>
      </p:sp>
    </p:spTree>
    <p:extLst>
      <p:ext uri="{BB962C8B-B14F-4D97-AF65-F5344CB8AC3E}">
        <p14:creationId xmlns:p14="http://schemas.microsoft.com/office/powerpoint/2010/main" val="230926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23</a:t>
            </a:fld>
            <a:endParaRPr lang="en-US"/>
          </a:p>
        </p:txBody>
      </p:sp>
    </p:spTree>
    <p:extLst>
      <p:ext uri="{BB962C8B-B14F-4D97-AF65-F5344CB8AC3E}">
        <p14:creationId xmlns:p14="http://schemas.microsoft.com/office/powerpoint/2010/main" val="6503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a:t>
            </a:r>
          </a:p>
          <a:p>
            <a:r>
              <a:rPr lang="en-US" b="0" dirty="0"/>
              <a:t>Can anybody tell what are typical network data sources we could use for data analysis?</a:t>
            </a:r>
          </a:p>
        </p:txBody>
      </p:sp>
      <p:sp>
        <p:nvSpPr>
          <p:cNvPr id="4" name="Slide Number Placeholder 3"/>
          <p:cNvSpPr>
            <a:spLocks noGrp="1"/>
          </p:cNvSpPr>
          <p:nvPr>
            <p:ph type="sldNum" sz="quarter" idx="10"/>
          </p:nvPr>
        </p:nvSpPr>
        <p:spPr/>
        <p:txBody>
          <a:bodyPr/>
          <a:lstStyle/>
          <a:p>
            <a:fld id="{F7A891D9-9017-744B-AA12-9BC5E223BF78}" type="slidenum">
              <a:rPr lang="en-US" smtClean="0"/>
              <a:t>3</a:t>
            </a:fld>
            <a:endParaRPr lang="en-US"/>
          </a:p>
        </p:txBody>
      </p:sp>
    </p:spTree>
    <p:extLst>
      <p:ext uri="{BB962C8B-B14F-4D97-AF65-F5344CB8AC3E}">
        <p14:creationId xmlns:p14="http://schemas.microsoft.com/office/powerpoint/2010/main" val="34513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which usually come to mind is network equipment (switches, </a:t>
            </a:r>
            <a:r>
              <a:rPr lang="en-US" dirty="0" err="1"/>
              <a:t>routers,firewalls</a:t>
            </a:r>
            <a:r>
              <a:rPr lang="en-US" dirty="0"/>
              <a:t>, proxies and so on). One of the most interesting data from </a:t>
            </a:r>
            <a:r>
              <a:rPr lang="en-US" dirty="0" err="1"/>
              <a:t>Swith</a:t>
            </a:r>
            <a:r>
              <a:rPr lang="en-US" dirty="0"/>
              <a:t>, </a:t>
            </a:r>
            <a:r>
              <a:rPr lang="en-US" dirty="0" err="1"/>
              <a:t>Router,FW</a:t>
            </a:r>
            <a:r>
              <a:rPr lang="en-US" dirty="0"/>
              <a:t> for security oriented people are  network access control list logs.</a:t>
            </a:r>
          </a:p>
          <a:p>
            <a:endParaRPr lang="en-US" b="1" dirty="0"/>
          </a:p>
          <a:p>
            <a:r>
              <a:rPr lang="en-US" b="1" dirty="0"/>
              <a:t>Question:</a:t>
            </a:r>
          </a:p>
          <a:p>
            <a:r>
              <a:rPr lang="en-US" b="0" dirty="0"/>
              <a:t>Does anybody know usual ACLs difference between switches, routers and firewalls?</a:t>
            </a:r>
          </a:p>
          <a:p>
            <a:endParaRPr lang="en-US" b="0" dirty="0"/>
          </a:p>
          <a:p>
            <a:r>
              <a:rPr lang="en-US" b="0" dirty="0" err="1"/>
              <a:t>Stalefull</a:t>
            </a:r>
            <a:r>
              <a:rPr lang="en-US" b="0" dirty="0"/>
              <a:t> ACL keeps track of connection so returning traffic is also allowed with one ACL rule/line</a:t>
            </a:r>
          </a:p>
          <a:p>
            <a:r>
              <a:rPr lang="en-US" b="0" dirty="0"/>
              <a:t>Stateless requires ACLs in both ways.</a:t>
            </a:r>
          </a:p>
          <a:p>
            <a:endParaRPr lang="en-US" b="0" dirty="0"/>
          </a:p>
          <a:p>
            <a:r>
              <a:rPr lang="en-US" b="0" dirty="0"/>
              <a:t>The next is full packet capture which can be collected on  almost any computer. ( You can do it at home anytime) Or using SPAN/TAP to mirror traffic to dedicated capture machine.</a:t>
            </a:r>
          </a:p>
          <a:p>
            <a:endParaRPr lang="en-US" b="0" dirty="0"/>
          </a:p>
          <a:p>
            <a:r>
              <a:rPr lang="en-US" b="0" dirty="0"/>
              <a:t>The last but not least on my list is </a:t>
            </a:r>
            <a:r>
              <a:rPr lang="en-US" b="0" dirty="0" err="1"/>
              <a:t>NetFlow</a:t>
            </a:r>
            <a:r>
              <a:rPr lang="en-US" b="0" dirty="0"/>
              <a:t>; </a:t>
            </a:r>
            <a:r>
              <a:rPr lang="en-US" b="0" dirty="0" err="1"/>
              <a:t>Netflow</a:t>
            </a:r>
            <a:r>
              <a:rPr lang="en-US" b="0" dirty="0"/>
              <a:t> is usually generated from Network devices, but can also be generated from </a:t>
            </a:r>
            <a:r>
              <a:rPr lang="en-US" b="0" dirty="0" err="1"/>
              <a:t>pcap</a:t>
            </a:r>
            <a:r>
              <a:rPr lang="en-US" b="0" dirty="0"/>
              <a:t>.</a:t>
            </a:r>
          </a:p>
          <a:p>
            <a:endParaRPr lang="en-US" b="0" dirty="0"/>
          </a:p>
        </p:txBody>
      </p:sp>
      <p:sp>
        <p:nvSpPr>
          <p:cNvPr id="4" name="Slide Number Placeholder 3"/>
          <p:cNvSpPr>
            <a:spLocks noGrp="1"/>
          </p:cNvSpPr>
          <p:nvPr>
            <p:ph type="sldNum" sz="quarter" idx="10"/>
          </p:nvPr>
        </p:nvSpPr>
        <p:spPr/>
        <p:txBody>
          <a:bodyPr/>
          <a:lstStyle/>
          <a:p>
            <a:fld id="{F7A891D9-9017-744B-AA12-9BC5E223BF78}" type="slidenum">
              <a:rPr lang="en-US" smtClean="0"/>
              <a:t>4</a:t>
            </a:fld>
            <a:endParaRPr lang="en-US"/>
          </a:p>
        </p:txBody>
      </p:sp>
    </p:spTree>
    <p:extLst>
      <p:ext uri="{BB962C8B-B14F-4D97-AF65-F5344CB8AC3E}">
        <p14:creationId xmlns:p14="http://schemas.microsoft.com/office/powerpoint/2010/main" val="217482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r>
              <a:rPr lang="en-US" dirty="0"/>
              <a:t>On this slide you can see pretty much standard small size network architecture. There is server as well as user segment segregated by firewall.  Between IR and FW we can see services like proxy, network tap, </a:t>
            </a:r>
            <a:r>
              <a:rPr lang="en-US" dirty="0" err="1"/>
              <a:t>pcap</a:t>
            </a:r>
            <a:r>
              <a:rPr lang="en-US" dirty="0"/>
              <a:t>.</a:t>
            </a:r>
          </a:p>
          <a:p>
            <a:endParaRPr lang="en-US" dirty="0"/>
          </a:p>
          <a:p>
            <a:r>
              <a:rPr lang="en-US" b="1" dirty="0"/>
              <a:t>Question: I already mentioned packet capture a few times. Does anybody know is stored in </a:t>
            </a:r>
            <a:r>
              <a:rPr lang="en-US" b="1" dirty="0" err="1"/>
              <a:t>pcap</a:t>
            </a:r>
            <a:r>
              <a:rPr lang="en-US" b="1" dirty="0"/>
              <a:t>?</a:t>
            </a:r>
          </a:p>
          <a:p>
            <a:endParaRPr lang="en-US" b="1" dirty="0"/>
          </a:p>
        </p:txBody>
      </p:sp>
      <p:sp>
        <p:nvSpPr>
          <p:cNvPr id="4" name="Slide Number Placeholder 3"/>
          <p:cNvSpPr>
            <a:spLocks noGrp="1"/>
          </p:cNvSpPr>
          <p:nvPr>
            <p:ph type="sldNum" sz="quarter" idx="10"/>
          </p:nvPr>
        </p:nvSpPr>
        <p:spPr/>
        <p:txBody>
          <a:bodyPr/>
          <a:lstStyle/>
          <a:p>
            <a:fld id="{F7A891D9-9017-744B-AA12-9BC5E223BF78}" type="slidenum">
              <a:rPr lang="en-US" smtClean="0"/>
              <a:t>5</a:t>
            </a:fld>
            <a:endParaRPr lang="en-US"/>
          </a:p>
        </p:txBody>
      </p:sp>
    </p:spTree>
    <p:extLst>
      <p:ext uri="{BB962C8B-B14F-4D97-AF65-F5344CB8AC3E}">
        <p14:creationId xmlns:p14="http://schemas.microsoft.com/office/powerpoint/2010/main" val="248066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with capturing data we should understand two main point from </a:t>
            </a:r>
            <a:r>
              <a:rPr lang="en-US" dirty="0" err="1"/>
              <a:t>Pcap</a:t>
            </a:r>
            <a:r>
              <a:rPr lang="en-US" dirty="0"/>
              <a:t> file header.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Imagine that you have offices around the globe and need to investigate security issue spanning across more offices. Time is the key for collecting data across more  </a:t>
            </a:r>
            <a:r>
              <a:rPr lang="en-US" dirty="0" err="1"/>
              <a:t>timezones</a:t>
            </a:r>
            <a:r>
              <a:rPr lang="en-US" dirty="0"/>
              <a:t> so it is very important to know in what </a:t>
            </a:r>
            <a:r>
              <a:rPr lang="en-US" dirty="0" err="1"/>
              <a:t>timezone</a:t>
            </a:r>
            <a:r>
              <a:rPr lang="en-US" dirty="0"/>
              <a:t> the data was captured. Security </a:t>
            </a:r>
            <a:r>
              <a:rPr lang="en-US" dirty="0" err="1"/>
              <a:t>standad</a:t>
            </a:r>
            <a:r>
              <a:rPr lang="en-US" dirty="0"/>
              <a:t> is to use UTC – 0  for everything.</a:t>
            </a:r>
          </a:p>
          <a:p>
            <a:endParaRPr lang="en-US" dirty="0"/>
          </a:p>
          <a:p>
            <a:r>
              <a:rPr lang="en-US" dirty="0"/>
              <a:t>Snapshot length affects size of each packet </a:t>
            </a:r>
            <a:r>
              <a:rPr lang="en-US" dirty="0" err="1"/>
              <a:t>withi</a:t>
            </a:r>
            <a:r>
              <a:rPr lang="en-US" dirty="0"/>
              <a:t> </a:t>
            </a:r>
            <a:r>
              <a:rPr lang="en-US" dirty="0" err="1"/>
              <a:t>pcap</a:t>
            </a:r>
            <a:r>
              <a:rPr lang="en-US" dirty="0"/>
              <a:t>. Again security the best practice is to capture whole packets which is another 0 (-n 0) in case of </a:t>
            </a:r>
            <a:r>
              <a:rPr lang="en-US" dirty="0" err="1"/>
              <a:t>tcpdump</a:t>
            </a:r>
            <a:r>
              <a:rPr lang="en-US" dirty="0"/>
              <a:t>.</a:t>
            </a:r>
          </a:p>
          <a:p>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6</a:t>
            </a:fld>
            <a:endParaRPr lang="en-US"/>
          </a:p>
        </p:txBody>
      </p:sp>
    </p:spTree>
    <p:extLst>
      <p:ext uri="{BB962C8B-B14F-4D97-AF65-F5344CB8AC3E}">
        <p14:creationId xmlns:p14="http://schemas.microsoft.com/office/powerpoint/2010/main" val="361265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Real world example: IDS in offices or DCs</a:t>
            </a:r>
          </a:p>
          <a:p>
            <a:r>
              <a:rPr lang="en-US" dirty="0"/>
              <a:t>You have IDS on all of you data centers which are pretty much same. There are everywhere in the world. After deployment you find out that one of them does not work properly and generate almost no alerts. </a:t>
            </a:r>
          </a:p>
          <a:p>
            <a:r>
              <a:rPr lang="en-US" dirty="0"/>
              <a:t>How would you solve the issue after all involved teams reviewed the their part of work and say that the issue is the other part of the work?</a:t>
            </a:r>
          </a:p>
          <a:p>
            <a:pPr marL="171450" indent="-171450">
              <a:buFont typeface="Arial" panose="020B0604020202020204" pitchFamily="34" charset="0"/>
              <a:buChar char="•"/>
            </a:pPr>
            <a:r>
              <a:rPr lang="en-US" dirty="0"/>
              <a:t>	You call security oriented big data analyst who roll up his sleeves, order shot of 20</a:t>
            </a:r>
            <a:r>
              <a:rPr lang="en-US" baseline="30000" dirty="0"/>
              <a:t>th</a:t>
            </a:r>
            <a:r>
              <a:rPr lang="en-US" dirty="0"/>
              <a:t> years of old Irish Whiskey. BTW. Do you know why? Because as Data Analyst he can offer it. One the first things he is likely to do is data collection using </a:t>
            </a:r>
            <a:r>
              <a:rPr lang="en-US" dirty="0" err="1"/>
              <a:t>Tcmdump</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7A891D9-9017-744B-AA12-9BC5E223BF78}" type="slidenum">
              <a:rPr lang="en-US" smtClean="0"/>
              <a:t>7</a:t>
            </a:fld>
            <a:endParaRPr lang="en-US"/>
          </a:p>
        </p:txBody>
      </p:sp>
    </p:spTree>
    <p:extLst>
      <p:ext uri="{BB962C8B-B14F-4D97-AF65-F5344CB8AC3E}">
        <p14:creationId xmlns:p14="http://schemas.microsoft.com/office/powerpoint/2010/main" val="338009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BPF handout: Here you have TCPDUMP </a:t>
            </a:r>
            <a:r>
              <a:rPr lang="en-US" b="1" dirty="0" err="1"/>
              <a:t>cheasheet</a:t>
            </a:r>
            <a:r>
              <a:rPr lang="en-US" b="1" dirty="0"/>
              <a:t> which help you with creating very useful and powerful BPF filters.</a:t>
            </a:r>
          </a:p>
        </p:txBody>
      </p:sp>
      <p:sp>
        <p:nvSpPr>
          <p:cNvPr id="4" name="Slide Number Placeholder 3"/>
          <p:cNvSpPr>
            <a:spLocks noGrp="1"/>
          </p:cNvSpPr>
          <p:nvPr>
            <p:ph type="sldNum" sz="quarter" idx="10"/>
          </p:nvPr>
        </p:nvSpPr>
        <p:spPr/>
        <p:txBody>
          <a:bodyPr/>
          <a:lstStyle/>
          <a:p>
            <a:fld id="{F7A891D9-9017-744B-AA12-9BC5E223BF78}" type="slidenum">
              <a:rPr lang="en-US" smtClean="0"/>
              <a:t>8</a:t>
            </a:fld>
            <a:endParaRPr lang="en-US"/>
          </a:p>
        </p:txBody>
      </p:sp>
    </p:spTree>
    <p:extLst>
      <p:ext uri="{BB962C8B-B14F-4D97-AF65-F5344CB8AC3E}">
        <p14:creationId xmlns:p14="http://schemas.microsoft.com/office/powerpoint/2010/main" val="516983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example of basic usage which you end up using very often. I`m talking about BPF filters where which allows capture minimization and filtering according to your needs. </a:t>
            </a:r>
          </a:p>
          <a:p>
            <a:r>
              <a:rPr lang="en-US" dirty="0"/>
              <a:t>So real quick the most important parts:</a:t>
            </a:r>
          </a:p>
          <a:p>
            <a:pPr marL="628650" lvl="1" indent="-171450">
              <a:buFont typeface="Arial" panose="020B0604020202020204" pitchFamily="34" charset="0"/>
              <a:buChar char="•"/>
            </a:pPr>
            <a:r>
              <a:rPr lang="en-US" dirty="0"/>
              <a:t>BPR filter</a:t>
            </a:r>
          </a:p>
          <a:p>
            <a:pPr marL="628650" lvl="1" indent="-171450">
              <a:buFont typeface="Arial" panose="020B0604020202020204" pitchFamily="34" charset="0"/>
              <a:buChar char="•"/>
            </a:pPr>
            <a:r>
              <a:rPr lang="en-US" dirty="0"/>
              <a:t>-n</a:t>
            </a:r>
          </a:p>
          <a:p>
            <a:pPr marL="628650" lvl="1" indent="-171450">
              <a:buFont typeface="Arial" panose="020B0604020202020204" pitchFamily="34" charset="0"/>
              <a:buChar char="•"/>
            </a:pPr>
            <a:r>
              <a:rPr lang="en-US" dirty="0"/>
              <a:t>-s 0</a:t>
            </a:r>
          </a:p>
        </p:txBody>
      </p:sp>
      <p:sp>
        <p:nvSpPr>
          <p:cNvPr id="4" name="Slide Number Placeholder 3"/>
          <p:cNvSpPr>
            <a:spLocks noGrp="1"/>
          </p:cNvSpPr>
          <p:nvPr>
            <p:ph type="sldNum" sz="quarter" idx="10"/>
          </p:nvPr>
        </p:nvSpPr>
        <p:spPr/>
        <p:txBody>
          <a:bodyPr/>
          <a:lstStyle/>
          <a:p>
            <a:fld id="{F7A891D9-9017-744B-AA12-9BC5E223BF78}" type="slidenum">
              <a:rPr lang="en-US" smtClean="0"/>
              <a:t>9</a:t>
            </a:fld>
            <a:endParaRPr lang="en-US"/>
          </a:p>
        </p:txBody>
      </p:sp>
    </p:spTree>
    <p:extLst>
      <p:ext uri="{BB962C8B-B14F-4D97-AF65-F5344CB8AC3E}">
        <p14:creationId xmlns:p14="http://schemas.microsoft.com/office/powerpoint/2010/main" val="269214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3/2/18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0295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for572.com/sof-elk-v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Network Data –capture</a:t>
            </a:r>
            <a:r>
              <a:rPr lang="cs-CZ" dirty="0"/>
              <a:t>/</a:t>
            </a:r>
            <a:r>
              <a:rPr lang="en-US" dirty="0"/>
              <a:t>Analysis 2018: 101</a:t>
            </a:r>
          </a:p>
        </p:txBody>
      </p:sp>
      <p:sp>
        <p:nvSpPr>
          <p:cNvPr id="3" name="Subtitle 2"/>
          <p:cNvSpPr>
            <a:spLocks noGrp="1"/>
          </p:cNvSpPr>
          <p:nvPr>
            <p:ph type="subTitle" idx="1"/>
          </p:nvPr>
        </p:nvSpPr>
        <p:spPr/>
        <p:txBody>
          <a:bodyPr/>
          <a:lstStyle/>
          <a:p>
            <a:r>
              <a:rPr lang="en-US" dirty="0" err="1"/>
              <a:t>Jiří</a:t>
            </a:r>
            <a:r>
              <a:rPr lang="en-US" dirty="0"/>
              <a:t> Pataj</a:t>
            </a:r>
          </a:p>
        </p:txBody>
      </p:sp>
    </p:spTree>
    <p:extLst>
      <p:ext uri="{BB962C8B-B14F-4D97-AF65-F5344CB8AC3E}">
        <p14:creationId xmlns:p14="http://schemas.microsoft.com/office/powerpoint/2010/main" val="169201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Tcpdump</a:t>
            </a:r>
            <a:r>
              <a:rPr lang="en-US" dirty="0"/>
              <a:t> examples</a:t>
            </a:r>
          </a:p>
        </p:txBody>
      </p:sp>
      <p:sp>
        <p:nvSpPr>
          <p:cNvPr id="5" name="Content Placeholder 4"/>
          <p:cNvSpPr>
            <a:spLocks noGrp="1"/>
          </p:cNvSpPr>
          <p:nvPr>
            <p:ph idx="1"/>
          </p:nvPr>
        </p:nvSpPr>
        <p:spPr>
          <a:xfrm>
            <a:off x="567891" y="1892808"/>
            <a:ext cx="8162223" cy="4315487"/>
          </a:xfrm>
        </p:spPr>
        <p:txBody>
          <a:bodyPr>
            <a:normAutofit/>
          </a:bodyPr>
          <a:lstStyle/>
          <a:p>
            <a:pPr marL="0" indent="0">
              <a:buNone/>
            </a:pPr>
            <a:r>
              <a:rPr lang="en-US" sz="2400" dirty="0"/>
              <a:t>Reduce data to what`s interesting</a:t>
            </a:r>
          </a:p>
          <a:p>
            <a:r>
              <a:rPr lang="en-US" sz="2400" dirty="0"/>
              <a:t>$</a:t>
            </a:r>
            <a:r>
              <a:rPr lang="en-US" sz="2400" dirty="0" err="1"/>
              <a:t>tcpdump</a:t>
            </a:r>
            <a:r>
              <a:rPr lang="en-US" sz="2400" dirty="0"/>
              <a:t> –n –r </a:t>
            </a:r>
            <a:r>
              <a:rPr lang="en-US" sz="2400" dirty="0" err="1"/>
              <a:t>bigfile.pcap</a:t>
            </a:r>
            <a:r>
              <a:rPr lang="en-US" sz="2400" dirty="0"/>
              <a:t> –w </a:t>
            </a:r>
            <a:r>
              <a:rPr lang="en-US" sz="2400" dirty="0" err="1"/>
              <a:t>smallfile.pcap</a:t>
            </a:r>
            <a:r>
              <a:rPr lang="en-US" sz="2400" dirty="0"/>
              <a:t> ’host 1.2.3.4 and port 443’</a:t>
            </a:r>
          </a:p>
          <a:p>
            <a:pPr marL="128016" lvl="1" indent="0">
              <a:buNone/>
            </a:pPr>
            <a:endParaRPr lang="en-US" sz="1800" dirty="0"/>
          </a:p>
          <a:p>
            <a:pPr marL="0" indent="0">
              <a:buNone/>
            </a:pPr>
            <a:r>
              <a:rPr lang="en-US" sz="2400" dirty="0"/>
              <a:t>Capture 14 days of DNS traffic with one day of content per file</a:t>
            </a:r>
          </a:p>
          <a:p>
            <a:r>
              <a:rPr lang="en-US" sz="2400" dirty="0"/>
              <a:t>$</a:t>
            </a:r>
            <a:r>
              <a:rPr lang="en-US" sz="2400" dirty="0" err="1"/>
              <a:t>sudo</a:t>
            </a:r>
            <a:r>
              <a:rPr lang="en-US" sz="2400" dirty="0"/>
              <a:t> </a:t>
            </a:r>
            <a:r>
              <a:rPr lang="en-US" sz="2400" dirty="0" err="1"/>
              <a:t>tcpdump</a:t>
            </a:r>
            <a:r>
              <a:rPr lang="en-US" sz="2400" dirty="0"/>
              <a:t> –n –</a:t>
            </a:r>
            <a:r>
              <a:rPr lang="en-US" sz="2400" dirty="0" err="1"/>
              <a:t>i</a:t>
            </a:r>
            <a:r>
              <a:rPr lang="en-US" sz="2400" dirty="0"/>
              <a:t> eth0 –w </a:t>
            </a:r>
            <a:r>
              <a:rPr lang="en-US" sz="2400" dirty="0" err="1"/>
              <a:t>dns</a:t>
            </a:r>
            <a:r>
              <a:rPr lang="en-US" sz="2400" dirty="0"/>
              <a:t>-%F.%</a:t>
            </a:r>
            <a:r>
              <a:rPr lang="en-US" sz="2400" dirty="0" err="1"/>
              <a:t>T.pcap</a:t>
            </a:r>
            <a:r>
              <a:rPr lang="en-US" sz="2400" dirty="0"/>
              <a:t> –G 86400 –W14 ‘(</a:t>
            </a:r>
            <a:r>
              <a:rPr lang="en-US" sz="2400" dirty="0" err="1"/>
              <a:t>tcp</a:t>
            </a:r>
            <a:r>
              <a:rPr lang="en-US" sz="2400" dirty="0"/>
              <a:t> or </a:t>
            </a:r>
            <a:r>
              <a:rPr lang="en-US" sz="2400" dirty="0" err="1"/>
              <a:t>udp</a:t>
            </a:r>
            <a:r>
              <a:rPr lang="en-US" sz="2400" dirty="0"/>
              <a:t>) and port 53’</a:t>
            </a:r>
          </a:p>
          <a:p>
            <a:pPr marL="310896" lvl="2" indent="0">
              <a:buNone/>
            </a:pPr>
            <a:endParaRPr lang="en-US" sz="1600" dirty="0"/>
          </a:p>
          <a:p>
            <a:pPr marL="310896" lvl="2" indent="0">
              <a:buNone/>
            </a:pPr>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716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AF8C-1A30-F141-82A3-A02771B0C0E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BAF49BC-4531-3941-8EB9-B85C6EC32EC6}"/>
              </a:ext>
            </a:extLst>
          </p:cNvPr>
          <p:cNvPicPr>
            <a:picLocks noGrp="1" noChangeAspect="1"/>
          </p:cNvPicPr>
          <p:nvPr>
            <p:ph idx="1"/>
          </p:nvPr>
        </p:nvPicPr>
        <p:blipFill>
          <a:blip r:embed="rId3"/>
          <a:stretch>
            <a:fillRect/>
          </a:stretch>
        </p:blipFill>
        <p:spPr>
          <a:xfrm>
            <a:off x="380602" y="827772"/>
            <a:ext cx="8065041" cy="4903979"/>
          </a:xfrm>
          <a:prstGeom prst="rect">
            <a:avLst/>
          </a:prstGeom>
        </p:spPr>
      </p:pic>
    </p:spTree>
    <p:extLst>
      <p:ext uri="{BB962C8B-B14F-4D97-AF65-F5344CB8AC3E}">
        <p14:creationId xmlns:p14="http://schemas.microsoft.com/office/powerpoint/2010/main" val="357082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Wireshark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87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Wireshark</a:t>
            </a:r>
          </a:p>
        </p:txBody>
      </p:sp>
      <p:sp>
        <p:nvSpPr>
          <p:cNvPr id="5" name="Content Placeholder 4"/>
          <p:cNvSpPr>
            <a:spLocks noGrp="1"/>
          </p:cNvSpPr>
          <p:nvPr>
            <p:ph idx="1"/>
          </p:nvPr>
        </p:nvSpPr>
        <p:spPr/>
        <p:txBody>
          <a:bodyPr/>
          <a:lstStyle/>
          <a:p>
            <a:pPr marL="128016" lvl="1" indent="0">
              <a:buNone/>
            </a:pPr>
            <a:r>
              <a:rPr lang="en-US" sz="2800" dirty="0"/>
              <a:t>Open-sourced, cross-platform</a:t>
            </a:r>
          </a:p>
          <a:p>
            <a:pPr marL="128016" lvl="1" indent="0">
              <a:buNone/>
            </a:pPr>
            <a:r>
              <a:rPr lang="en-US" sz="2800" dirty="0"/>
              <a:t>Powerful parsing for hundreds of protocols</a:t>
            </a:r>
          </a:p>
          <a:p>
            <a:pPr marL="128016" lvl="1" indent="0">
              <a:buNone/>
            </a:pPr>
            <a:r>
              <a:rPr lang="en-US" sz="2800" dirty="0"/>
              <a:t>Comes with </a:t>
            </a:r>
            <a:r>
              <a:rPr lang="en-US" sz="2800" dirty="0" err="1"/>
              <a:t>tshark</a:t>
            </a:r>
            <a:r>
              <a:rPr lang="en-US" sz="2800" dirty="0"/>
              <a:t>, a console-mode equivalent</a:t>
            </a:r>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pic>
        <p:nvPicPr>
          <p:cNvPr id="3" name="Picture 2"/>
          <p:cNvPicPr>
            <a:picLocks noChangeAspect="1"/>
          </p:cNvPicPr>
          <p:nvPr/>
        </p:nvPicPr>
        <p:blipFill>
          <a:blip r:embed="rId3"/>
          <a:stretch>
            <a:fillRect/>
          </a:stretch>
        </p:blipFill>
        <p:spPr>
          <a:xfrm>
            <a:off x="4919498" y="4013200"/>
            <a:ext cx="2857500" cy="2844800"/>
          </a:xfrm>
          <a:prstGeom prst="rect">
            <a:avLst/>
          </a:prstGeom>
        </p:spPr>
      </p:pic>
    </p:spTree>
    <p:extLst>
      <p:ext uri="{BB962C8B-B14F-4D97-AF65-F5344CB8AC3E}">
        <p14:creationId xmlns:p14="http://schemas.microsoft.com/office/powerpoint/2010/main" val="297382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B16C2D4-7C71-E941-A98D-1A97EEF44C3D}"/>
              </a:ext>
            </a:extLst>
          </p:cNvPr>
          <p:cNvPicPr>
            <a:picLocks noGrp="1" noChangeAspect="1"/>
          </p:cNvPicPr>
          <p:nvPr>
            <p:ph idx="1"/>
          </p:nvPr>
        </p:nvPicPr>
        <p:blipFill>
          <a:blip r:embed="rId3"/>
          <a:stretch>
            <a:fillRect/>
          </a:stretch>
        </p:blipFill>
        <p:spPr>
          <a:xfrm>
            <a:off x="196076" y="784458"/>
            <a:ext cx="8718742" cy="5115827"/>
          </a:xfrm>
          <a:prstGeom prst="rect">
            <a:avLst/>
          </a:prstGeom>
        </p:spPr>
      </p:pic>
    </p:spTree>
    <p:extLst>
      <p:ext uri="{BB962C8B-B14F-4D97-AF65-F5344CB8AC3E}">
        <p14:creationId xmlns:p14="http://schemas.microsoft.com/office/powerpoint/2010/main" val="131861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5026-7DA4-F94B-93F6-1F2AFA0922C0}"/>
              </a:ext>
            </a:extLst>
          </p:cNvPr>
          <p:cNvSpPr>
            <a:spLocks noGrp="1"/>
          </p:cNvSpPr>
          <p:nvPr>
            <p:ph type="title"/>
          </p:nvPr>
        </p:nvSpPr>
        <p:spPr/>
        <p:txBody>
          <a:bodyPr/>
          <a:lstStyle/>
          <a:p>
            <a:r>
              <a:rPr lang="en-US" dirty="0"/>
              <a:t>Wireshark DEMO</a:t>
            </a:r>
          </a:p>
        </p:txBody>
      </p:sp>
      <p:sp>
        <p:nvSpPr>
          <p:cNvPr id="3" name="Content Placeholder 2">
            <a:extLst>
              <a:ext uri="{FF2B5EF4-FFF2-40B4-BE49-F238E27FC236}">
                <a16:creationId xmlns:a16="http://schemas.microsoft.com/office/drawing/2014/main" id="{F9866C2C-E881-284B-A067-7D2BF3985E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0389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Tshark</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74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Tshark</a:t>
            </a:r>
            <a:endParaRPr lang="en-US" dirty="0"/>
          </a:p>
        </p:txBody>
      </p:sp>
      <p:sp>
        <p:nvSpPr>
          <p:cNvPr id="5" name="Content Placeholder 4"/>
          <p:cNvSpPr>
            <a:spLocks noGrp="1"/>
          </p:cNvSpPr>
          <p:nvPr>
            <p:ph idx="1"/>
          </p:nvPr>
        </p:nvSpPr>
        <p:spPr/>
        <p:txBody>
          <a:bodyPr>
            <a:norm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sz="3200" dirty="0"/>
          </a:p>
          <a:p>
            <a:pPr marL="128016" lvl="1" indent="0">
              <a:buNone/>
            </a:pPr>
            <a:r>
              <a:rPr lang="en-US" sz="2400" dirty="0"/>
              <a:t>Wireshark power in shell</a:t>
            </a:r>
          </a:p>
          <a:p>
            <a:pPr marL="128016" lvl="1" indent="0">
              <a:buNone/>
            </a:pPr>
            <a:r>
              <a:rPr lang="en-US" sz="2400" dirty="0"/>
              <a:t>Explore portion of data in GUI, use console to scale and script</a:t>
            </a:r>
          </a:p>
          <a:p>
            <a:pPr marL="128016" lvl="1" indent="0">
              <a:buNone/>
            </a:pPr>
            <a:r>
              <a:rPr lang="en-US" sz="2400" dirty="0"/>
              <a:t>Create repeatable processes</a:t>
            </a:r>
          </a:p>
          <a:p>
            <a:pPr marL="128016" lvl="1" indent="0">
              <a:buNone/>
            </a:pPr>
            <a:r>
              <a:rPr lang="en-US" sz="2400" dirty="0"/>
              <a:t>Data reduction using Wireshark`s like filters</a:t>
            </a:r>
          </a:p>
          <a:p>
            <a:pPr marL="128016" lvl="1" indent="0">
              <a:buNone/>
            </a:pPr>
            <a:r>
              <a:rPr lang="en-US" sz="2400" dirty="0"/>
              <a:t>However: </a:t>
            </a:r>
          </a:p>
          <a:p>
            <a:pPr lvl="3"/>
            <a:r>
              <a:rPr lang="en-US" sz="2000" dirty="0" err="1"/>
              <a:t>Tcpdump’s</a:t>
            </a:r>
            <a:r>
              <a:rPr lang="en-US" sz="2000" dirty="0"/>
              <a:t> BPFs are much faster to filter on layers 3-4 </a:t>
            </a:r>
          </a:p>
          <a:p>
            <a:pPr lvl="3"/>
            <a:r>
              <a:rPr lang="en-US" sz="2000" dirty="0"/>
              <a:t>Use </a:t>
            </a:r>
            <a:r>
              <a:rPr lang="en-US" sz="2000" dirty="0" err="1"/>
              <a:t>tcpdump</a:t>
            </a:r>
            <a:r>
              <a:rPr lang="en-US" sz="2000" dirty="0"/>
              <a:t> instead of </a:t>
            </a:r>
            <a:r>
              <a:rPr lang="en-US" sz="2000" dirty="0" err="1"/>
              <a:t>tshark</a:t>
            </a:r>
            <a:endParaRPr lang="en-US" sz="2000" dirty="0"/>
          </a:p>
          <a:p>
            <a:pPr lvl="2"/>
            <a:endParaRPr lang="en-US" sz="2000" dirty="0"/>
          </a:p>
          <a:p>
            <a:pPr lvl="2"/>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101335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Tshark</a:t>
            </a:r>
            <a:r>
              <a:rPr lang="en-US" dirty="0"/>
              <a:t> example</a:t>
            </a:r>
          </a:p>
        </p:txBody>
      </p:sp>
      <p:sp>
        <p:nvSpPr>
          <p:cNvPr id="5" name="Content Placeholder 4"/>
          <p:cNvSpPr>
            <a:spLocks noGrp="1"/>
          </p:cNvSpPr>
          <p:nvPr>
            <p:ph idx="1"/>
          </p:nvPr>
        </p:nvSpPr>
        <p:spPr/>
        <p:txBody>
          <a:bodyPr>
            <a:normAutofit/>
          </a:bodyPr>
          <a:lstStyle/>
          <a:p>
            <a:pPr marL="128016" lvl="1" indent="0">
              <a:buNone/>
            </a:pPr>
            <a:r>
              <a:rPr lang="en-US" sz="1800" dirty="0"/>
              <a:t>Reduce data to what`s interesting</a:t>
            </a:r>
          </a:p>
          <a:p>
            <a:pPr marL="128016" lvl="1" indent="0">
              <a:buNone/>
            </a:pPr>
            <a:endParaRPr lang="en-US" sz="1800" dirty="0"/>
          </a:p>
          <a:p>
            <a:pPr marL="128016" lvl="1" indent="0">
              <a:buNone/>
            </a:pPr>
            <a:r>
              <a:rPr lang="en-US" sz="1800" dirty="0"/>
              <a:t>$</a:t>
            </a:r>
            <a:r>
              <a:rPr lang="en-US" sz="1800" dirty="0" err="1"/>
              <a:t>tshark</a:t>
            </a:r>
            <a:r>
              <a:rPr lang="en-US" sz="1800" dirty="0"/>
              <a:t> –n –r </a:t>
            </a:r>
            <a:r>
              <a:rPr lang="en-US" sz="1800" dirty="0" err="1"/>
              <a:t>bigfile.pcap</a:t>
            </a:r>
            <a:r>
              <a:rPr lang="en-US" sz="1800" dirty="0"/>
              <a:t> –Y ‘</a:t>
            </a:r>
            <a:r>
              <a:rPr lang="en-US" sz="1800" dirty="0" err="1"/>
              <a:t>http.server</a:t>
            </a:r>
            <a:r>
              <a:rPr lang="en-US" sz="1800" dirty="0"/>
              <a:t>’ –T fields –e </a:t>
            </a:r>
            <a:r>
              <a:rPr lang="en-US" sz="1800" dirty="0" err="1"/>
              <a:t>http.server</a:t>
            </a:r>
            <a:r>
              <a:rPr lang="en-US" sz="1800" dirty="0"/>
              <a:t> –e </a:t>
            </a:r>
            <a:r>
              <a:rPr lang="en-US" sz="1800" dirty="0" err="1"/>
              <a:t>http.user_agent</a:t>
            </a:r>
            <a:r>
              <a:rPr lang="en-US" sz="1800" dirty="0"/>
              <a:t>| sort | </a:t>
            </a:r>
            <a:r>
              <a:rPr lang="en-US" sz="1800" dirty="0" err="1"/>
              <a:t>uniq</a:t>
            </a:r>
            <a:r>
              <a:rPr lang="en-US" sz="1800" dirty="0"/>
              <a:t> –c | sort -</a:t>
            </a:r>
            <a:r>
              <a:rPr lang="en-US" sz="1800" dirty="0" err="1"/>
              <a:t>nr</a:t>
            </a:r>
            <a:endParaRPr lang="en-US" sz="1800" dirty="0"/>
          </a:p>
          <a:p>
            <a:pPr marL="128016" lvl="1" indent="0">
              <a:buNone/>
            </a:pPr>
            <a:endParaRPr lang="en-US" dirty="0"/>
          </a:p>
          <a:p>
            <a:pPr lvl="2"/>
            <a:r>
              <a:rPr lang="en-US" sz="1600" dirty="0"/>
              <a:t>-n: Don`t do DNS lookup for each IP</a:t>
            </a:r>
          </a:p>
          <a:p>
            <a:pPr lvl="2"/>
            <a:r>
              <a:rPr lang="en-US" sz="1600" dirty="0"/>
              <a:t>-r: read packet date from existing </a:t>
            </a:r>
            <a:r>
              <a:rPr lang="en-US" sz="1600" dirty="0" err="1"/>
              <a:t>pcap</a:t>
            </a:r>
            <a:endParaRPr lang="en-US" sz="1600" dirty="0"/>
          </a:p>
          <a:p>
            <a:pPr lvl="2"/>
            <a:r>
              <a:rPr lang="en-US" sz="1600" dirty="0"/>
              <a:t>-Y: display filter using Wireshark syntax, enclose in single quotes</a:t>
            </a:r>
          </a:p>
          <a:p>
            <a:pPr lvl="2"/>
            <a:r>
              <a:rPr lang="en-US" sz="1600" dirty="0"/>
              <a:t>-T: Output mode: text, fields, </a:t>
            </a:r>
            <a:r>
              <a:rPr lang="en-US" sz="1600" dirty="0" err="1"/>
              <a:t>pdml</a:t>
            </a:r>
            <a:endParaRPr lang="en-US" sz="1600" dirty="0"/>
          </a:p>
          <a:p>
            <a:pPr lvl="2"/>
            <a:r>
              <a:rPr lang="en-US" sz="1600" dirty="0"/>
              <a:t>-e: Select fields to display  when –T fields used</a:t>
            </a:r>
          </a:p>
          <a:p>
            <a:pPr lvl="2"/>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296012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A5C-A3CC-CF40-801A-ECD4223AF5D7}"/>
              </a:ext>
            </a:extLst>
          </p:cNvPr>
          <p:cNvSpPr>
            <a:spLocks noGrp="1"/>
          </p:cNvSpPr>
          <p:nvPr>
            <p:ph type="title"/>
          </p:nvPr>
        </p:nvSpPr>
        <p:spPr/>
        <p:txBody>
          <a:bodyPr/>
          <a:lstStyle/>
          <a:p>
            <a:r>
              <a:rPr lang="en-US" dirty="0" err="1"/>
              <a:t>Tshark</a:t>
            </a:r>
            <a:r>
              <a:rPr lang="en-US" dirty="0"/>
              <a:t> output screenshot</a:t>
            </a:r>
          </a:p>
        </p:txBody>
      </p:sp>
      <p:sp>
        <p:nvSpPr>
          <p:cNvPr id="3" name="Content Placeholder 2">
            <a:extLst>
              <a:ext uri="{FF2B5EF4-FFF2-40B4-BE49-F238E27FC236}">
                <a16:creationId xmlns:a16="http://schemas.microsoft.com/office/drawing/2014/main" id="{EDC88E16-7728-C646-8FAF-0F357367323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FA978BA-6888-F24B-A40B-6F630809D26D}"/>
              </a:ext>
            </a:extLst>
          </p:cNvPr>
          <p:cNvPicPr>
            <a:picLocks noChangeAspect="1"/>
          </p:cNvPicPr>
          <p:nvPr/>
        </p:nvPicPr>
        <p:blipFill>
          <a:blip r:embed="rId3"/>
          <a:stretch>
            <a:fillRect/>
          </a:stretch>
        </p:blipFill>
        <p:spPr>
          <a:xfrm>
            <a:off x="469900" y="501650"/>
            <a:ext cx="8204200" cy="5854700"/>
          </a:xfrm>
          <a:prstGeom prst="rect">
            <a:avLst/>
          </a:prstGeom>
        </p:spPr>
      </p:pic>
    </p:spTree>
    <p:extLst>
      <p:ext uri="{BB962C8B-B14F-4D97-AF65-F5344CB8AC3E}">
        <p14:creationId xmlns:p14="http://schemas.microsoft.com/office/powerpoint/2010/main" val="14856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p>
        </p:txBody>
      </p:sp>
      <p:sp>
        <p:nvSpPr>
          <p:cNvPr id="7" name="Content Placeholder 6"/>
          <p:cNvSpPr>
            <a:spLocks noGrp="1"/>
          </p:cNvSpPr>
          <p:nvPr>
            <p:ph idx="1"/>
          </p:nvPr>
        </p:nvSpPr>
        <p:spPr/>
        <p:txBody>
          <a:bodyPr>
            <a:normAutofit/>
          </a:bodyPr>
          <a:lstStyle/>
          <a:p>
            <a:r>
              <a:rPr lang="en-US" sz="2800" dirty="0"/>
              <a:t>Data Sources Introduction </a:t>
            </a:r>
          </a:p>
          <a:p>
            <a:r>
              <a:rPr lang="en-US" sz="2800" dirty="0" err="1"/>
              <a:t>Tcpdump</a:t>
            </a:r>
            <a:endParaRPr lang="en-US" sz="2800" dirty="0"/>
          </a:p>
          <a:p>
            <a:r>
              <a:rPr lang="en-US" sz="2800" dirty="0"/>
              <a:t>Wireshark</a:t>
            </a:r>
          </a:p>
          <a:p>
            <a:r>
              <a:rPr lang="en-US" sz="2800" dirty="0" err="1"/>
              <a:t>Tshark</a:t>
            </a:r>
            <a:endParaRPr lang="en-US" sz="2800" dirty="0"/>
          </a:p>
          <a:p>
            <a:r>
              <a:rPr lang="en-US" sz="2800" dirty="0"/>
              <a:t>ELK (SOF-ELK)</a:t>
            </a:r>
          </a:p>
        </p:txBody>
      </p:sp>
    </p:spTree>
    <p:extLst>
      <p:ext uri="{BB962C8B-B14F-4D97-AF65-F5344CB8AC3E}">
        <p14:creationId xmlns:p14="http://schemas.microsoft.com/office/powerpoint/2010/main" val="716427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SOF-ELK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402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A5C-A3CC-CF40-801A-ECD4223AF5D7}"/>
              </a:ext>
            </a:extLst>
          </p:cNvPr>
          <p:cNvSpPr>
            <a:spLocks noGrp="1"/>
          </p:cNvSpPr>
          <p:nvPr>
            <p:ph type="title"/>
          </p:nvPr>
        </p:nvSpPr>
        <p:spPr/>
        <p:txBody>
          <a:bodyPr/>
          <a:lstStyle/>
          <a:p>
            <a:r>
              <a:rPr lang="en-US" dirty="0"/>
              <a:t>SOF-ELK</a:t>
            </a:r>
          </a:p>
        </p:txBody>
      </p:sp>
      <p:sp>
        <p:nvSpPr>
          <p:cNvPr id="3" name="Content Placeholder 2">
            <a:extLst>
              <a:ext uri="{FF2B5EF4-FFF2-40B4-BE49-F238E27FC236}">
                <a16:creationId xmlns:a16="http://schemas.microsoft.com/office/drawing/2014/main" id="{EDC88E16-7728-C646-8FAF-0F3573673237}"/>
              </a:ext>
            </a:extLst>
          </p:cNvPr>
          <p:cNvSpPr>
            <a:spLocks noGrp="1"/>
          </p:cNvSpPr>
          <p:nvPr>
            <p:ph idx="1"/>
          </p:nvPr>
        </p:nvSpPr>
        <p:spPr/>
        <p:txBody>
          <a:bodyPr/>
          <a:lstStyle/>
          <a:p>
            <a:r>
              <a:rPr lang="en-US" sz="2400" dirty="0"/>
              <a:t>Based on </a:t>
            </a:r>
            <a:r>
              <a:rPr lang="en-US" sz="2400" dirty="0" err="1"/>
              <a:t>Elasticsearch</a:t>
            </a:r>
            <a:r>
              <a:rPr lang="en-US" sz="2400" dirty="0"/>
              <a:t>, </a:t>
            </a:r>
            <a:r>
              <a:rPr lang="en-US" sz="2400" dirty="0" err="1"/>
              <a:t>Logstash</a:t>
            </a:r>
            <a:r>
              <a:rPr lang="en-US" sz="2400" dirty="0"/>
              <a:t>, </a:t>
            </a:r>
            <a:r>
              <a:rPr lang="en-US" sz="2400" dirty="0" err="1"/>
              <a:t>Kibana</a:t>
            </a:r>
            <a:endParaRPr lang="en-US" sz="2400" dirty="0"/>
          </a:p>
          <a:p>
            <a:r>
              <a:rPr lang="en-US" sz="2400" dirty="0"/>
              <a:t>Security Operations and Forensics Platform</a:t>
            </a:r>
          </a:p>
          <a:p>
            <a:r>
              <a:rPr lang="en-US" sz="2400" dirty="0"/>
              <a:t>Pre-configured &amp; Pre-loaded with parsers, dashboards</a:t>
            </a:r>
          </a:p>
          <a:p>
            <a:pPr lvl="2"/>
            <a:r>
              <a:rPr lang="en-US" sz="1800" dirty="0"/>
              <a:t>Syslog, HTTPD logs, Passive DNS, </a:t>
            </a:r>
            <a:r>
              <a:rPr lang="en-US" sz="1800" dirty="0" err="1"/>
              <a:t>Netflow</a:t>
            </a:r>
            <a:endParaRPr lang="en-US" sz="1800" dirty="0"/>
          </a:p>
          <a:p>
            <a:r>
              <a:rPr lang="en-US" sz="2400" dirty="0"/>
              <a:t>Free and open source</a:t>
            </a:r>
          </a:p>
          <a:p>
            <a:r>
              <a:rPr lang="en-US" sz="2400" dirty="0"/>
              <a:t>The latest version at </a:t>
            </a:r>
            <a:r>
              <a:rPr lang="en-US" u="sng" dirty="0">
                <a:hlinkClick r:id="rId3"/>
              </a:rPr>
              <a:t>http://for572.com/sof-elk-vm</a:t>
            </a:r>
            <a:endParaRPr lang="en-US" sz="2400" dirty="0"/>
          </a:p>
        </p:txBody>
      </p:sp>
    </p:spTree>
    <p:extLst>
      <p:ext uri="{BB962C8B-B14F-4D97-AF65-F5344CB8AC3E}">
        <p14:creationId xmlns:p14="http://schemas.microsoft.com/office/powerpoint/2010/main" val="239458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627C-C486-9F44-92E6-6AD416DEA6A8}"/>
              </a:ext>
            </a:extLst>
          </p:cNvPr>
          <p:cNvSpPr>
            <a:spLocks noGrp="1"/>
          </p:cNvSpPr>
          <p:nvPr>
            <p:ph type="title"/>
          </p:nvPr>
        </p:nvSpPr>
        <p:spPr/>
        <p:txBody>
          <a:bodyPr/>
          <a:lstStyle/>
          <a:p>
            <a:r>
              <a:rPr lang="en-US" dirty="0"/>
              <a:t>SOF-ELK DEMO</a:t>
            </a:r>
          </a:p>
        </p:txBody>
      </p:sp>
      <p:sp>
        <p:nvSpPr>
          <p:cNvPr id="3" name="Content Placeholder 2">
            <a:extLst>
              <a:ext uri="{FF2B5EF4-FFF2-40B4-BE49-F238E27FC236}">
                <a16:creationId xmlns:a16="http://schemas.microsoft.com/office/drawing/2014/main" id="{9FB1A412-990D-2648-B0B7-DCCC2D67DD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4039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Answers</a:t>
            </a:r>
          </a:p>
        </p:txBody>
      </p:sp>
      <p:sp>
        <p:nvSpPr>
          <p:cNvPr id="3" name="Text Placeholder 2"/>
          <p:cNvSpPr>
            <a:spLocks noGrp="1"/>
          </p:cNvSpPr>
          <p:nvPr>
            <p:ph type="body" idx="1"/>
          </p:nvPr>
        </p:nvSpPr>
        <p:spPr/>
        <p:txBody>
          <a:bodyPr/>
          <a:lstStyle/>
          <a:p>
            <a:r>
              <a:rPr lang="en-US" dirty="0"/>
              <a:t>Questions</a:t>
            </a:r>
          </a:p>
          <a:p>
            <a:r>
              <a:rPr lang="en-US" dirty="0"/>
              <a:t>Answers</a:t>
            </a:r>
          </a:p>
          <a:p>
            <a:r>
              <a:rPr lang="en-US" dirty="0"/>
              <a:t>Comments</a:t>
            </a:r>
          </a:p>
        </p:txBody>
      </p:sp>
    </p:spTree>
    <p:extLst>
      <p:ext uri="{BB962C8B-B14F-4D97-AF65-F5344CB8AC3E}">
        <p14:creationId xmlns:p14="http://schemas.microsoft.com/office/powerpoint/2010/main" val="191641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DATA Sources</a:t>
            </a:r>
          </a:p>
        </p:txBody>
      </p:sp>
      <p:sp>
        <p:nvSpPr>
          <p:cNvPr id="3" name="Text Placeholder 2"/>
          <p:cNvSpPr>
            <a:spLocks noGrp="1"/>
          </p:cNvSpPr>
          <p:nvPr>
            <p:ph type="body" idx="1"/>
          </p:nvPr>
        </p:nvSpPr>
        <p:spPr/>
        <p:txBody>
          <a:bodyPr/>
          <a:lstStyle/>
          <a:p>
            <a:r>
              <a:rPr lang="en-US" dirty="0"/>
              <a:t>Network Architecture</a:t>
            </a:r>
          </a:p>
        </p:txBody>
      </p:sp>
    </p:spTree>
    <p:extLst>
      <p:ext uri="{BB962C8B-B14F-4D97-AF65-F5344CB8AC3E}">
        <p14:creationId xmlns:p14="http://schemas.microsoft.com/office/powerpoint/2010/main" val="274957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sources</a:t>
            </a:r>
          </a:p>
        </p:txBody>
      </p:sp>
      <p:sp>
        <p:nvSpPr>
          <p:cNvPr id="5" name="Content Placeholder 4"/>
          <p:cNvSpPr>
            <a:spLocks noGrp="1"/>
          </p:cNvSpPr>
          <p:nvPr>
            <p:ph idx="1"/>
          </p:nvPr>
        </p:nvSpPr>
        <p:spPr>
          <a:xfrm>
            <a:off x="768096" y="1915427"/>
            <a:ext cx="7490380" cy="4716379"/>
          </a:xfrm>
        </p:spPr>
        <p:txBody>
          <a:bodyPr>
            <a:normAutofit fontScale="92500" lnSpcReduction="20000"/>
          </a:bodyPr>
          <a:lstStyle/>
          <a:p>
            <a:r>
              <a:rPr lang="en-US" sz="2800" dirty="0"/>
              <a:t>Network Equipment</a:t>
            </a:r>
          </a:p>
          <a:p>
            <a:pPr lvl="1"/>
            <a:r>
              <a:rPr lang="en-US" sz="2800" dirty="0"/>
              <a:t>Switches</a:t>
            </a:r>
          </a:p>
          <a:p>
            <a:pPr lvl="1"/>
            <a:r>
              <a:rPr lang="en-US" sz="2800" dirty="0"/>
              <a:t>Routers</a:t>
            </a:r>
          </a:p>
          <a:p>
            <a:pPr lvl="1"/>
            <a:r>
              <a:rPr lang="en-US" sz="2800" dirty="0"/>
              <a:t>Firewalls</a:t>
            </a:r>
          </a:p>
          <a:p>
            <a:pPr lvl="1"/>
            <a:r>
              <a:rPr lang="en-US" sz="2800" dirty="0"/>
              <a:t>Proxies</a:t>
            </a:r>
          </a:p>
          <a:p>
            <a:pPr lvl="1"/>
            <a:r>
              <a:rPr lang="en-US" sz="2800" dirty="0"/>
              <a:t>Load Balancers</a:t>
            </a:r>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sz="2800" dirty="0"/>
          </a:p>
          <a:p>
            <a:pPr marL="457200" marR="0" lvl="0" indent="-457200" defTabSz="914400" eaLnBrk="1" fontAlgn="auto" latinLnBrk="0" hangingPunct="1">
              <a:lnSpc>
                <a:spcPct val="100000"/>
              </a:lnSpc>
              <a:spcBef>
                <a:spcPts val="0"/>
              </a:spcBef>
              <a:spcAft>
                <a:spcPts val="0"/>
              </a:spcAft>
              <a:buClrTx/>
              <a:buSzTx/>
              <a:buFont typeface="+mj-lt"/>
              <a:buNone/>
              <a:tabLst/>
              <a:defRPr/>
            </a:pPr>
            <a:r>
              <a:rPr lang="en-US" sz="2800" dirty="0"/>
              <a:t>Full Packer Capture</a:t>
            </a:r>
          </a:p>
          <a:p>
            <a:pPr lvl="1"/>
            <a:r>
              <a:rPr lang="en-US" sz="2800" dirty="0"/>
              <a:t>Computer </a:t>
            </a:r>
          </a:p>
          <a:p>
            <a:pPr lvl="1"/>
            <a:r>
              <a:rPr lang="en-US" sz="2800" dirty="0"/>
              <a:t>SPAN – Port mirroring</a:t>
            </a:r>
          </a:p>
          <a:p>
            <a:pPr lvl="1"/>
            <a:r>
              <a:rPr lang="en-US" sz="2800" dirty="0"/>
              <a:t>Network TAP</a:t>
            </a:r>
          </a:p>
          <a:p>
            <a:pPr marL="128016" lvl="1" indent="0">
              <a:buNone/>
            </a:pPr>
            <a:endParaRPr lang="en-US" sz="2800" dirty="0"/>
          </a:p>
          <a:p>
            <a:pPr marL="457200" marR="0" lvl="0" indent="-457200" defTabSz="914400" eaLnBrk="1" fontAlgn="auto" latinLnBrk="0" hangingPunct="1">
              <a:lnSpc>
                <a:spcPct val="100000"/>
              </a:lnSpc>
              <a:spcBef>
                <a:spcPts val="0"/>
              </a:spcBef>
              <a:spcAft>
                <a:spcPts val="0"/>
              </a:spcAft>
              <a:buClrTx/>
              <a:buSzTx/>
              <a:buFont typeface="+mj-lt"/>
              <a:buNone/>
              <a:tabLst/>
              <a:defRPr/>
            </a:pPr>
            <a:r>
              <a:rPr lang="en-US" sz="2800" dirty="0" err="1"/>
              <a:t>NetFlow</a:t>
            </a:r>
            <a:endParaRPr lang="en-US" sz="2800"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8932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a:t>
            </a:r>
          </a:p>
        </p:txBody>
      </p:sp>
      <p:pic>
        <p:nvPicPr>
          <p:cNvPr id="5" name="Picture 4">
            <a:extLst>
              <a:ext uri="{FF2B5EF4-FFF2-40B4-BE49-F238E27FC236}">
                <a16:creationId xmlns:a16="http://schemas.microsoft.com/office/drawing/2014/main" id="{010CF404-DECD-2947-A3F9-48DD45EC5812}"/>
              </a:ext>
            </a:extLst>
          </p:cNvPr>
          <p:cNvPicPr>
            <a:picLocks noChangeAspect="1"/>
          </p:cNvPicPr>
          <p:nvPr/>
        </p:nvPicPr>
        <p:blipFill>
          <a:blip r:embed="rId3"/>
          <a:stretch>
            <a:fillRect/>
          </a:stretch>
        </p:blipFill>
        <p:spPr>
          <a:xfrm>
            <a:off x="891031" y="1708870"/>
            <a:ext cx="7514871" cy="4637066"/>
          </a:xfrm>
          <a:prstGeom prst="rect">
            <a:avLst/>
          </a:prstGeom>
        </p:spPr>
      </p:pic>
    </p:spTree>
    <p:extLst>
      <p:ext uri="{BB962C8B-B14F-4D97-AF65-F5344CB8AC3E}">
        <p14:creationId xmlns:p14="http://schemas.microsoft.com/office/powerpoint/2010/main" val="199622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PCAP File header</a:t>
            </a:r>
          </a:p>
        </p:txBody>
      </p:sp>
      <p:sp>
        <p:nvSpPr>
          <p:cNvPr id="5" name="Content Placeholder 4"/>
          <p:cNvSpPr>
            <a:spLocks noGrp="1"/>
          </p:cNvSpPr>
          <p:nvPr>
            <p:ph idx="1"/>
          </p:nvPr>
        </p:nvSpPr>
        <p:spPr/>
        <p:txBody>
          <a:bodyPr>
            <a:norm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sz="3200" dirty="0"/>
          </a:p>
          <a:p>
            <a:pPr marL="310896" lvl="2" indent="0">
              <a:buNone/>
            </a:pPr>
            <a:endParaRPr lang="en-US" sz="2000" dirty="0"/>
          </a:p>
          <a:p>
            <a:pPr lvl="2"/>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graphicFrame>
        <p:nvGraphicFramePr>
          <p:cNvPr id="3" name="Table 2">
            <a:extLst>
              <a:ext uri="{FF2B5EF4-FFF2-40B4-BE49-F238E27FC236}">
                <a16:creationId xmlns:a16="http://schemas.microsoft.com/office/drawing/2014/main" id="{ED40AEBF-7819-5943-92AF-F1F77182EDD8}"/>
              </a:ext>
            </a:extLst>
          </p:cNvPr>
          <p:cNvGraphicFramePr>
            <a:graphicFrameLocks noGrp="1"/>
          </p:cNvGraphicFramePr>
          <p:nvPr>
            <p:extLst>
              <p:ext uri="{D42A27DB-BD31-4B8C-83A1-F6EECF244321}">
                <p14:modId xmlns:p14="http://schemas.microsoft.com/office/powerpoint/2010/main" val="1013987231"/>
              </p:ext>
            </p:extLst>
          </p:nvPr>
        </p:nvGraphicFramePr>
        <p:xfrm>
          <a:off x="1952221" y="2689993"/>
          <a:ext cx="4081270" cy="2560320"/>
        </p:xfrm>
        <a:graphic>
          <a:graphicData uri="http://schemas.openxmlformats.org/drawingml/2006/table">
            <a:tbl>
              <a:tblPr firstRow="1" bandRow="1">
                <a:tableStyleId>{5940675A-B579-460E-94D1-54222C63F5DA}</a:tableStyleId>
              </a:tblPr>
              <a:tblGrid>
                <a:gridCol w="816254">
                  <a:extLst>
                    <a:ext uri="{9D8B030D-6E8A-4147-A177-3AD203B41FA5}">
                      <a16:colId xmlns:a16="http://schemas.microsoft.com/office/drawing/2014/main" val="4110178604"/>
                    </a:ext>
                  </a:extLst>
                </a:gridCol>
                <a:gridCol w="816254">
                  <a:extLst>
                    <a:ext uri="{9D8B030D-6E8A-4147-A177-3AD203B41FA5}">
                      <a16:colId xmlns:a16="http://schemas.microsoft.com/office/drawing/2014/main" val="4268888188"/>
                    </a:ext>
                  </a:extLst>
                </a:gridCol>
                <a:gridCol w="816254">
                  <a:extLst>
                    <a:ext uri="{9D8B030D-6E8A-4147-A177-3AD203B41FA5}">
                      <a16:colId xmlns:a16="http://schemas.microsoft.com/office/drawing/2014/main" val="1529874113"/>
                    </a:ext>
                  </a:extLst>
                </a:gridCol>
                <a:gridCol w="816254">
                  <a:extLst>
                    <a:ext uri="{9D8B030D-6E8A-4147-A177-3AD203B41FA5}">
                      <a16:colId xmlns:a16="http://schemas.microsoft.com/office/drawing/2014/main" val="2286391365"/>
                    </a:ext>
                  </a:extLst>
                </a:gridCol>
                <a:gridCol w="816254">
                  <a:extLst>
                    <a:ext uri="{9D8B030D-6E8A-4147-A177-3AD203B41FA5}">
                      <a16:colId xmlns:a16="http://schemas.microsoft.com/office/drawing/2014/main" val="3475403920"/>
                    </a:ext>
                  </a:extLst>
                </a:gridCol>
              </a:tblGrid>
              <a:tr h="279545">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4177516656"/>
                  </a:ext>
                </a:extLst>
              </a:tr>
              <a:tr h="279545">
                <a:tc>
                  <a:txBody>
                    <a:bodyPr/>
                    <a:lstStyle/>
                    <a:p>
                      <a:pPr algn="ctr"/>
                      <a:r>
                        <a:rPr lang="en-US" dirty="0"/>
                        <a:t>0x00</a:t>
                      </a:r>
                    </a:p>
                  </a:txBody>
                  <a:tcPr/>
                </a:tc>
                <a:tc gridSpan="4">
                  <a:txBody>
                    <a:bodyPr/>
                    <a:lstStyle/>
                    <a:p>
                      <a:pPr algn="ctr"/>
                      <a:r>
                        <a:rPr lang="en-US" dirty="0"/>
                        <a:t>Magic Number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12467928"/>
                  </a:ext>
                </a:extLst>
              </a:tr>
              <a:tr h="279545">
                <a:tc>
                  <a:txBody>
                    <a:bodyPr/>
                    <a:lstStyle/>
                    <a:p>
                      <a:pPr algn="ctr"/>
                      <a:r>
                        <a:rPr lang="en-US" dirty="0"/>
                        <a:t>0x04</a:t>
                      </a:r>
                    </a:p>
                  </a:txBody>
                  <a:tcPr/>
                </a:tc>
                <a:tc gridSpan="2">
                  <a:txBody>
                    <a:bodyPr/>
                    <a:lstStyle/>
                    <a:p>
                      <a:pPr algn="ctr"/>
                      <a:r>
                        <a:rPr lang="en-US" dirty="0"/>
                        <a:t>Major version</a:t>
                      </a:r>
                    </a:p>
                  </a:txBody>
                  <a:tcPr/>
                </a:tc>
                <a:tc hMerge="1">
                  <a:txBody>
                    <a:bodyPr/>
                    <a:lstStyle/>
                    <a:p>
                      <a:endParaRPr lang="en-US" dirty="0"/>
                    </a:p>
                  </a:txBody>
                  <a:tcPr/>
                </a:tc>
                <a:tc gridSpan="2">
                  <a:txBody>
                    <a:bodyPr/>
                    <a:lstStyle/>
                    <a:p>
                      <a:pPr algn="ctr"/>
                      <a:r>
                        <a:rPr lang="en-US" dirty="0"/>
                        <a:t>Minor version</a:t>
                      </a:r>
                    </a:p>
                  </a:txBody>
                  <a:tcPr/>
                </a:tc>
                <a:tc hMerge="1">
                  <a:txBody>
                    <a:bodyPr/>
                    <a:lstStyle/>
                    <a:p>
                      <a:endParaRPr lang="en-US" dirty="0"/>
                    </a:p>
                  </a:txBody>
                  <a:tcPr/>
                </a:tc>
                <a:extLst>
                  <a:ext uri="{0D108BD9-81ED-4DB2-BD59-A6C34878D82A}">
                    <a16:rowId xmlns:a16="http://schemas.microsoft.com/office/drawing/2014/main" val="2226558422"/>
                  </a:ext>
                </a:extLst>
              </a:tr>
              <a:tr h="279545">
                <a:tc>
                  <a:txBody>
                    <a:bodyPr/>
                    <a:lstStyle/>
                    <a:p>
                      <a:pPr algn="ctr"/>
                      <a:r>
                        <a:rPr lang="en-US" dirty="0"/>
                        <a:t>0x08</a:t>
                      </a:r>
                    </a:p>
                  </a:txBody>
                  <a:tcPr/>
                </a:tc>
                <a:tc gridSpan="4">
                  <a:txBody>
                    <a:bodyPr/>
                    <a:lstStyle/>
                    <a:p>
                      <a:pPr algn="ctr"/>
                      <a:r>
                        <a:rPr lang="en-US" b="1" dirty="0"/>
                        <a:t>Time zone offset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66464635"/>
                  </a:ext>
                </a:extLst>
              </a:tr>
              <a:tr h="279545">
                <a:tc>
                  <a:txBody>
                    <a:bodyPr/>
                    <a:lstStyle/>
                    <a:p>
                      <a:pPr algn="ctr"/>
                      <a:r>
                        <a:rPr lang="en-US" dirty="0"/>
                        <a:t>0x0C</a:t>
                      </a:r>
                    </a:p>
                  </a:txBody>
                  <a:tcPr/>
                </a:tc>
                <a:tc gridSpan="4">
                  <a:txBody>
                    <a:bodyPr/>
                    <a:lstStyle/>
                    <a:p>
                      <a:pPr algn="ctr"/>
                      <a:r>
                        <a:rPr lang="en-US" dirty="0"/>
                        <a:t>Time stamp accuracy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7647368"/>
                  </a:ext>
                </a:extLst>
              </a:tr>
              <a:tr h="279545">
                <a:tc>
                  <a:txBody>
                    <a:bodyPr/>
                    <a:lstStyle/>
                    <a:p>
                      <a:pPr algn="ctr"/>
                      <a:r>
                        <a:rPr lang="en-US" dirty="0"/>
                        <a:t>0x10</a:t>
                      </a:r>
                    </a:p>
                  </a:txBody>
                  <a:tcPr/>
                </a:tc>
                <a:tc gridSpan="4">
                  <a:txBody>
                    <a:bodyPr/>
                    <a:lstStyle/>
                    <a:p>
                      <a:pPr algn="ctr"/>
                      <a:r>
                        <a:rPr lang="en-US" b="1" dirty="0"/>
                        <a:t>Snapshot length</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0975681"/>
                  </a:ext>
                </a:extLst>
              </a:tr>
              <a:tr h="279545">
                <a:tc>
                  <a:txBody>
                    <a:bodyPr/>
                    <a:lstStyle/>
                    <a:p>
                      <a:pPr algn="ctr"/>
                      <a:r>
                        <a:rPr lang="en-US" dirty="0"/>
                        <a:t>0x14</a:t>
                      </a:r>
                    </a:p>
                  </a:txBody>
                  <a:tcPr/>
                </a:tc>
                <a:tc gridSpan="4">
                  <a:txBody>
                    <a:bodyPr/>
                    <a:lstStyle/>
                    <a:p>
                      <a:pPr algn="ctr"/>
                      <a:r>
                        <a:rPr lang="en-US" dirty="0"/>
                        <a:t>Link-layer header type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8495712"/>
                  </a:ext>
                </a:extLst>
              </a:tr>
            </a:tbl>
          </a:graphicData>
        </a:graphic>
      </p:graphicFrame>
    </p:spTree>
    <p:extLst>
      <p:ext uri="{BB962C8B-B14F-4D97-AF65-F5344CB8AC3E}">
        <p14:creationId xmlns:p14="http://schemas.microsoft.com/office/powerpoint/2010/main" val="330456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TCPdump</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726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Tcpdump</a:t>
            </a:r>
            <a:endParaRPr lang="en-US" dirty="0"/>
          </a:p>
        </p:txBody>
      </p:sp>
      <p:sp>
        <p:nvSpPr>
          <p:cNvPr id="5" name="Content Placeholder 4"/>
          <p:cNvSpPr>
            <a:spLocks noGrp="1"/>
          </p:cNvSpPr>
          <p:nvPr>
            <p:ph idx="1"/>
          </p:nvPr>
        </p:nvSpPr>
        <p:spPr>
          <a:xfrm>
            <a:off x="768096" y="2286000"/>
            <a:ext cx="7769512" cy="4023360"/>
          </a:xfrm>
        </p:spPr>
        <p:txBody>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sz="3200" dirty="0"/>
          </a:p>
          <a:p>
            <a:pPr marL="128016" lvl="1" indent="0">
              <a:buNone/>
            </a:pPr>
            <a:r>
              <a:rPr lang="en-US" sz="2800" dirty="0"/>
              <a:t>Most widely used capture tool</a:t>
            </a:r>
          </a:p>
          <a:p>
            <a:pPr marL="128016" lvl="1" indent="0">
              <a:buNone/>
            </a:pPr>
            <a:r>
              <a:rPr lang="en-US" sz="2800" dirty="0"/>
              <a:t>Open-sourced, cross-platform, </a:t>
            </a:r>
            <a:r>
              <a:rPr lang="en-US" sz="2800" dirty="0" err="1"/>
              <a:t>comnand</a:t>
            </a:r>
            <a:r>
              <a:rPr lang="en-US" sz="2800" dirty="0"/>
              <a:t> line-based</a:t>
            </a:r>
          </a:p>
          <a:p>
            <a:pPr marL="128016" lvl="1" indent="0">
              <a:buNone/>
            </a:pPr>
            <a:r>
              <a:rPr lang="en-US" sz="2800" dirty="0"/>
              <a:t>Based of </a:t>
            </a:r>
            <a:r>
              <a:rPr lang="en-US" sz="2800" dirty="0" err="1"/>
              <a:t>libpcap</a:t>
            </a:r>
            <a:endParaRPr lang="en-US" sz="2800" dirty="0"/>
          </a:p>
          <a:p>
            <a:pPr lvl="2"/>
            <a:r>
              <a:rPr lang="en-US" sz="1800" dirty="0"/>
              <a:t>Uses Berkeley Packet Filter (BPF) syntax</a:t>
            </a:r>
          </a:p>
          <a:p>
            <a:pPr lvl="2"/>
            <a:r>
              <a:rPr lang="en-US" sz="1800" dirty="0"/>
              <a:t>Display details in terminal or save to </a:t>
            </a:r>
            <a:r>
              <a:rPr lang="en-US" sz="1800" dirty="0" err="1"/>
              <a:t>pcap</a:t>
            </a:r>
            <a:r>
              <a:rPr lang="en-US" sz="1800" dirty="0"/>
              <a:t> file on disk</a:t>
            </a:r>
          </a:p>
          <a:p>
            <a:pPr lvl="2"/>
            <a:r>
              <a:rPr lang="en-US" sz="1800" dirty="0"/>
              <a:t>Red from network or existing </a:t>
            </a:r>
            <a:r>
              <a:rPr lang="en-US" sz="1800" dirty="0" err="1"/>
              <a:t>pcap</a:t>
            </a:r>
            <a:r>
              <a:rPr lang="en-US" sz="1800" dirty="0"/>
              <a:t> file</a:t>
            </a:r>
          </a:p>
          <a:p>
            <a:pPr lvl="2"/>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pic>
        <p:nvPicPr>
          <p:cNvPr id="2" name="Picture 1"/>
          <p:cNvPicPr>
            <a:picLocks noChangeAspect="1"/>
          </p:cNvPicPr>
          <p:nvPr/>
        </p:nvPicPr>
        <p:blipFill>
          <a:blip r:embed="rId3"/>
          <a:stretch>
            <a:fillRect/>
          </a:stretch>
        </p:blipFill>
        <p:spPr>
          <a:xfrm>
            <a:off x="6278659" y="4297680"/>
            <a:ext cx="2060027" cy="1875940"/>
          </a:xfrm>
          <a:prstGeom prst="rect">
            <a:avLst/>
          </a:prstGeom>
        </p:spPr>
      </p:pic>
    </p:spTree>
    <p:extLst>
      <p:ext uri="{BB962C8B-B14F-4D97-AF65-F5344CB8AC3E}">
        <p14:creationId xmlns:p14="http://schemas.microsoft.com/office/powerpoint/2010/main" val="106538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Tcpdump</a:t>
            </a:r>
            <a:r>
              <a:rPr lang="en-US" dirty="0"/>
              <a:t> Basic usage</a:t>
            </a:r>
          </a:p>
        </p:txBody>
      </p:sp>
      <p:sp>
        <p:nvSpPr>
          <p:cNvPr id="5" name="Content Placeholder 4"/>
          <p:cNvSpPr>
            <a:spLocks noGrp="1"/>
          </p:cNvSpPr>
          <p:nvPr>
            <p:ph idx="1"/>
          </p:nvPr>
        </p:nvSpPr>
        <p:spPr>
          <a:xfrm>
            <a:off x="768096" y="2286000"/>
            <a:ext cx="7904266" cy="4023360"/>
          </a:xfrm>
        </p:spPr>
        <p:txBody>
          <a:bodyPr>
            <a:normAutofit/>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sz="3200" dirty="0"/>
          </a:p>
          <a:p>
            <a:pPr marL="128016" lvl="1" indent="0">
              <a:buNone/>
            </a:pPr>
            <a:r>
              <a:rPr lang="en-US" sz="2400" dirty="0"/>
              <a:t>BPF allows capture minimization</a:t>
            </a:r>
          </a:p>
          <a:p>
            <a:pPr marL="128016" lvl="1" indent="0">
              <a:buNone/>
            </a:pPr>
            <a:r>
              <a:rPr lang="en-US" sz="2400" dirty="0"/>
              <a:t>$</a:t>
            </a:r>
            <a:r>
              <a:rPr lang="en-US" sz="2400" dirty="0" err="1"/>
              <a:t>sudo</a:t>
            </a:r>
            <a:r>
              <a:rPr lang="en-US" sz="2400" dirty="0"/>
              <a:t> </a:t>
            </a:r>
            <a:r>
              <a:rPr lang="en-US" sz="2400" dirty="0" err="1"/>
              <a:t>tcpdump</a:t>
            </a:r>
            <a:r>
              <a:rPr lang="en-US" sz="2400" dirty="0"/>
              <a:t> –n </a:t>
            </a:r>
            <a:r>
              <a:rPr lang="cs-CZ" sz="2400" dirty="0"/>
              <a:t>–s 0</a:t>
            </a:r>
            <a:r>
              <a:rPr lang="en-US" sz="2400" dirty="0"/>
              <a:t> -</a:t>
            </a:r>
            <a:r>
              <a:rPr lang="en-US" sz="2400" dirty="0" err="1"/>
              <a:t>i</a:t>
            </a:r>
            <a:r>
              <a:rPr lang="en-US" sz="2400" dirty="0"/>
              <a:t> eth0 -w </a:t>
            </a:r>
            <a:r>
              <a:rPr lang="en-US" sz="2400" dirty="0" err="1"/>
              <a:t>output.pcap</a:t>
            </a:r>
            <a:r>
              <a:rPr lang="en-US" sz="2400" dirty="0"/>
              <a:t> </a:t>
            </a:r>
            <a:r>
              <a:rPr lang="cs-CZ" sz="2400" dirty="0"/>
              <a:t>’host 1.2.3.4 and port 80’</a:t>
            </a:r>
            <a:endParaRPr lang="en-US" sz="2400" dirty="0"/>
          </a:p>
          <a:p>
            <a:pPr marL="310896" lvl="2" indent="0">
              <a:buNone/>
            </a:pPr>
            <a:endParaRPr lang="en-US" sz="1800" dirty="0"/>
          </a:p>
          <a:p>
            <a:pPr lvl="2"/>
            <a:r>
              <a:rPr lang="en-US" sz="1800" dirty="0"/>
              <a:t>-n: Don`t do DNS lookup for each IP</a:t>
            </a:r>
          </a:p>
          <a:p>
            <a:pPr lvl="2"/>
            <a:r>
              <a:rPr lang="en-US" sz="1800" dirty="0"/>
              <a:t>-s 0: Snapshot length of zero (capture all bytes)</a:t>
            </a:r>
          </a:p>
          <a:p>
            <a:pPr lvl="2"/>
            <a:r>
              <a:rPr lang="en-US" sz="1800" dirty="0"/>
              <a:t>-</a:t>
            </a:r>
            <a:r>
              <a:rPr lang="en-US" sz="1800" dirty="0" err="1"/>
              <a:t>i</a:t>
            </a:r>
            <a:r>
              <a:rPr lang="en-US" sz="1800" dirty="0"/>
              <a:t> eth0: Capture from ”eth0” network interface</a:t>
            </a:r>
          </a:p>
          <a:p>
            <a:pPr lvl="2"/>
            <a:r>
              <a:rPr lang="en-US" sz="1800" dirty="0"/>
              <a:t>-w </a:t>
            </a:r>
            <a:r>
              <a:rPr lang="en-US" sz="1800" dirty="0" err="1"/>
              <a:t>output.pcap</a:t>
            </a:r>
            <a:r>
              <a:rPr lang="en-US" sz="1800" dirty="0"/>
              <a:t>: Write output to file</a:t>
            </a:r>
          </a:p>
          <a:p>
            <a:pPr lvl="2"/>
            <a:r>
              <a:rPr lang="en-US" sz="1800" dirty="0"/>
              <a:t>‘host 1.2.3.4 and port 80’: BPF to use</a:t>
            </a:r>
          </a:p>
          <a:p>
            <a:pPr marL="310896" lvl="2" indent="0">
              <a:buNone/>
            </a:pPr>
            <a:endParaRPr lang="en-US" dirty="0"/>
          </a:p>
          <a:p>
            <a:pPr lvl="1"/>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62836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14149</TotalTime>
  <Words>1747</Words>
  <Application>Microsoft Macintosh PowerPoint</Application>
  <PresentationFormat>On-screen Show (4:3)</PresentationFormat>
  <Paragraphs>281</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Tw Cen MT</vt:lpstr>
      <vt:lpstr>Tw Cen MT Condensed</vt:lpstr>
      <vt:lpstr>Wingdings</vt:lpstr>
      <vt:lpstr>Wingdings 3</vt:lpstr>
      <vt:lpstr>Integral</vt:lpstr>
      <vt:lpstr>Network Data –capture/Analysis 2018: 101</vt:lpstr>
      <vt:lpstr>Contents</vt:lpstr>
      <vt:lpstr>Network DATA Sources</vt:lpstr>
      <vt:lpstr>Data sources</vt:lpstr>
      <vt:lpstr>Network</vt:lpstr>
      <vt:lpstr>PCAP File header</vt:lpstr>
      <vt:lpstr>TCPdump</vt:lpstr>
      <vt:lpstr>Tcpdump</vt:lpstr>
      <vt:lpstr>Tcpdump Basic usage</vt:lpstr>
      <vt:lpstr>Tcpdump examples</vt:lpstr>
      <vt:lpstr>PowerPoint Presentation</vt:lpstr>
      <vt:lpstr>Wireshark</vt:lpstr>
      <vt:lpstr>Wireshark</vt:lpstr>
      <vt:lpstr>PowerPoint Presentation</vt:lpstr>
      <vt:lpstr>Wireshark DEMO</vt:lpstr>
      <vt:lpstr>Tshark</vt:lpstr>
      <vt:lpstr>Tshark</vt:lpstr>
      <vt:lpstr>Tshark example</vt:lpstr>
      <vt:lpstr>Tshark output screenshot</vt:lpstr>
      <vt:lpstr>SOF-ELK</vt:lpstr>
      <vt:lpstr>SOF-ELK</vt:lpstr>
      <vt:lpstr>SOF-ELK DEMO</vt:lpstr>
      <vt:lpstr>Questions &amp; Answers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Europen 2016: Tutorial</dc:title>
  <dc:creator>Microsoft Office User</dc:creator>
  <cp:lastModifiedBy>Pataj, Jiri</cp:lastModifiedBy>
  <cp:revision>218</cp:revision>
  <cp:lastPrinted>2016-10-09T06:43:25Z</cp:lastPrinted>
  <dcterms:created xsi:type="dcterms:W3CDTF">2016-10-08T14:30:03Z</dcterms:created>
  <dcterms:modified xsi:type="dcterms:W3CDTF">2018-03-09T07:09:50Z</dcterms:modified>
</cp:coreProperties>
</file>