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C5CBBC-E911-0C48-9FAB-AB54D0C49F06}"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33585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C5CBBC-E911-0C48-9FAB-AB54D0C49F06}" type="datetimeFigureOut">
              <a:rPr lang="en-US" smtClean="0"/>
              <a:t>10/9/20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397363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5C5CBBC-E911-0C48-9FAB-AB54D0C49F06}"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3742190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5C5CBBC-E911-0C48-9FAB-AB54D0C49F06}" type="datetimeFigureOut">
              <a:rPr lang="en-US" smtClean="0"/>
              <a:t>10/9/20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675917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C5CBBC-E911-0C48-9FAB-AB54D0C49F06}"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392510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C5CBBC-E911-0C48-9FAB-AB54D0C49F06}"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157860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C5CBBC-E911-0C48-9FAB-AB54D0C49F06}"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69454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C5CBBC-E911-0C48-9FAB-AB54D0C49F06}"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231770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C5CBBC-E911-0C48-9FAB-AB54D0C49F06}" type="datetimeFigureOut">
              <a:rPr lang="en-US" smtClean="0"/>
              <a:t>10/9/20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80744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C5CBBC-E911-0C48-9FAB-AB54D0C49F06}" type="datetimeFigureOut">
              <a:rPr lang="en-US" smtClean="0"/>
              <a:t>10/9/20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203601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C5CBBC-E911-0C48-9FAB-AB54D0C49F06}" type="datetimeFigureOut">
              <a:rPr lang="en-US" smtClean="0"/>
              <a:t>10/9/20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382837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5CBBC-E911-0C48-9FAB-AB54D0C49F06}" type="datetimeFigureOut">
              <a:rPr lang="en-US" smtClean="0"/>
              <a:t>10/9/20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258368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C5CBBC-E911-0C48-9FAB-AB54D0C49F06}" type="datetimeFigureOut">
              <a:rPr lang="en-US" smtClean="0"/>
              <a:t>10/9/20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387160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5C5CBBC-E911-0C48-9FAB-AB54D0C49F06}" type="datetimeFigureOut">
              <a:rPr lang="en-US" smtClean="0"/>
              <a:t>10/9/20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A7CF5D5-B1F3-7F43-8E1B-E9BAEEC58B0A}" type="slidenum">
              <a:rPr lang="en-US" smtClean="0"/>
              <a:t>‹#›</a:t>
            </a:fld>
            <a:endParaRPr lang="en-US"/>
          </a:p>
        </p:txBody>
      </p:sp>
    </p:spTree>
    <p:extLst>
      <p:ext uri="{BB962C8B-B14F-4D97-AF65-F5344CB8AC3E}">
        <p14:creationId xmlns:p14="http://schemas.microsoft.com/office/powerpoint/2010/main" val="418386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5C5CBBC-E911-0C48-9FAB-AB54D0C49F06}" type="datetimeFigureOut">
              <a:rPr lang="en-US" smtClean="0"/>
              <a:t>10/9/20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A7CF5D5-B1F3-7F43-8E1B-E9BAEEC58B0A}" type="slidenum">
              <a:rPr lang="en-US" smtClean="0"/>
              <a:t>‹#›</a:t>
            </a:fld>
            <a:endParaRPr lang="en-US"/>
          </a:p>
        </p:txBody>
      </p:sp>
    </p:spTree>
    <p:extLst>
      <p:ext uri="{BB962C8B-B14F-4D97-AF65-F5344CB8AC3E}">
        <p14:creationId xmlns:p14="http://schemas.microsoft.com/office/powerpoint/2010/main" val="4807175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53D37-A369-4979-B483-A0ADD242DDD9}"/>
              </a:ext>
            </a:extLst>
          </p:cNvPr>
          <p:cNvPicPr>
            <a:picLocks noChangeAspect="1"/>
          </p:cNvPicPr>
          <p:nvPr/>
        </p:nvPicPr>
        <p:blipFill rotWithShape="1">
          <a:blip r:embed="rId2"/>
          <a:srcRect t="18922" r="8885" b="3716"/>
          <a:stretch/>
        </p:blipFill>
        <p:spPr>
          <a:xfrm>
            <a:off x="20" y="10"/>
            <a:ext cx="12191981" cy="6857990"/>
          </a:xfrm>
          <a:prstGeom prst="rect">
            <a:avLst/>
          </a:prstGeom>
        </p:spPr>
      </p:pic>
      <p:sp>
        <p:nvSpPr>
          <p:cNvPr id="2" name="Title 1">
            <a:extLst>
              <a:ext uri="{FF2B5EF4-FFF2-40B4-BE49-F238E27FC236}">
                <a16:creationId xmlns:a16="http://schemas.microsoft.com/office/drawing/2014/main" id="{15D7F6D5-2323-C140-9399-C29F45A3210D}"/>
              </a:ext>
            </a:extLst>
          </p:cNvPr>
          <p:cNvSpPr>
            <a:spLocks noGrp="1"/>
          </p:cNvSpPr>
          <p:nvPr>
            <p:ph type="ctrTitle"/>
          </p:nvPr>
        </p:nvSpPr>
        <p:spPr>
          <a:xfrm>
            <a:off x="404553" y="3091928"/>
            <a:ext cx="9078562" cy="2387600"/>
          </a:xfrm>
        </p:spPr>
        <p:txBody>
          <a:bodyPr>
            <a:normAutofit/>
          </a:bodyPr>
          <a:lstStyle/>
          <a:p>
            <a:pPr algn="l"/>
            <a:r>
              <a:rPr lang="en-US" sz="6600"/>
              <a:t>Boolean Algebra</a:t>
            </a:r>
          </a:p>
        </p:txBody>
      </p:sp>
      <p:sp>
        <p:nvSpPr>
          <p:cNvPr id="3" name="Subtitle 2">
            <a:extLst>
              <a:ext uri="{FF2B5EF4-FFF2-40B4-BE49-F238E27FC236}">
                <a16:creationId xmlns:a16="http://schemas.microsoft.com/office/drawing/2014/main" id="{F1C1C6AC-DC17-DF4A-B47E-C800DB2BB884}"/>
              </a:ext>
            </a:extLst>
          </p:cNvPr>
          <p:cNvSpPr>
            <a:spLocks noGrp="1"/>
          </p:cNvSpPr>
          <p:nvPr>
            <p:ph type="subTitle" idx="1"/>
          </p:nvPr>
        </p:nvSpPr>
        <p:spPr>
          <a:xfrm>
            <a:off x="404553" y="5624945"/>
            <a:ext cx="9078562" cy="592975"/>
          </a:xfrm>
        </p:spPr>
        <p:txBody>
          <a:bodyPr anchor="ctr">
            <a:normAutofit/>
          </a:bodyPr>
          <a:lstStyle/>
          <a:p>
            <a:pPr algn="l"/>
            <a:endParaRPr lang="en-US"/>
          </a:p>
        </p:txBody>
      </p:sp>
    </p:spTree>
    <p:extLst>
      <p:ext uri="{BB962C8B-B14F-4D97-AF65-F5344CB8AC3E}">
        <p14:creationId xmlns:p14="http://schemas.microsoft.com/office/powerpoint/2010/main" val="5003085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C80E-FEA9-A24D-A873-DCFB0996AD27}"/>
              </a:ext>
            </a:extLst>
          </p:cNvPr>
          <p:cNvSpPr>
            <a:spLocks noGrp="1"/>
          </p:cNvSpPr>
          <p:nvPr>
            <p:ph type="title"/>
          </p:nvPr>
        </p:nvSpPr>
        <p:spPr/>
        <p:txBody>
          <a:bodyPr/>
          <a:lstStyle/>
          <a:p>
            <a:r>
              <a:rPr lang="en-US" b="1" dirty="0"/>
              <a:t>Circuit Simplification Using Boolean Algebra</a:t>
            </a:r>
          </a:p>
        </p:txBody>
      </p:sp>
      <p:sp>
        <p:nvSpPr>
          <p:cNvPr id="3" name="Content Placeholder 2">
            <a:extLst>
              <a:ext uri="{FF2B5EF4-FFF2-40B4-BE49-F238E27FC236}">
                <a16:creationId xmlns:a16="http://schemas.microsoft.com/office/drawing/2014/main" id="{F61166E7-0CCD-FD4F-8841-942ADB6F81A4}"/>
              </a:ext>
            </a:extLst>
          </p:cNvPr>
          <p:cNvSpPr>
            <a:spLocks noGrp="1"/>
          </p:cNvSpPr>
          <p:nvPr>
            <p:ph idx="1"/>
          </p:nvPr>
        </p:nvSpPr>
        <p:spPr/>
        <p:txBody>
          <a:bodyPr>
            <a:normAutofit/>
          </a:bodyPr>
          <a:lstStyle/>
          <a:p>
            <a:r>
              <a:rPr lang="en-US" sz="2800" dirty="0"/>
              <a:t>The algebraic method used to simplify digital circuits applies a number of Boolean laws to successively simplify complex equations. Selected laws and rules are applied, step by step, to the original equation, so as to eventually arrive at a simplified version that can be implemented with a smaller number of gates and therefore lead to a simpler circuit.</a:t>
            </a:r>
          </a:p>
          <a:p>
            <a:pPr marL="0" indent="0">
              <a:buNone/>
            </a:pPr>
            <a:endParaRPr lang="en-US" sz="2800" dirty="0"/>
          </a:p>
        </p:txBody>
      </p:sp>
    </p:spTree>
    <p:extLst>
      <p:ext uri="{BB962C8B-B14F-4D97-AF65-F5344CB8AC3E}">
        <p14:creationId xmlns:p14="http://schemas.microsoft.com/office/powerpoint/2010/main" val="2624107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449F-D52D-8145-9B71-5AF4C7F202DA}"/>
              </a:ext>
            </a:extLst>
          </p:cNvPr>
          <p:cNvSpPr>
            <a:spLocks noGrp="1"/>
          </p:cNvSpPr>
          <p:nvPr>
            <p:ph type="title"/>
          </p:nvPr>
        </p:nvSpPr>
        <p:spPr/>
        <p:txBody>
          <a:bodyPr/>
          <a:lstStyle/>
          <a:p>
            <a:r>
              <a:rPr lang="en-US" b="1" dirty="0"/>
              <a:t>Boolean Laws</a:t>
            </a:r>
            <a:endParaRPr lang="en-US" dirty="0"/>
          </a:p>
        </p:txBody>
      </p:sp>
      <p:sp>
        <p:nvSpPr>
          <p:cNvPr id="3" name="Content Placeholder 2">
            <a:extLst>
              <a:ext uri="{FF2B5EF4-FFF2-40B4-BE49-F238E27FC236}">
                <a16:creationId xmlns:a16="http://schemas.microsoft.com/office/drawing/2014/main" id="{0E30FFD0-9BDC-ED45-B7F5-7219EDC7D48B}"/>
              </a:ext>
            </a:extLst>
          </p:cNvPr>
          <p:cNvSpPr>
            <a:spLocks noGrp="1"/>
          </p:cNvSpPr>
          <p:nvPr>
            <p:ph idx="1"/>
          </p:nvPr>
        </p:nvSpPr>
        <p:spPr/>
        <p:txBody>
          <a:bodyPr>
            <a:normAutofit/>
          </a:bodyPr>
          <a:lstStyle/>
          <a:p>
            <a:r>
              <a:rPr lang="en-US" sz="2800" dirty="0"/>
              <a:t>The laws of Boolean algebra are similar in some ways to those of standard algebra, but in some cases Boolean laws are unique. This is because when logic is applied to digital circuits, any variable such as A can only have two values 1 or 0, whereas in standard algebra A can have many values</a:t>
            </a:r>
          </a:p>
        </p:txBody>
      </p:sp>
    </p:spTree>
    <p:extLst>
      <p:ext uri="{BB962C8B-B14F-4D97-AF65-F5344CB8AC3E}">
        <p14:creationId xmlns:p14="http://schemas.microsoft.com/office/powerpoint/2010/main" val="152538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C80E-FEA9-A24D-A873-DCFB0996AD27}"/>
              </a:ext>
            </a:extLst>
          </p:cNvPr>
          <p:cNvSpPr>
            <a:spLocks noGrp="1"/>
          </p:cNvSpPr>
          <p:nvPr>
            <p:ph type="title"/>
          </p:nvPr>
        </p:nvSpPr>
        <p:spPr/>
        <p:txBody>
          <a:bodyPr/>
          <a:lstStyle/>
          <a:p>
            <a:r>
              <a:rPr lang="en-US" dirty="0"/>
              <a:t>Associative Law</a:t>
            </a:r>
          </a:p>
        </p:txBody>
      </p:sp>
      <p:sp>
        <p:nvSpPr>
          <p:cNvPr id="3" name="Content Placeholder 2">
            <a:extLst>
              <a:ext uri="{FF2B5EF4-FFF2-40B4-BE49-F238E27FC236}">
                <a16:creationId xmlns:a16="http://schemas.microsoft.com/office/drawing/2014/main" id="{F61166E7-0CCD-FD4F-8841-942ADB6F81A4}"/>
              </a:ext>
            </a:extLst>
          </p:cNvPr>
          <p:cNvSpPr>
            <a:spLocks noGrp="1"/>
          </p:cNvSpPr>
          <p:nvPr>
            <p:ph idx="1"/>
          </p:nvPr>
        </p:nvSpPr>
        <p:spPr/>
        <p:txBody>
          <a:bodyPr/>
          <a:lstStyle/>
          <a:p>
            <a:pPr marL="0" indent="0">
              <a:buNone/>
            </a:pPr>
            <a:endParaRPr lang="en-US" b="1" dirty="0">
              <a:effectLst/>
            </a:endParaRPr>
          </a:p>
          <a:p>
            <a:r>
              <a:rPr lang="en-US" sz="2400" dirty="0"/>
              <a:t>The order of calculation can be changed without affecting the result (Change which terms are in brackets, or remove brackets). Note: This is only OK so long as all signs (+ or •) are the same.</a:t>
            </a:r>
          </a:p>
          <a:p>
            <a:r>
              <a:rPr lang="en-US" sz="2400" dirty="0">
                <a:effectLst/>
              </a:rPr>
              <a:t>2a. Boolean addition (OR): (A+B)+C = A+(B+C) = A+B+C</a:t>
            </a:r>
          </a:p>
          <a:p>
            <a:r>
              <a:rPr lang="en-US" sz="2400" dirty="0">
                <a:effectLst/>
              </a:rPr>
              <a:t>2b. Boolean Multiplication (AND): (A•B)•C = A•(B•C) = A•B•C = ABC</a:t>
            </a:r>
          </a:p>
          <a:p>
            <a:pPr marL="0" indent="0">
              <a:buNone/>
            </a:pPr>
            <a:endParaRPr lang="en-US" dirty="0"/>
          </a:p>
        </p:txBody>
      </p:sp>
    </p:spTree>
    <p:extLst>
      <p:ext uri="{BB962C8B-B14F-4D97-AF65-F5344CB8AC3E}">
        <p14:creationId xmlns:p14="http://schemas.microsoft.com/office/powerpoint/2010/main" val="3487226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4089-B2DF-C04F-8C7B-C3B051732F1F}"/>
              </a:ext>
            </a:extLst>
          </p:cNvPr>
          <p:cNvSpPr>
            <a:spLocks noGrp="1"/>
          </p:cNvSpPr>
          <p:nvPr>
            <p:ph type="title"/>
          </p:nvPr>
        </p:nvSpPr>
        <p:spPr/>
        <p:txBody>
          <a:bodyPr/>
          <a:lstStyle/>
          <a:p>
            <a:r>
              <a:rPr lang="en-US" b="1" dirty="0"/>
              <a:t>Commutative Laws</a:t>
            </a:r>
            <a:endParaRPr lang="en-US" dirty="0"/>
          </a:p>
        </p:txBody>
      </p:sp>
      <p:sp>
        <p:nvSpPr>
          <p:cNvPr id="3" name="Content Placeholder 2">
            <a:extLst>
              <a:ext uri="{FF2B5EF4-FFF2-40B4-BE49-F238E27FC236}">
                <a16:creationId xmlns:a16="http://schemas.microsoft.com/office/drawing/2014/main" id="{A09AB8EB-7044-584E-A6CB-6D1B7076EA62}"/>
              </a:ext>
            </a:extLst>
          </p:cNvPr>
          <p:cNvSpPr>
            <a:spLocks noGrp="1"/>
          </p:cNvSpPr>
          <p:nvPr>
            <p:ph idx="1"/>
          </p:nvPr>
        </p:nvSpPr>
        <p:spPr/>
        <p:txBody>
          <a:bodyPr/>
          <a:lstStyle/>
          <a:p>
            <a:r>
              <a:rPr lang="en-US" sz="2800" dirty="0"/>
              <a:t>In a group of variables connected by operators AND or OR, the order of the variables does not matter.</a:t>
            </a:r>
          </a:p>
          <a:p>
            <a:r>
              <a:rPr lang="en-US" sz="2800" dirty="0">
                <a:effectLst/>
              </a:rPr>
              <a:t>1a. Boolean addition (OR): A+B = B+A</a:t>
            </a:r>
          </a:p>
          <a:p>
            <a:r>
              <a:rPr lang="en-US" sz="2800" dirty="0">
                <a:effectLst/>
              </a:rPr>
              <a:t>1b. Boolean multiplication (AND): A•B = B•A</a:t>
            </a:r>
          </a:p>
          <a:p>
            <a:endParaRPr lang="en-US" dirty="0"/>
          </a:p>
        </p:txBody>
      </p:sp>
    </p:spTree>
    <p:extLst>
      <p:ext uri="{BB962C8B-B14F-4D97-AF65-F5344CB8AC3E}">
        <p14:creationId xmlns:p14="http://schemas.microsoft.com/office/powerpoint/2010/main" val="30113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D1A1-1EE3-BA41-9635-AD1EC6125E94}"/>
              </a:ext>
            </a:extLst>
          </p:cNvPr>
          <p:cNvSpPr>
            <a:spLocks noGrp="1"/>
          </p:cNvSpPr>
          <p:nvPr>
            <p:ph type="title"/>
          </p:nvPr>
        </p:nvSpPr>
        <p:spPr/>
        <p:txBody>
          <a:bodyPr/>
          <a:lstStyle/>
          <a:p>
            <a:r>
              <a:rPr lang="en-US" b="1" dirty="0"/>
              <a:t>Distributive Laws</a:t>
            </a:r>
            <a:endParaRPr lang="en-US" dirty="0"/>
          </a:p>
        </p:txBody>
      </p:sp>
      <p:sp>
        <p:nvSpPr>
          <p:cNvPr id="3" name="Content Placeholder 2">
            <a:extLst>
              <a:ext uri="{FF2B5EF4-FFF2-40B4-BE49-F238E27FC236}">
                <a16:creationId xmlns:a16="http://schemas.microsoft.com/office/drawing/2014/main" id="{521F6561-5E09-6C40-BA28-B699B2F6955C}"/>
              </a:ext>
            </a:extLst>
          </p:cNvPr>
          <p:cNvSpPr>
            <a:spLocks noGrp="1"/>
          </p:cNvSpPr>
          <p:nvPr>
            <p:ph idx="1"/>
          </p:nvPr>
        </p:nvSpPr>
        <p:spPr/>
        <p:txBody>
          <a:bodyPr>
            <a:normAutofit/>
          </a:bodyPr>
          <a:lstStyle/>
          <a:p>
            <a:r>
              <a:rPr lang="en-US" sz="2400" dirty="0"/>
              <a:t>The same answer is arrived at when multiplying (ANDing) a variable by a group of bracketed variables added (</a:t>
            </a:r>
            <a:r>
              <a:rPr lang="en-US" sz="2400" dirty="0" err="1"/>
              <a:t>ORed</a:t>
            </a:r>
            <a:r>
              <a:rPr lang="en-US" sz="2400" dirty="0"/>
              <a:t>) together, as when each multiplication (AND) is performed separately. </a:t>
            </a:r>
          </a:p>
          <a:p>
            <a:r>
              <a:rPr lang="en-US" sz="2400" dirty="0"/>
              <a:t>Law 3a is similar to factoring in normal algebra, but law 3b is unique to Boolean algebra because unlike normal algebra, where A x A=A</a:t>
            </a:r>
            <a:r>
              <a:rPr lang="en-US" sz="2400" baseline="30000" dirty="0"/>
              <a:t>2</a:t>
            </a:r>
            <a:r>
              <a:rPr lang="en-US" sz="2400" dirty="0"/>
              <a:t>, in Boolean algebra A•A = A</a:t>
            </a:r>
          </a:p>
          <a:p>
            <a:r>
              <a:rPr lang="en-US" sz="2400" dirty="0">
                <a:effectLst/>
              </a:rPr>
              <a:t>3a. A•(B+C) = A•B+A•C</a:t>
            </a:r>
          </a:p>
          <a:p>
            <a:r>
              <a:rPr lang="en-US" sz="2400" dirty="0">
                <a:effectLst/>
              </a:rPr>
              <a:t>3b. A+(B•C) = (A+B) • (A+C) </a:t>
            </a:r>
          </a:p>
          <a:p>
            <a:endParaRPr lang="en-US" dirty="0"/>
          </a:p>
        </p:txBody>
      </p:sp>
    </p:spTree>
    <p:extLst>
      <p:ext uri="{BB962C8B-B14F-4D97-AF65-F5344CB8AC3E}">
        <p14:creationId xmlns:p14="http://schemas.microsoft.com/office/powerpoint/2010/main" val="4285068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{7C84938A-8130-2041-ABA4-7612533E68DD}tf10001121</Template>
  <TotalTime>2</TotalTime>
  <Words>391</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Boolean Algebra</vt:lpstr>
      <vt:lpstr>Circuit Simplification Using Boolean Algebra</vt:lpstr>
      <vt:lpstr>Boolean Laws</vt:lpstr>
      <vt:lpstr>Associative Law</vt:lpstr>
      <vt:lpstr>Commutative Laws</vt:lpstr>
      <vt:lpstr>Distributive Laws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Algebra</dc:title>
  <dc:creator>Dinesh Sthapit</dc:creator>
  <cp:lastModifiedBy>Dinesh Sthapit</cp:lastModifiedBy>
  <cp:revision>1</cp:revision>
  <dcterms:created xsi:type="dcterms:W3CDTF">2020-10-11T20:09:20Z</dcterms:created>
  <dcterms:modified xsi:type="dcterms:W3CDTF">2020-10-11T20:11:38Z</dcterms:modified>
</cp:coreProperties>
</file>