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4"/>
    <p:sldMasterId id="2147483776" r:id="rId5"/>
    <p:sldMasterId id="2147483819" r:id="rId6"/>
    <p:sldMasterId id="2147483822" r:id="rId7"/>
  </p:sldMasterIdLst>
  <p:notesMasterIdLst>
    <p:notesMasterId r:id="rId14"/>
  </p:notesMasterIdLst>
  <p:handoutMasterIdLst>
    <p:handoutMasterId r:id="rId15"/>
  </p:handoutMasterIdLst>
  <p:sldIdLst>
    <p:sldId id="442" r:id="rId8"/>
    <p:sldId id="459" r:id="rId9"/>
    <p:sldId id="458" r:id="rId10"/>
    <p:sldId id="461" r:id="rId11"/>
    <p:sldId id="463" r:id="rId12"/>
    <p:sldId id="443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Goldacre" initials="PG" lastIdx="34" clrIdx="0"/>
  <p:cmAuthor id="2" name="Paul Goldacre" initials="PG [2]" lastIdx="1" clrIdx="1"/>
  <p:cmAuthor id="3" name="Paul Goldacre" initials="PG [3]" lastIdx="1" clrIdx="2"/>
  <p:cmAuthor id="4" name="Paul Goldacre" initials="PG [4]" lastIdx="1" clrIdx="3"/>
  <p:cmAuthor id="5" name="Paul Goldacre" initials="PG [5]" lastIdx="1" clrIdx="4"/>
  <p:cmAuthor id="6" name="Amy Wilson" initials="AW" lastIdx="29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0D3EB"/>
    <a:srgbClr val="E9EBF5"/>
    <a:srgbClr val="000054"/>
    <a:srgbClr val="7AE1AA"/>
    <a:srgbClr val="000000"/>
    <a:srgbClr val="FAC800"/>
    <a:srgbClr val="50D2FF"/>
    <a:srgbClr val="FF8199"/>
    <a:srgbClr val="C864C8"/>
    <a:srgbClr val="58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9"/>
    <p:restoredTop sz="94220" autoAdjust="0"/>
  </p:normalViewPr>
  <p:slideViewPr>
    <p:cSldViewPr snapToGrid="0">
      <p:cViewPr varScale="1">
        <p:scale>
          <a:sx n="110" d="100"/>
          <a:sy n="110" d="100"/>
        </p:scale>
        <p:origin x="28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558FA-DB6C-7C46-8A53-404FEABDFDE5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83868-CFAB-8849-9882-1BB49D8A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32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DE379-ED5C-DD45-99D5-F4325B4D2E83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68731-C7E4-6F48-BB60-3D6BFE7F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15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9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1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90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8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35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75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53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39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33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09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99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9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5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0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2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5.emf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337" y="4794763"/>
            <a:ext cx="1137122" cy="1803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04499" y="0"/>
            <a:ext cx="1439501" cy="14395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4190252"/>
            <a:ext cx="394327" cy="78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2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rgbClr val="00005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864C8">
              <a:alpha val="75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AF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6262" y="669116"/>
            <a:ext cx="3818906" cy="38189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09746" y="0"/>
            <a:ext cx="1439502" cy="1439502"/>
          </a:xfrm>
          <a:prstGeom prst="rect">
            <a:avLst/>
          </a:prstGeom>
        </p:spPr>
      </p:pic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EF96F48-C2D1-46A0-B702-AD4EAC7535F5}"/>
              </a:ext>
            </a:extLst>
          </p:cNvPr>
          <p:cNvSpPr txBox="1">
            <a:spLocks/>
          </p:cNvSpPr>
          <p:nvPr userDrawn="1"/>
        </p:nvSpPr>
        <p:spPr>
          <a:xfrm>
            <a:off x="1210773" y="1264442"/>
            <a:ext cx="2764879" cy="1567409"/>
          </a:xfrm>
          <a:prstGeom prst="rect">
            <a:avLst/>
          </a:prstGeom>
          <a:noFill/>
        </p:spPr>
        <p:txBody>
          <a:bodyPr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1" kern="1200">
                <a:solidFill>
                  <a:srgbClr val="0000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chemeClr val="bg1"/>
                </a:solidFill>
                <a:latin typeface="Museo 500" charset="0"/>
                <a:ea typeface="Museo 500" charset="0"/>
                <a:cs typeface="Museo 500" charset="0"/>
              </a:rPr>
              <a:t>—</a:t>
            </a:r>
            <a:br>
              <a:rPr lang="en-US" b="0" i="0" dirty="0">
                <a:solidFill>
                  <a:schemeClr val="bg1"/>
                </a:solidFill>
                <a:latin typeface="Museo 500" charset="0"/>
                <a:ea typeface="Museo 500" charset="0"/>
                <a:cs typeface="Museo 500" charset="0"/>
              </a:rPr>
            </a:br>
            <a:r>
              <a:rPr lang="en-US" b="0" i="0" dirty="0">
                <a:solidFill>
                  <a:schemeClr val="bg1"/>
                </a:solidFill>
                <a:latin typeface="Museo 500" charset="0"/>
                <a:ea typeface="Museo 500" charset="0"/>
                <a:cs typeface="Museo 500" charset="0"/>
              </a:rPr>
              <a:t>Final Project Proposal</a:t>
            </a:r>
            <a:endParaRPr lang="en-US" b="0" i="0" baseline="0" dirty="0">
              <a:solidFill>
                <a:schemeClr val="bg1"/>
              </a:solidFill>
              <a:latin typeface="Museo 500" charset="0"/>
              <a:ea typeface="Museo 500" charset="0"/>
              <a:cs typeface="Museo 50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E885A-C085-47CF-9080-374B038D36DA}"/>
              </a:ext>
            </a:extLst>
          </p:cNvPr>
          <p:cNvSpPr txBox="1"/>
          <p:nvPr userDrawn="1"/>
        </p:nvSpPr>
        <p:spPr>
          <a:xfrm>
            <a:off x="1238477" y="2807365"/>
            <a:ext cx="26974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useo 500" charset="0"/>
                <a:ea typeface="Museo 500" charset="0"/>
                <a:cs typeface="Museo 500" charset="0"/>
              </a:rPr>
              <a:t>Design and Develop an iOS App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D10026-9E35-40EC-84E4-6A77F550F76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81" y="4796015"/>
            <a:ext cx="1139668" cy="1807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850848-71BA-42CC-9D05-40DD39689080}"/>
              </a:ext>
            </a:extLst>
          </p:cNvPr>
          <p:cNvSpPr txBox="1"/>
          <p:nvPr userDrawn="1"/>
        </p:nvSpPr>
        <p:spPr>
          <a:xfrm>
            <a:off x="7563365" y="4567537"/>
            <a:ext cx="1628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54"/>
                </a:solidFill>
                <a:latin typeface="Museo 500" charset="0"/>
                <a:ea typeface="Museo 500" charset="0"/>
                <a:cs typeface="Museo 500" charset="0"/>
              </a:rPr>
              <a:t>Design and Develop an iOS App</a:t>
            </a:r>
          </a:p>
        </p:txBody>
      </p:sp>
    </p:spTree>
    <p:extLst>
      <p:ext uri="{BB962C8B-B14F-4D97-AF65-F5344CB8AC3E}">
        <p14:creationId xmlns:p14="http://schemas.microsoft.com/office/powerpoint/2010/main" val="108732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864C8">
              <a:alpha val="75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AF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6262" y="669116"/>
            <a:ext cx="3818906" cy="38189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09746" y="0"/>
            <a:ext cx="1439502" cy="1439502"/>
          </a:xfrm>
          <a:prstGeom prst="rect">
            <a:avLst/>
          </a:prstGeom>
        </p:spPr>
      </p:pic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EF96F48-C2D1-46A0-B702-AD4EAC7535F5}"/>
              </a:ext>
            </a:extLst>
          </p:cNvPr>
          <p:cNvSpPr txBox="1">
            <a:spLocks/>
          </p:cNvSpPr>
          <p:nvPr userDrawn="1"/>
        </p:nvSpPr>
        <p:spPr>
          <a:xfrm>
            <a:off x="1210773" y="1264442"/>
            <a:ext cx="2764879" cy="1567409"/>
          </a:xfrm>
          <a:prstGeom prst="rect">
            <a:avLst/>
          </a:prstGeom>
          <a:noFill/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1" kern="1200">
                <a:solidFill>
                  <a:srgbClr val="0000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chemeClr val="bg1"/>
                </a:solidFill>
                <a:latin typeface="Museo 500" charset="0"/>
                <a:ea typeface="Museo 500" charset="0"/>
                <a:cs typeface="Museo 500" charset="0"/>
              </a:rPr>
              <a:t>—</a:t>
            </a:r>
            <a:br>
              <a:rPr lang="en-US" b="0" i="0" dirty="0">
                <a:solidFill>
                  <a:schemeClr val="bg1"/>
                </a:solidFill>
                <a:latin typeface="Museo 500" charset="0"/>
                <a:ea typeface="Museo 500" charset="0"/>
                <a:cs typeface="Museo 500" charset="0"/>
              </a:rPr>
            </a:br>
            <a:r>
              <a:rPr lang="en-US" b="0" i="0" dirty="0">
                <a:solidFill>
                  <a:schemeClr val="bg1"/>
                </a:solidFill>
                <a:latin typeface="Museo 500" charset="0"/>
                <a:ea typeface="Museo 500" charset="0"/>
                <a:cs typeface="Museo 500" charset="0"/>
              </a:rPr>
              <a:t>Final Project Proposal</a:t>
            </a:r>
            <a:endParaRPr lang="en-US" b="0" i="0" baseline="0" dirty="0">
              <a:solidFill>
                <a:schemeClr val="bg1"/>
              </a:solidFill>
              <a:latin typeface="Museo 500" charset="0"/>
              <a:ea typeface="Museo 500" charset="0"/>
              <a:cs typeface="Museo 50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E885A-C085-47CF-9080-374B038D36DA}"/>
              </a:ext>
            </a:extLst>
          </p:cNvPr>
          <p:cNvSpPr txBox="1"/>
          <p:nvPr userDrawn="1"/>
        </p:nvSpPr>
        <p:spPr>
          <a:xfrm>
            <a:off x="1278232" y="2807365"/>
            <a:ext cx="31049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useo 500" charset="0"/>
                <a:ea typeface="Museo 500" charset="0"/>
                <a:cs typeface="Museo 500" charset="0"/>
              </a:rPr>
              <a:t>Completed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778E3E-35ED-4189-AEB9-09F28FC8E38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81" y="4796015"/>
            <a:ext cx="1139668" cy="1807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995241-088C-4A59-BDA4-C24DE9702268}"/>
              </a:ext>
            </a:extLst>
          </p:cNvPr>
          <p:cNvSpPr txBox="1"/>
          <p:nvPr userDrawn="1"/>
        </p:nvSpPr>
        <p:spPr>
          <a:xfrm>
            <a:off x="7563365" y="4567537"/>
            <a:ext cx="1628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54"/>
                </a:solidFill>
                <a:latin typeface="Museo 500" charset="0"/>
                <a:ea typeface="Museo 500" charset="0"/>
                <a:cs typeface="Museo 500" charset="0"/>
              </a:rPr>
              <a:t>Design and Develop an iOS App</a:t>
            </a:r>
          </a:p>
        </p:txBody>
      </p:sp>
    </p:spTree>
    <p:extLst>
      <p:ext uri="{BB962C8B-B14F-4D97-AF65-F5344CB8AC3E}">
        <p14:creationId xmlns:p14="http://schemas.microsoft.com/office/powerpoint/2010/main" val="91250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91233D-41BC-4AC2-BB6B-BFDBE6A50B9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864C8">
              <a:alpha val="75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A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798659-B053-49EF-9595-3120F7F2D26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46262" y="669116"/>
            <a:ext cx="3818906" cy="38189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0DE6D2-F914-4BC3-9860-73D211B00C0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709746" y="0"/>
            <a:ext cx="1439502" cy="1439502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099D46-AB9C-475F-9D7A-E29F60E866F8}"/>
              </a:ext>
            </a:extLst>
          </p:cNvPr>
          <p:cNvSpPr txBox="1">
            <a:spLocks/>
          </p:cNvSpPr>
          <p:nvPr userDrawn="1"/>
        </p:nvSpPr>
        <p:spPr>
          <a:xfrm>
            <a:off x="1210773" y="1264442"/>
            <a:ext cx="2764879" cy="1567409"/>
          </a:xfrm>
          <a:prstGeom prst="rect">
            <a:avLst/>
          </a:prstGeom>
          <a:noFill/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1" kern="1200">
                <a:solidFill>
                  <a:srgbClr val="0000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chemeClr val="bg1"/>
                </a:solidFill>
                <a:latin typeface="Museo 500" charset="0"/>
                <a:ea typeface="Museo 500" charset="0"/>
                <a:cs typeface="Museo 500" charset="0"/>
              </a:rPr>
              <a:t>—</a:t>
            </a:r>
            <a:br>
              <a:rPr lang="en-US" b="0" i="0" dirty="0">
                <a:solidFill>
                  <a:schemeClr val="bg1"/>
                </a:solidFill>
                <a:latin typeface="Museo 500" charset="0"/>
                <a:ea typeface="Museo 500" charset="0"/>
                <a:cs typeface="Museo 500" charset="0"/>
              </a:rPr>
            </a:br>
            <a:r>
              <a:rPr lang="en-US" b="0" i="0" dirty="0">
                <a:solidFill>
                  <a:schemeClr val="bg1"/>
                </a:solidFill>
                <a:latin typeface="Museo 500" charset="0"/>
                <a:ea typeface="Museo 500" charset="0"/>
                <a:cs typeface="Museo 500" charset="0"/>
              </a:rPr>
              <a:t>Final Project Proposal</a:t>
            </a:r>
            <a:endParaRPr lang="en-US" b="0" i="0" baseline="0" dirty="0">
              <a:solidFill>
                <a:schemeClr val="bg1"/>
              </a:solidFill>
              <a:latin typeface="Museo 500" charset="0"/>
              <a:ea typeface="Museo 500" charset="0"/>
              <a:cs typeface="Museo 50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0C8A58-DE49-4A78-8808-81853DEC3778}"/>
              </a:ext>
            </a:extLst>
          </p:cNvPr>
          <p:cNvSpPr txBox="1"/>
          <p:nvPr userDrawn="1"/>
        </p:nvSpPr>
        <p:spPr>
          <a:xfrm>
            <a:off x="1238477" y="2807365"/>
            <a:ext cx="26974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useo 500" charset="0"/>
                <a:ea typeface="Museo 500" charset="0"/>
                <a:cs typeface="Museo 500" charset="0"/>
              </a:rPr>
              <a:t>Design and Develop an iOS App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683F96-E8F1-49DF-966F-A7406FE5E49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81" y="4796015"/>
            <a:ext cx="1139668" cy="1807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6E3B3C-96EF-4ECC-8505-F8CA6F9310C8}"/>
              </a:ext>
            </a:extLst>
          </p:cNvPr>
          <p:cNvSpPr txBox="1"/>
          <p:nvPr userDrawn="1"/>
        </p:nvSpPr>
        <p:spPr>
          <a:xfrm>
            <a:off x="7619179" y="4567537"/>
            <a:ext cx="1651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54"/>
                </a:solidFill>
                <a:latin typeface="Museo 500" charset="0"/>
                <a:ea typeface="Museo 500" charset="0"/>
                <a:cs typeface="Museo 500" charset="0"/>
              </a:rPr>
              <a:t>Design and Develop an iOS App</a:t>
            </a:r>
          </a:p>
        </p:txBody>
      </p:sp>
    </p:spTree>
    <p:extLst>
      <p:ext uri="{BB962C8B-B14F-4D97-AF65-F5344CB8AC3E}">
        <p14:creationId xmlns:p14="http://schemas.microsoft.com/office/powerpoint/2010/main" val="261175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16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F4AF9A8-07F5-4B07-BA2E-F49EE77A413B}"/>
              </a:ext>
            </a:extLst>
          </p:cNvPr>
          <p:cNvSpPr txBox="1">
            <a:spLocks/>
          </p:cNvSpPr>
          <p:nvPr/>
        </p:nvSpPr>
        <p:spPr>
          <a:xfrm>
            <a:off x="133232" y="-7082"/>
            <a:ext cx="7995995" cy="72920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rgbClr val="000054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—</a:t>
            </a:r>
          </a:p>
          <a:p>
            <a:r>
              <a:rPr lang="en-AU" sz="2000" dirty="0">
                <a:latin typeface="Helvetica Neue" charset="0"/>
                <a:ea typeface="Helvetica Neue" charset="0"/>
                <a:cs typeface="Helvetica Neue" charset="0"/>
              </a:rPr>
              <a:t>App Vision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A63CF-245C-4B21-ADDC-4AFCFBE1AC24}"/>
              </a:ext>
            </a:extLst>
          </p:cNvPr>
          <p:cNvSpPr txBox="1"/>
          <p:nvPr/>
        </p:nvSpPr>
        <p:spPr>
          <a:xfrm>
            <a:off x="1124078" y="867584"/>
            <a:ext cx="733901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effectLst/>
                <a:latin typeface="Arial" panose="020B0604020202020204" pitchFamily="34" charset="0"/>
              </a:rPr>
              <a:t>FOR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a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nyone who buys their own food: Homemakers, couples, 				housemates etc.</a:t>
            </a:r>
          </a:p>
          <a:p>
            <a:endParaRPr lang="en-US" sz="1600" b="1" i="0" dirty="0">
              <a:effectLst/>
              <a:latin typeface="Arial" panose="020B0604020202020204" pitchFamily="34" charset="0"/>
            </a:endParaRPr>
          </a:p>
          <a:p>
            <a:r>
              <a:rPr lang="en-US" sz="1600" b="1" i="0" dirty="0">
                <a:effectLst/>
                <a:latin typeface="Arial" panose="020B0604020202020204" pitchFamily="34" charset="0"/>
              </a:rPr>
              <a:t>WHO </a:t>
            </a:r>
            <a:r>
              <a:rPr lang="en-US" sz="16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h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ave a difficult time remembering all the things they need to 			buy / do</a:t>
            </a:r>
            <a:endParaRPr lang="en-US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r>
              <a:rPr lang="en-US" sz="1600" b="1" i="0" dirty="0">
                <a:effectLst/>
                <a:latin typeface="Arial" panose="020B0604020202020204" pitchFamily="34" charset="0"/>
              </a:rPr>
              <a:t>THE 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shopping Basket app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600" b="1" i="0" dirty="0">
                <a:effectLst/>
                <a:latin typeface="Arial" panose="020B0604020202020204" pitchFamily="34" charset="0"/>
              </a:rPr>
              <a:t>IS An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organizer that helps you 					remember what you need to buy and your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favourite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					products</a:t>
            </a:r>
            <a:endParaRPr lang="en-US" sz="1600" i="0" dirty="0"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r>
              <a:rPr lang="en-US" sz="1600" b="1" i="0" dirty="0">
                <a:effectLst/>
                <a:latin typeface="Arial" panose="020B0604020202020204" pitchFamily="34" charset="0"/>
              </a:rPr>
              <a:t>THAT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allows you to upload pictures and locate the nearest 					supermarket</a:t>
            </a:r>
            <a:endParaRPr lang="en-US" sz="16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r>
              <a:rPr lang="en-US" sz="1600" b="1" i="0" dirty="0">
                <a:effectLst/>
                <a:latin typeface="Arial" panose="020B0604020202020204" pitchFamily="34" charset="0"/>
              </a:rPr>
              <a:t>UNLIKE </a:t>
            </a:r>
            <a:r>
              <a:rPr lang="en-US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other apps, it’s not full of ads and also includes a to-do list</a:t>
            </a:r>
          </a:p>
          <a:p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r>
              <a:rPr lang="en-US" sz="1600" b="1" i="0" dirty="0">
                <a:effectLst/>
                <a:latin typeface="Arial" panose="020B0604020202020204" pitchFamily="34" charset="0"/>
              </a:rPr>
              <a:t>OUR PRODUCT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h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elps you keep your busy life in order</a:t>
            </a:r>
            <a:endParaRPr lang="en-A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81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511BF4D1-FA33-494B-956E-817F228359C7}"/>
              </a:ext>
            </a:extLst>
          </p:cNvPr>
          <p:cNvSpPr txBox="1">
            <a:spLocks/>
          </p:cNvSpPr>
          <p:nvPr/>
        </p:nvSpPr>
        <p:spPr>
          <a:xfrm>
            <a:off x="204113" y="-56698"/>
            <a:ext cx="2418582" cy="72920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rgbClr val="000054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—</a:t>
            </a:r>
          </a:p>
          <a:p>
            <a:r>
              <a:rPr lang="en-AU" sz="2000" dirty="0">
                <a:latin typeface="Helvetica Neue" charset="0"/>
                <a:ea typeface="Helvetica Neue" charset="0"/>
                <a:cs typeface="Helvetica Neue" charset="0"/>
              </a:rPr>
              <a:t>Persona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A411A-FA50-464B-8EF8-E7126FB377AB}"/>
              </a:ext>
            </a:extLst>
          </p:cNvPr>
          <p:cNvSpPr txBox="1"/>
          <p:nvPr/>
        </p:nvSpPr>
        <p:spPr>
          <a:xfrm>
            <a:off x="267905" y="2498988"/>
            <a:ext cx="126173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AU" sz="1200" u="sng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Biography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278845-AE1D-4BBE-8ACA-6AAAC23935FA}"/>
              </a:ext>
            </a:extLst>
          </p:cNvPr>
          <p:cNvSpPr/>
          <p:nvPr/>
        </p:nvSpPr>
        <p:spPr>
          <a:xfrm>
            <a:off x="333150" y="893135"/>
            <a:ext cx="1261730" cy="142476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62599-8417-47A7-A6ED-D814C7073A79}"/>
              </a:ext>
            </a:extLst>
          </p:cNvPr>
          <p:cNvSpPr txBox="1"/>
          <p:nvPr/>
        </p:nvSpPr>
        <p:spPr>
          <a:xfrm>
            <a:off x="274993" y="2832888"/>
            <a:ext cx="154223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 panose="020B0604020202020204"/>
              </a:rPr>
              <a:t>Name: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B0604020202020204"/>
              </a:rPr>
              <a:t>BB Homemaker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 panose="020B0604020202020204"/>
              </a:rPr>
              <a:t>Age: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B0604020202020204"/>
              </a:rPr>
              <a:t>35</a:t>
            </a:r>
          </a:p>
          <a:p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 panose="020B0604020202020204"/>
              </a:rPr>
              <a:t>Location: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B0604020202020204"/>
              </a:rPr>
              <a:t>Melbourne</a:t>
            </a:r>
            <a:endParaRPr lang="en-US" sz="12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Helvetica Neue" panose="020B060402020202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687BB-E96A-4EBC-A2AF-E4C31F8D3294}"/>
              </a:ext>
            </a:extLst>
          </p:cNvPr>
          <p:cNvSpPr txBox="1"/>
          <p:nvPr/>
        </p:nvSpPr>
        <p:spPr>
          <a:xfrm>
            <a:off x="412489" y="1182740"/>
            <a:ext cx="109588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B0604020202020204"/>
              </a:rPr>
              <a:t>Add photo here of person who represents your persona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C7DCA8-E699-4A06-A6F3-2A146099A5E9}"/>
              </a:ext>
            </a:extLst>
          </p:cNvPr>
          <p:cNvSpPr txBox="1"/>
          <p:nvPr/>
        </p:nvSpPr>
        <p:spPr>
          <a:xfrm>
            <a:off x="2617700" y="765881"/>
            <a:ext cx="126173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AU" sz="1200" u="sng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Background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0AFAC-35F0-44CF-8594-3D9D7032D8E3}"/>
              </a:ext>
            </a:extLst>
          </p:cNvPr>
          <p:cNvSpPr txBox="1"/>
          <p:nvPr/>
        </p:nvSpPr>
        <p:spPr>
          <a:xfrm>
            <a:off x="2617699" y="1078562"/>
            <a:ext cx="2635725" cy="178510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 panose="020B0604020202020204"/>
              </a:rPr>
              <a:t>Past experience: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B0604020202020204"/>
              </a:rPr>
              <a:t>BB Homemaker keeps losing that piece of paper she takes to the shops or forgets what she needs to buy altogether.</a:t>
            </a: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B0604020202020204"/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B0604020202020204"/>
              </a:rPr>
              <a:t>Values</a:t>
            </a: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 panose="020B0604020202020204"/>
              </a:rPr>
              <a:t>: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 panose="020B0604020202020204"/>
              </a:rPr>
              <a:t>She is particular about the products she buys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Helvetica Neue" panose="020B0604020202020204"/>
            </a:endParaRP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B0604020202020204"/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 panose="020B0604020202020204"/>
              </a:rPr>
              <a:t>Motivation: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 panose="020B0604020202020204"/>
              </a:rPr>
              <a:t>Hates getting home to find she forgot to buy half the things she set out to get.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44B1D-6E90-4075-9257-2F91C81BE7E0}"/>
              </a:ext>
            </a:extLst>
          </p:cNvPr>
          <p:cNvSpPr txBox="1"/>
          <p:nvPr/>
        </p:nvSpPr>
        <p:spPr>
          <a:xfrm>
            <a:off x="2617700" y="2910115"/>
            <a:ext cx="126173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AU" sz="1200" u="sng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Demographics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C23917-167E-4C81-B1A7-381CC1657B0F}"/>
              </a:ext>
            </a:extLst>
          </p:cNvPr>
          <p:cNvSpPr txBox="1"/>
          <p:nvPr/>
        </p:nvSpPr>
        <p:spPr>
          <a:xfrm>
            <a:off x="2614159" y="3976912"/>
            <a:ext cx="174518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AU" sz="1200" u="sng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Goals and aspirations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F3BD3-8DA4-4403-AC2D-C911E8731AC5}"/>
              </a:ext>
            </a:extLst>
          </p:cNvPr>
          <p:cNvSpPr txBox="1"/>
          <p:nvPr/>
        </p:nvSpPr>
        <p:spPr>
          <a:xfrm>
            <a:off x="5562280" y="765880"/>
            <a:ext cx="218531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AU" sz="1200" u="sng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Likelihood of engagement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30A3C8-F71C-4D6F-A2D3-A25EC57008E2}"/>
              </a:ext>
            </a:extLst>
          </p:cNvPr>
          <p:cNvSpPr txBox="1"/>
          <p:nvPr/>
        </p:nvSpPr>
        <p:spPr>
          <a:xfrm>
            <a:off x="5562279" y="2910114"/>
            <a:ext cx="218531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AU" sz="1200" u="sng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Engagement obstacles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AB909-5646-1C47-B93F-5DB84EBE5092}"/>
              </a:ext>
            </a:extLst>
          </p:cNvPr>
          <p:cNvSpPr txBox="1"/>
          <p:nvPr/>
        </p:nvSpPr>
        <p:spPr>
          <a:xfrm>
            <a:off x="2614158" y="3187113"/>
            <a:ext cx="2224059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 panose="020B0604020202020204"/>
              </a:rPr>
              <a:t>BB and her husband own their own home in the suburbs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8A12A2-8503-1C40-9DAA-3BE84A0A1A34}"/>
              </a:ext>
            </a:extLst>
          </p:cNvPr>
          <p:cNvSpPr txBox="1"/>
          <p:nvPr/>
        </p:nvSpPr>
        <p:spPr>
          <a:xfrm>
            <a:off x="2614157" y="4253911"/>
            <a:ext cx="2224059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 panose="020B0604020202020204"/>
              </a:rPr>
              <a:t>BB is busy between social outings and running her home so wants to be better organized.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7C8603-AC83-1641-9B64-71E30F6B8AE7}"/>
              </a:ext>
            </a:extLst>
          </p:cNvPr>
          <p:cNvSpPr txBox="1"/>
          <p:nvPr/>
        </p:nvSpPr>
        <p:spPr>
          <a:xfrm>
            <a:off x="5562279" y="1078562"/>
            <a:ext cx="2224059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 panose="020B0604020202020204"/>
              </a:rPr>
              <a:t>BB will engage because: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B0604020202020204"/>
              </a:rPr>
              <a:t>She can add the items she wants to buy in a list and check them as she goes</a:t>
            </a:r>
          </a:p>
          <a:p>
            <a:pPr marL="171450" indent="-171450">
              <a:buFontTx/>
              <a:buChar char="-"/>
            </a:pPr>
            <a:r>
              <a:rPr 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 panose="020B0604020202020204"/>
              </a:rPr>
              <a:t>The app is easy to use and up to date with store locations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C2FF78-3143-2543-91D5-08BDE0EA2C8C}"/>
              </a:ext>
            </a:extLst>
          </p:cNvPr>
          <p:cNvSpPr txBox="1"/>
          <p:nvPr/>
        </p:nvSpPr>
        <p:spPr>
          <a:xfrm>
            <a:off x="5635150" y="3187113"/>
            <a:ext cx="2224059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 panose="020B0604020202020204"/>
              </a:rPr>
              <a:t>BB wont engage if: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B0604020202020204"/>
              </a:rPr>
              <a:t>The app is complicated and takes time to get used to</a:t>
            </a:r>
          </a:p>
          <a:p>
            <a:pPr marL="171450" indent="-171450">
              <a:buFontTx/>
              <a:buChar char="-"/>
            </a:pPr>
            <a:r>
              <a:rPr 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 panose="020B0604020202020204"/>
              </a:rPr>
              <a:t>Is tricky to find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1698F-FFA9-C345-A156-040BADFA9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93" y="588366"/>
            <a:ext cx="1432967" cy="191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5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EB367098-2D12-4B53-AD79-EC8117BFE763}"/>
              </a:ext>
            </a:extLst>
          </p:cNvPr>
          <p:cNvSpPr txBox="1">
            <a:spLocks/>
          </p:cNvSpPr>
          <p:nvPr/>
        </p:nvSpPr>
        <p:spPr>
          <a:xfrm>
            <a:off x="133233" y="-7082"/>
            <a:ext cx="4920396" cy="72920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rgbClr val="000054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AU" sz="2000" dirty="0">
                <a:latin typeface="Helvetica Neue" charset="0"/>
                <a:ea typeface="Helvetica Neue" charset="0"/>
                <a:cs typeface="Helvetica Neue" charset="0"/>
              </a:rPr>
              <a:t>Wireframe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5D290B-EF7F-104B-A877-564902078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81" y="629526"/>
            <a:ext cx="7344679" cy="40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328F3FD-2FA4-AA48-B074-8C93CEB08B36}"/>
              </a:ext>
            </a:extLst>
          </p:cNvPr>
          <p:cNvSpPr txBox="1">
            <a:spLocks/>
          </p:cNvSpPr>
          <p:nvPr/>
        </p:nvSpPr>
        <p:spPr>
          <a:xfrm>
            <a:off x="144808" y="235987"/>
            <a:ext cx="5445764" cy="72920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rgbClr val="000054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AU" sz="2000" dirty="0">
                <a:latin typeface="Helvetica Neue" charset="0"/>
                <a:ea typeface="Helvetica Neue" charset="0"/>
                <a:cs typeface="Helvetica Neue" charset="0"/>
              </a:rPr>
              <a:t>Wireframe – Potential additional features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AA9E5-B108-5A4A-BDC1-C87C792DC49B}"/>
              </a:ext>
            </a:extLst>
          </p:cNvPr>
          <p:cNvSpPr txBox="1"/>
          <p:nvPr/>
        </p:nvSpPr>
        <p:spPr>
          <a:xfrm>
            <a:off x="949124" y="1458411"/>
            <a:ext cx="49791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Editable list for shopping items and to-do list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add photos to list items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Recently bought items can be added to list</a:t>
            </a:r>
          </a:p>
          <a:p>
            <a:pPr marL="285750" indent="-285750">
              <a:buFontTx/>
              <a:buChar char="-"/>
            </a:pPr>
            <a:r>
              <a:rPr lang="en-US" dirty="0"/>
              <a:t>Store locator – Google Places API</a:t>
            </a:r>
          </a:p>
          <a:p>
            <a:pPr marL="285750" indent="-285750">
              <a:buFontTx/>
              <a:buChar char="-"/>
            </a:pPr>
            <a:r>
              <a:rPr lang="en-US" dirty="0"/>
              <a:t>Save </a:t>
            </a:r>
            <a:r>
              <a:rPr lang="en-US" dirty="0" err="1"/>
              <a:t>favourites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Access to wallet</a:t>
            </a:r>
          </a:p>
          <a:p>
            <a:pPr marL="285750" indent="-285750">
              <a:buFontTx/>
              <a:buChar char="-"/>
            </a:pPr>
            <a:r>
              <a:rPr lang="en-US" dirty="0"/>
              <a:t>Share list function – create user  group accounts</a:t>
            </a:r>
          </a:p>
        </p:txBody>
      </p:sp>
    </p:spTree>
    <p:extLst>
      <p:ext uri="{BB962C8B-B14F-4D97-AF65-F5344CB8AC3E}">
        <p14:creationId xmlns:p14="http://schemas.microsoft.com/office/powerpoint/2010/main" val="51118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916575"/>
      </p:ext>
    </p:extLst>
  </p:cSld>
  <p:clrMapOvr>
    <a:masterClrMapping/>
  </p:clrMapOvr>
</p:sld>
</file>

<file path=ppt/theme/theme1.xml><?xml version="1.0" encoding="utf-8"?>
<a:theme xmlns:a="http://schemas.openxmlformats.org/drawingml/2006/main" name="4_RMIT_2017_Templates_Master_Core_IT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8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8d255a3-1ef2-4a4a-909a-559c9b7e69ff">
      <UserInfo>
        <DisplayName>Elloise Mae Foster</DisplayName>
        <AccountId>33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AFE59EC675E047B7A513770FBB8076" ma:contentTypeVersion="10" ma:contentTypeDescription="Create a new document." ma:contentTypeScope="" ma:versionID="7939184f1d2124b7e200dc70ca5494f6">
  <xsd:schema xmlns:xsd="http://www.w3.org/2001/XMLSchema" xmlns:xs="http://www.w3.org/2001/XMLSchema" xmlns:p="http://schemas.microsoft.com/office/2006/metadata/properties" xmlns:ns2="88d255a3-1ef2-4a4a-909a-559c9b7e69ff" xmlns:ns3="6c28126a-bb93-4f28-9377-ba9c159715a6" targetNamespace="http://schemas.microsoft.com/office/2006/metadata/properties" ma:root="true" ma:fieldsID="c6dfc6143b27a90a848c778122ad7308" ns2:_="" ns3:_="">
    <xsd:import namespace="88d255a3-1ef2-4a4a-909a-559c9b7e69ff"/>
    <xsd:import namespace="6c28126a-bb93-4f28-9377-ba9c159715a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d255a3-1ef2-4a4a-909a-559c9b7e69f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28126a-bb93-4f28-9377-ba9c159715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A73779-3DAF-4F03-8A12-E0523E5380E8}">
  <ds:schemaRefs>
    <ds:schemaRef ds:uri="http://schemas.microsoft.com/office/2006/metadata/properties"/>
    <ds:schemaRef ds:uri="http://schemas.microsoft.com/office/infopath/2007/PartnerControls"/>
    <ds:schemaRef ds:uri="88d255a3-1ef2-4a4a-909a-559c9b7e69ff"/>
  </ds:schemaRefs>
</ds:datastoreItem>
</file>

<file path=customXml/itemProps2.xml><?xml version="1.0" encoding="utf-8"?>
<ds:datastoreItem xmlns:ds="http://schemas.openxmlformats.org/officeDocument/2006/customXml" ds:itemID="{71DF7134-7EE7-4BDB-B12B-26E1C2CD88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d255a3-1ef2-4a4a-909a-559c9b7e69ff"/>
    <ds:schemaRef ds:uri="6c28126a-bb93-4f28-9377-ba9c159715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9BDCCD-5AEE-4D23-9055-B938737554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14623</TotalTime>
  <Words>329</Words>
  <Application>Microsoft Macintosh PowerPoint</Application>
  <PresentationFormat>On-screen Show (16:9)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Museo 500</vt:lpstr>
      <vt:lpstr>Arial</vt:lpstr>
      <vt:lpstr>Calibri</vt:lpstr>
      <vt:lpstr>Calibri Light</vt:lpstr>
      <vt:lpstr>Helvetica Neue</vt:lpstr>
      <vt:lpstr>4_RMIT_2017_Templates_Master_Core_ITS</vt:lpstr>
      <vt:lpstr>15_Custom Design</vt:lpstr>
      <vt:lpstr>28_Custom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Jayden Patterson</cp:lastModifiedBy>
  <cp:revision>98</cp:revision>
  <dcterms:modified xsi:type="dcterms:W3CDTF">2021-10-28T13:56:50Z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0x01010078AFE59EC675E047B7A513770FBB8076</vt:lpwstr>
  </property>
</Properties>
</file>