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6816646225_tp_box_2" providerId="OAuth2" clId="{51ABEADF-05DB-4DD3-8457-72BAAD8F3FD7}"/>
    <pc:docChg chg="custSel addSld modSld">
      <pc:chgData name="" userId="16816646225_tp_box_2" providerId="OAuth2" clId="{51ABEADF-05DB-4DD3-8457-72BAAD8F3FD7}" dt="2024-08-02T12:54:01.715" v="342" actId="27636"/>
      <pc:docMkLst>
        <pc:docMk/>
      </pc:docMkLst>
      <pc:sldChg chg="addSp modSp mod">
        <pc:chgData name="" userId="16816646225_tp_box_2" providerId="OAuth2" clId="{51ABEADF-05DB-4DD3-8457-72BAAD8F3FD7}" dt="2024-08-02T12:49:13.417" v="29" actId="20577"/>
        <pc:sldMkLst>
          <pc:docMk/>
          <pc:sldMk cId="2720090657" sldId="267"/>
        </pc:sldMkLst>
        <pc:spChg chg="mod">
          <ac:chgData name="" userId="16816646225_tp_box_2" providerId="OAuth2" clId="{51ABEADF-05DB-4DD3-8457-72BAAD8F3FD7}" dt="2024-08-02T12:48:53.385" v="14" actId="20577"/>
          <ac:spMkLst>
            <pc:docMk/>
            <pc:sldMk cId="2720090657" sldId="267"/>
            <ac:spMk id="2" creationId="{56C1FD83-FB50-5C96-A9F1-6D50C75DED39}"/>
          </ac:spMkLst>
        </pc:spChg>
        <pc:spChg chg="mod">
          <ac:chgData name="" userId="16816646225_tp_box_2" providerId="OAuth2" clId="{51ABEADF-05DB-4DD3-8457-72BAAD8F3FD7}" dt="2024-08-02T12:49:13.417" v="29" actId="20577"/>
          <ac:spMkLst>
            <pc:docMk/>
            <pc:sldMk cId="2720090657" sldId="267"/>
            <ac:spMk id="3" creationId="{99CBBE73-A9FD-9756-08D7-08B049B08FCE}"/>
          </ac:spMkLst>
        </pc:spChg>
        <pc:picChg chg="add mod">
          <ac:chgData name="" userId="16816646225_tp_box_2" providerId="OAuth2" clId="{51ABEADF-05DB-4DD3-8457-72BAAD8F3FD7}" dt="2024-08-02T12:49:03.325" v="18" actId="1076"/>
          <ac:picMkLst>
            <pc:docMk/>
            <pc:sldMk cId="2720090657" sldId="267"/>
            <ac:picMk id="5" creationId="{808B9797-4B5E-119B-9927-5ECDB2511EC1}"/>
          </ac:picMkLst>
        </pc:picChg>
        <pc:picChg chg="add mod">
          <ac:chgData name="" userId="16816646225_tp_box_2" providerId="OAuth2" clId="{51ABEADF-05DB-4DD3-8457-72BAAD8F3FD7}" dt="2024-08-02T12:49:01.612" v="17" actId="1076"/>
          <ac:picMkLst>
            <pc:docMk/>
            <pc:sldMk cId="2720090657" sldId="267"/>
            <ac:picMk id="7" creationId="{8B5590A5-F8D4-3E80-D46D-1526524CC7D7}"/>
          </ac:picMkLst>
        </pc:picChg>
      </pc:sldChg>
      <pc:sldChg chg="addSp delSp modSp new mod">
        <pc:chgData name="" userId="16816646225_tp_box_2" providerId="OAuth2" clId="{51ABEADF-05DB-4DD3-8457-72BAAD8F3FD7}" dt="2024-08-02T12:50:34.570" v="75" actId="20577"/>
        <pc:sldMkLst>
          <pc:docMk/>
          <pc:sldMk cId="106111732" sldId="268"/>
        </pc:sldMkLst>
        <pc:spChg chg="mod">
          <ac:chgData name="" userId="16816646225_tp_box_2" providerId="OAuth2" clId="{51ABEADF-05DB-4DD3-8457-72BAAD8F3FD7}" dt="2024-08-02T12:49:24.791" v="33" actId="20577"/>
          <ac:spMkLst>
            <pc:docMk/>
            <pc:sldMk cId="106111732" sldId="268"/>
            <ac:spMk id="2" creationId="{2AB2BDAF-6FB1-6540-9E4D-1EBEBD8DCF26}"/>
          </ac:spMkLst>
        </pc:spChg>
        <pc:spChg chg="mod">
          <ac:chgData name="" userId="16816646225_tp_box_2" providerId="OAuth2" clId="{51ABEADF-05DB-4DD3-8457-72BAAD8F3FD7}" dt="2024-08-02T12:50:34.570" v="75" actId="20577"/>
          <ac:spMkLst>
            <pc:docMk/>
            <pc:sldMk cId="106111732" sldId="268"/>
            <ac:spMk id="3" creationId="{28F7CF8A-8522-3844-1087-65C395E49C2C}"/>
          </ac:spMkLst>
        </pc:spChg>
        <pc:picChg chg="add mod">
          <ac:chgData name="" userId="16816646225_tp_box_2" providerId="OAuth2" clId="{51ABEADF-05DB-4DD3-8457-72BAAD8F3FD7}" dt="2024-08-02T12:49:56.469" v="40" actId="1076"/>
          <ac:picMkLst>
            <pc:docMk/>
            <pc:sldMk cId="106111732" sldId="268"/>
            <ac:picMk id="5" creationId="{76E3C391-C683-6CEC-4392-4E88739BF437}"/>
          </ac:picMkLst>
        </pc:picChg>
        <pc:picChg chg="add del mod">
          <ac:chgData name="" userId="16816646225_tp_box_2" providerId="OAuth2" clId="{51ABEADF-05DB-4DD3-8457-72BAAD8F3FD7}" dt="2024-08-02T12:50:14.635" v="53" actId="478"/>
          <ac:picMkLst>
            <pc:docMk/>
            <pc:sldMk cId="106111732" sldId="268"/>
            <ac:picMk id="7" creationId="{A498C33F-2BE8-0E56-3A9F-A5D00DC4609E}"/>
          </ac:picMkLst>
        </pc:picChg>
        <pc:picChg chg="add mod">
          <ac:chgData name="" userId="16816646225_tp_box_2" providerId="OAuth2" clId="{51ABEADF-05DB-4DD3-8457-72BAAD8F3FD7}" dt="2024-08-02T12:50:23.911" v="57" actId="1076"/>
          <ac:picMkLst>
            <pc:docMk/>
            <pc:sldMk cId="106111732" sldId="268"/>
            <ac:picMk id="9" creationId="{8B0724C9-2091-5897-AAEE-49D5E962E53C}"/>
          </ac:picMkLst>
        </pc:picChg>
      </pc:sldChg>
      <pc:sldChg chg="addSp modSp new mod">
        <pc:chgData name="" userId="16816646225_tp_box_2" providerId="OAuth2" clId="{51ABEADF-05DB-4DD3-8457-72BAAD8F3FD7}" dt="2024-08-02T12:51:19.319" v="117" actId="1076"/>
        <pc:sldMkLst>
          <pc:docMk/>
          <pc:sldMk cId="1045771156" sldId="269"/>
        </pc:sldMkLst>
        <pc:spChg chg="mod">
          <ac:chgData name="" userId="16816646225_tp_box_2" providerId="OAuth2" clId="{51ABEADF-05DB-4DD3-8457-72BAAD8F3FD7}" dt="2024-08-02T12:50:44.888" v="87" actId="20577"/>
          <ac:spMkLst>
            <pc:docMk/>
            <pc:sldMk cId="1045771156" sldId="269"/>
            <ac:spMk id="2" creationId="{60881BD1-C22C-56DC-49BF-43ED19DF8664}"/>
          </ac:spMkLst>
        </pc:spChg>
        <pc:spChg chg="mod">
          <ac:chgData name="" userId="16816646225_tp_box_2" providerId="OAuth2" clId="{51ABEADF-05DB-4DD3-8457-72BAAD8F3FD7}" dt="2024-08-02T12:50:56.779" v="115" actId="20577"/>
          <ac:spMkLst>
            <pc:docMk/>
            <pc:sldMk cId="1045771156" sldId="269"/>
            <ac:spMk id="3" creationId="{362A3A48-5964-8745-8AC0-E2F679E714D3}"/>
          </ac:spMkLst>
        </pc:spChg>
        <pc:picChg chg="add mod">
          <ac:chgData name="" userId="16816646225_tp_box_2" providerId="OAuth2" clId="{51ABEADF-05DB-4DD3-8457-72BAAD8F3FD7}" dt="2024-08-02T12:51:19.319" v="117" actId="1076"/>
          <ac:picMkLst>
            <pc:docMk/>
            <pc:sldMk cId="1045771156" sldId="269"/>
            <ac:picMk id="5" creationId="{D7122C88-96F5-EEE8-ECEA-D69216098B88}"/>
          </ac:picMkLst>
        </pc:picChg>
      </pc:sldChg>
      <pc:sldChg chg="addSp modSp new mod">
        <pc:chgData name="" userId="16816646225_tp_box_2" providerId="OAuth2" clId="{51ABEADF-05DB-4DD3-8457-72BAAD8F3FD7}" dt="2024-08-02T12:54:01.715" v="342" actId="27636"/>
        <pc:sldMkLst>
          <pc:docMk/>
          <pc:sldMk cId="2971196814" sldId="270"/>
        </pc:sldMkLst>
        <pc:spChg chg="mod">
          <ac:chgData name="" userId="16816646225_tp_box_2" providerId="OAuth2" clId="{51ABEADF-05DB-4DD3-8457-72BAAD8F3FD7}" dt="2024-08-02T12:51:33.638" v="140" actId="20577"/>
          <ac:spMkLst>
            <pc:docMk/>
            <pc:sldMk cId="2971196814" sldId="270"/>
            <ac:spMk id="2" creationId="{05621800-0A95-F44B-0446-A58D02D2F16C}"/>
          </ac:spMkLst>
        </pc:spChg>
        <pc:spChg chg="mod">
          <ac:chgData name="" userId="16816646225_tp_box_2" providerId="OAuth2" clId="{51ABEADF-05DB-4DD3-8457-72BAAD8F3FD7}" dt="2024-08-02T12:54:01.715" v="342" actId="27636"/>
          <ac:spMkLst>
            <pc:docMk/>
            <pc:sldMk cId="2971196814" sldId="270"/>
            <ac:spMk id="3" creationId="{40F523D2-78DF-AAF5-6CEA-5BE13253269A}"/>
          </ac:spMkLst>
        </pc:spChg>
        <pc:picChg chg="add mod">
          <ac:chgData name="" userId="16816646225_tp_box_2" providerId="OAuth2" clId="{51ABEADF-05DB-4DD3-8457-72BAAD8F3FD7}" dt="2024-08-02T12:51:58.296" v="142" actId="1076"/>
          <ac:picMkLst>
            <pc:docMk/>
            <pc:sldMk cId="2971196814" sldId="270"/>
            <ac:picMk id="5" creationId="{3FE3F1EC-2656-CC91-9ED3-E5CB10E1D8A3}"/>
          </ac:picMkLst>
        </pc:picChg>
        <pc:picChg chg="add mod">
          <ac:chgData name="" userId="16816646225_tp_box_2" providerId="OAuth2" clId="{51ABEADF-05DB-4DD3-8457-72BAAD8F3FD7}" dt="2024-08-02T12:53:36.320" v="309" actId="1076"/>
          <ac:picMkLst>
            <pc:docMk/>
            <pc:sldMk cId="2971196814" sldId="270"/>
            <ac:picMk id="7" creationId="{A373190C-053A-5495-4B72-1A6408C425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10A2-8797-ED73-DB78-C7ED872A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9C3E-B418-945F-31EE-60ED97B7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7900-DF44-2CA6-9A58-2CB767D4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0EF1-9A3C-F458-88DA-DC9F7A0B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66BB-23EB-BA50-9B18-51F6BABB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386D-CB98-E606-4860-17E10B65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214AC-8D6B-15D7-3828-7ABEEFE8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5A39-E2F8-B51C-3698-CD4C5D20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2EBC-4081-D988-BBFD-5C542E2E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E7DC-D9DA-929B-9E74-B8F5F2E0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8EBE2-FC7B-D319-5945-BC2444DC4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C67D2-C318-AEC0-341F-A91C3BAF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EFE8-FCD8-AFAF-24C8-ABB9675A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412A-218D-4B56-C7C6-B68FDDCB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F1A9-68FA-7859-4E20-B46D3302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F30D-77F7-E63B-E023-94ACBFB2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46E1-0871-7C7D-E9E0-81BCBD9B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26D6-F81E-7D64-7906-9F8ECDF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1BF3-7A50-4B58-C0E6-5287B96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BD65-BC4C-CD43-2DD9-DE2BD9FD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15E-5A06-CE19-31EF-E72EDC39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12148-0A1E-611C-1907-43B3B8F7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E701-4DFD-1121-C6E5-BF107621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3F0B-4551-0647-2DB0-9AE1398B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B4273-AF31-DA81-F3F8-2F13B1CA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7758-DE95-467B-1C85-87FA1412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47D4-2FE5-88DD-5B3E-1DC4D308B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6C320-ABFB-BBA3-1E10-FA5CA41F2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91FA3-46AB-16E3-966D-9AFFC44C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BCDA3-BDBC-7A39-B97C-2C0077FB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44DC-C8E4-7E7D-B1F8-4EE16197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7004-D8B1-45E7-C78F-48776C49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1E828-AB4E-BBC9-C7D7-C42B29A9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BD47D-695E-18EE-EE51-2DF37FE0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C0CC-A0B0-31B1-08F1-5808820B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D21B-CA37-B6AB-E11B-58D232CE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00C89-161C-4F0F-1009-17F2375B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548C2-F22A-2B38-A92A-BB892881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075F5-C3A6-5246-02A2-138F654C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8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309C-E449-36B4-551F-0E4A2D2E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A3E41-13CB-2373-0507-C41AA458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BE24-9373-0DF9-1B56-4FB9F4BB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B3898-7458-25D3-5052-7519D1D4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9254A-6541-22A5-CFC4-63656042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F0B4A-FC8F-4625-9A53-8623EB2A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F1FC-AF39-3045-439E-9A8A9939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8B8A-00AD-4745-7F99-65A6197C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995F-F7FD-5C98-BB70-083A7FE1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4FC7F-2AC5-D610-661C-AC743AA4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06714-6744-7A46-3564-E37E2A94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A0A8A-15BC-D682-B2D8-956EFB99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DE6D-BC1A-F181-5D07-7CBD9AEE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061-76E6-C508-13C0-81827C9B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23BED-FA00-0B95-4675-AFAE3319E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F751-A999-6EFB-DB8B-023C9DAEA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C68D3-587E-F5F9-723F-909B099F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A1C90-A9BC-98B3-4B29-3ED5A1E7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595E8-6FAF-EBEE-CB55-09B9CCC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1C693-1362-261E-9F4E-736B07F1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D1D9-D718-7880-3776-2E53D79D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750B-31D6-1060-54E0-5509D7F1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0BC1F-D799-492D-9453-AB01BE813D8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37D2-9DD2-1DD1-055B-E48945AEF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C0F4-5ADC-1CCE-47EF-DF627D365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9FE6F-5DEA-443B-8E4F-6B980057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E262-E769-5C4D-C5D2-A1391DE1E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br>
              <a:rPr lang="en-US" dirty="0"/>
            </a:br>
            <a:r>
              <a:rPr lang="en-US" dirty="0"/>
              <a:t>TNC Fare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EC8B9-0599-476E-EDBF-FEADC429F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Paul</a:t>
            </a:r>
          </a:p>
        </p:txBody>
      </p:sp>
    </p:spTree>
    <p:extLst>
      <p:ext uri="{BB962C8B-B14F-4D97-AF65-F5344CB8AC3E}">
        <p14:creationId xmlns:p14="http://schemas.microsoft.com/office/powerpoint/2010/main" val="27137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B134-39B8-3F86-9F31-958DC9A9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C3DFF-E89B-33AB-065D-6DF589817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154" y="1690688"/>
            <a:ext cx="5637402" cy="399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3525B-CAB3-D08F-A396-56E34D0C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4" y="1690688"/>
            <a:ext cx="5629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6196-EBCB-10F8-6D6D-D33CEB69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Stepwise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C49E-A5C8-4526-134F-FC7156C8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Valley at 3 subset</a:t>
            </a:r>
          </a:p>
          <a:p>
            <a:r>
              <a:rPr lang="en-US" dirty="0"/>
              <a:t>K= 10</a:t>
            </a:r>
          </a:p>
          <a:p>
            <a:r>
              <a:rPr lang="en-US" dirty="0" err="1"/>
              <a:t>Rsqr</a:t>
            </a:r>
            <a:r>
              <a:rPr lang="en-US" dirty="0"/>
              <a:t> = 0.63</a:t>
            </a:r>
          </a:p>
          <a:p>
            <a:r>
              <a:rPr lang="en-US" dirty="0"/>
              <a:t>MSE = 51.64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DDB6F-837F-724D-71A8-2A2ED7EF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49" y="4897820"/>
            <a:ext cx="523875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647E0-6EA3-E97F-6E3D-8F0CE594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63" y="872836"/>
            <a:ext cx="4026716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7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FD83-FB50-5C96-A9F1-6D50C75D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BE73-A9FD-9756-08D7-08B049B0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02" y="4088523"/>
            <a:ext cx="6703598" cy="2088439"/>
          </a:xfrm>
        </p:spPr>
        <p:txBody>
          <a:bodyPr/>
          <a:lstStyle/>
          <a:p>
            <a:r>
              <a:rPr lang="en-US" dirty="0"/>
              <a:t>MSE: 52.07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B9797-4B5E-119B-9927-5ECDB251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02" y="365125"/>
            <a:ext cx="5724525" cy="339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590A5-F8D4-3E80-D46D-1526524C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3" y="1234828"/>
            <a:ext cx="3264090" cy="48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BDAF-6FB1-6540-9E4D-1EBEBD8D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CF8A-8522-3844-1087-65C395E4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4" y="4309241"/>
            <a:ext cx="5724526" cy="1867722"/>
          </a:xfrm>
        </p:spPr>
        <p:txBody>
          <a:bodyPr/>
          <a:lstStyle/>
          <a:p>
            <a:r>
              <a:rPr lang="en-US" dirty="0"/>
              <a:t>MSE = 52.57</a:t>
            </a:r>
          </a:p>
          <a:p>
            <a:r>
              <a:rPr lang="en-US" dirty="0"/>
              <a:t>2 principal comps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3C391-C683-6CEC-4392-4E88739B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40" y="681037"/>
            <a:ext cx="572452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724C9-2091-5897-AAEE-49D5E962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35" y="1316659"/>
            <a:ext cx="3397469" cy="50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1BD1-C22C-56DC-49BF-43ED19DF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3A48-5964-8745-8AC0-E2F679E7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DOW</a:t>
            </a:r>
          </a:p>
          <a:p>
            <a:r>
              <a:rPr lang="en-US" dirty="0"/>
              <a:t>Refit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22C88-96F5-EEE8-ECEA-D6921609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73" y="1714500"/>
            <a:ext cx="5467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1800-0A95-F44B-0446-A58D02D2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23D2-78DF-AAF5-6CEA-5BE13253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Reasons for choice</a:t>
            </a:r>
          </a:p>
          <a:p>
            <a:pPr lvl="1"/>
            <a:r>
              <a:rPr lang="en-US" dirty="0"/>
              <a:t>Predictive accuracy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/>
              <a:t>Simplicity</a:t>
            </a:r>
          </a:p>
          <a:p>
            <a:r>
              <a:rPr lang="en-US" dirty="0"/>
              <a:t>Increased confidence in model</a:t>
            </a:r>
          </a:p>
          <a:p>
            <a:pPr lvl="1"/>
            <a:r>
              <a:rPr lang="en-US" dirty="0"/>
              <a:t>New pooled factor</a:t>
            </a:r>
          </a:p>
          <a:p>
            <a:pPr lvl="1"/>
            <a:r>
              <a:rPr lang="en-US" dirty="0"/>
              <a:t>Updated coefficients</a:t>
            </a:r>
          </a:p>
          <a:p>
            <a:r>
              <a:rPr lang="en-US" dirty="0"/>
              <a:t>Confidence in </a:t>
            </a:r>
            <a:r>
              <a:rPr lang="en-US"/>
              <a:t>3 predictors</a:t>
            </a:r>
          </a:p>
          <a:p>
            <a:r>
              <a:rPr lang="en-US"/>
              <a:t>Original </a:t>
            </a:r>
            <a:r>
              <a:rPr lang="en-US" dirty="0"/>
              <a:t>Model: </a:t>
            </a:r>
          </a:p>
          <a:p>
            <a:pPr lvl="1"/>
            <a:r>
              <a:rPr lang="en-US" dirty="0"/>
              <a:t>Base rate: $7.27</a:t>
            </a:r>
          </a:p>
          <a:p>
            <a:pPr lvl="1"/>
            <a:r>
              <a:rPr lang="en-US" dirty="0"/>
              <a:t>Per mile: $1.22</a:t>
            </a:r>
          </a:p>
          <a:p>
            <a:pPr lvl="1"/>
            <a:r>
              <a:rPr lang="en-US" dirty="0"/>
              <a:t>Per minute: $0.27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3F1EC-2656-CC91-9ED3-E5CB10E1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25" y="2382044"/>
            <a:ext cx="340042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3190C-053A-5495-4B72-1A6408C4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7506"/>
            <a:ext cx="5888075" cy="1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9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77CE-0FF7-4953-4E0C-0898738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EC1C-F3FB-9B87-1ACC-519FC4E7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Background:</a:t>
            </a:r>
          </a:p>
          <a:p>
            <a:r>
              <a:rPr lang="en-US" dirty="0"/>
              <a:t>Increase the usage of pooled ridesharing</a:t>
            </a:r>
          </a:p>
          <a:p>
            <a:pPr lvl="1"/>
            <a:r>
              <a:rPr lang="en-US" dirty="0"/>
              <a:t>Human factors</a:t>
            </a:r>
          </a:p>
          <a:p>
            <a:pPr lvl="2"/>
            <a:r>
              <a:rPr lang="en-US" dirty="0"/>
              <a:t>National Surveys</a:t>
            </a:r>
          </a:p>
          <a:p>
            <a:pPr lvl="2"/>
            <a:r>
              <a:rPr lang="en-US" dirty="0"/>
              <a:t>Safety</a:t>
            </a:r>
          </a:p>
          <a:p>
            <a:pPr lvl="2"/>
            <a:r>
              <a:rPr lang="en-US" dirty="0"/>
              <a:t>Demographics/Choices</a:t>
            </a:r>
          </a:p>
          <a:p>
            <a:pPr lvl="1"/>
            <a:r>
              <a:rPr lang="en-US" dirty="0"/>
              <a:t>Engineering</a:t>
            </a:r>
          </a:p>
          <a:p>
            <a:pPr lvl="2"/>
            <a:r>
              <a:rPr lang="en-US" dirty="0"/>
              <a:t>Fleet control algorithms</a:t>
            </a:r>
          </a:p>
        </p:txBody>
      </p:sp>
    </p:spTree>
    <p:extLst>
      <p:ext uri="{BB962C8B-B14F-4D97-AF65-F5344CB8AC3E}">
        <p14:creationId xmlns:p14="http://schemas.microsoft.com/office/powerpoint/2010/main" val="35212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26B2-59E5-6D7A-1D1F-DB0C99D0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Network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0DEA-6082-19C9-36DA-F50C8021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Uber/Lyft</a:t>
            </a:r>
          </a:p>
          <a:p>
            <a:r>
              <a:rPr lang="en-US" dirty="0"/>
              <a:t>Contracted drivers</a:t>
            </a:r>
          </a:p>
          <a:p>
            <a:r>
              <a:rPr lang="en-US" dirty="0"/>
              <a:t>Level of service</a:t>
            </a:r>
          </a:p>
          <a:p>
            <a:pPr lvl="1"/>
            <a:r>
              <a:rPr lang="en-US" dirty="0"/>
              <a:t>Wait time</a:t>
            </a:r>
          </a:p>
          <a:p>
            <a:pPr lvl="1"/>
            <a:r>
              <a:rPr lang="en-US" dirty="0"/>
              <a:t>Travel time</a:t>
            </a:r>
          </a:p>
          <a:p>
            <a:pPr lvl="1"/>
            <a:r>
              <a:rPr lang="en-US" dirty="0"/>
              <a:t>Fares</a:t>
            </a:r>
          </a:p>
          <a:p>
            <a:pPr lvl="1"/>
            <a:r>
              <a:rPr lang="en-US" dirty="0"/>
              <a:t>Discounts</a:t>
            </a:r>
          </a:p>
          <a:p>
            <a:pPr lvl="1"/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66763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535DBE-E615-168B-F2EA-EBC87EAE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48278-D343-7455-FE46-912637AF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Algorithm</a:t>
            </a:r>
          </a:p>
          <a:p>
            <a:pPr lvl="1"/>
            <a:r>
              <a:rPr lang="en-US" dirty="0"/>
              <a:t>Matching vehicles to requests</a:t>
            </a:r>
          </a:p>
          <a:p>
            <a:r>
              <a:rPr lang="en-US" dirty="0"/>
              <a:t>Repositioning Algorithm</a:t>
            </a:r>
          </a:p>
          <a:p>
            <a:pPr lvl="1"/>
            <a:r>
              <a:rPr lang="en-US" dirty="0"/>
              <a:t>Moving empty vehicles to more optimal locations</a:t>
            </a:r>
          </a:p>
        </p:txBody>
      </p:sp>
    </p:spTree>
    <p:extLst>
      <p:ext uri="{BB962C8B-B14F-4D97-AF65-F5344CB8AC3E}">
        <p14:creationId xmlns:p14="http://schemas.microsoft.com/office/powerpoint/2010/main" val="194419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E19B-AC3A-7B59-AD51-66496D4C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ECFE-37C9-5583-5A2C-C0E58097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fare model utilizing latest available data</a:t>
            </a:r>
          </a:p>
          <a:p>
            <a:r>
              <a:rPr lang="en-US" dirty="0"/>
              <a:t>Explore model structure</a:t>
            </a:r>
          </a:p>
          <a:p>
            <a:r>
              <a:rPr lang="en-US" dirty="0"/>
              <a:t>Understand predictive power of model</a:t>
            </a:r>
          </a:p>
          <a:p>
            <a:endParaRPr lang="en-US" dirty="0"/>
          </a:p>
          <a:p>
            <a:r>
              <a:rPr lang="en-US" dirty="0"/>
              <a:t>Original Model: </a:t>
            </a:r>
          </a:p>
          <a:p>
            <a:pPr lvl="1"/>
            <a:r>
              <a:rPr lang="en-US" dirty="0"/>
              <a:t>Base rate: $7.27</a:t>
            </a:r>
          </a:p>
          <a:p>
            <a:pPr lvl="1"/>
            <a:r>
              <a:rPr lang="en-US" dirty="0"/>
              <a:t>Per mile: $1.22</a:t>
            </a:r>
          </a:p>
          <a:p>
            <a:pPr lvl="1"/>
            <a:r>
              <a:rPr lang="en-US" dirty="0"/>
              <a:t>Per minute: $0.27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D015C1-B020-E556-70E5-51E8090019D1}"/>
                  </a:ext>
                </a:extLst>
              </p:cNvPr>
              <p:cNvSpPr txBox="1"/>
              <p:nvPr/>
            </p:nvSpPr>
            <p:spPr>
              <a:xfrm>
                <a:off x="3770811" y="4638366"/>
                <a:ext cx="792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𝑚𝑖𝑛𝑢𝑡𝑒𝑠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D015C1-B020-E556-70E5-51E80900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811" y="4638366"/>
                <a:ext cx="79248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0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DC06-80FD-A18E-2E56-57C17E07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4817-C540-6641-308B-D4E332C8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  <a:p>
            <a:r>
              <a:rPr lang="en-US" dirty="0"/>
              <a:t>Summarize data</a:t>
            </a:r>
          </a:p>
          <a:p>
            <a:pPr lvl="1"/>
            <a:r>
              <a:rPr lang="en-US" dirty="0"/>
              <a:t>Significance</a:t>
            </a:r>
          </a:p>
          <a:p>
            <a:pPr lvl="1"/>
            <a:r>
              <a:rPr lang="en-US" dirty="0"/>
              <a:t>Cleaning</a:t>
            </a:r>
          </a:p>
          <a:p>
            <a:r>
              <a:rPr lang="en-US" dirty="0"/>
              <a:t>Exploratory Analysis</a:t>
            </a:r>
          </a:p>
          <a:p>
            <a:pPr lvl="1"/>
            <a:r>
              <a:rPr lang="en-US" dirty="0"/>
              <a:t>Subset regression</a:t>
            </a:r>
          </a:p>
          <a:p>
            <a:pPr lvl="1"/>
            <a:r>
              <a:rPr lang="en-US" dirty="0"/>
              <a:t>Stepwise regression</a:t>
            </a:r>
          </a:p>
          <a:p>
            <a:pPr lvl="1"/>
            <a:r>
              <a:rPr lang="en-US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6208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C01F-BFEF-2E64-D6CB-7E11F13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Collecting/Processing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D6EBC-72F1-948F-341D-D87A5421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13" y="1690688"/>
            <a:ext cx="5598123" cy="4241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CBD0C-1EFF-CC5E-4D69-6087D9D77FAB}"/>
              </a:ext>
            </a:extLst>
          </p:cNvPr>
          <p:cNvSpPr txBox="1"/>
          <p:nvPr/>
        </p:nvSpPr>
        <p:spPr>
          <a:xfrm>
            <a:off x="7785463" y="5931889"/>
            <a:ext cx="2930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</a:rPr>
              <a:t>[1] Levy J. Transportation Network Providers-Trips (2018-2022)[supporting dataset]; 2023.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DD35-DBD9-34E5-7A25-B7DB01F5D6C2}"/>
              </a:ext>
            </a:extLst>
          </p:cNvPr>
          <p:cNvSpPr txBox="1"/>
          <p:nvPr/>
        </p:nvSpPr>
        <p:spPr>
          <a:xfrm>
            <a:off x="838200" y="1603665"/>
            <a:ext cx="525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2000 samples drawn randomly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90/10 test train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Sqlite</a:t>
            </a:r>
            <a:r>
              <a:rPr lang="en-US" dirty="0"/>
              <a:t>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Cleaning/preprocessing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Sum column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Removal of columns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Geographic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ID columns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Chicago specific columns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Tip column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NA rows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A583-7C9C-51E8-BF56-866F313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7116-7DC7-F216-3299-589CE2C2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Data types, distributions</a:t>
            </a:r>
          </a:p>
          <a:p>
            <a:r>
              <a:rPr lang="en-US" dirty="0"/>
              <a:t>GG Pairs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9431E-3F36-5725-637B-101F7D14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5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B1E6-370B-0FB3-A4A1-0CA9739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BE48-D3F9-9DE9-17E7-E8DAF2B3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4531" cy="4351338"/>
          </a:xfrm>
        </p:spPr>
        <p:txBody>
          <a:bodyPr/>
          <a:lstStyle/>
          <a:p>
            <a:r>
              <a:rPr lang="en-US" dirty="0"/>
              <a:t>Initial LM</a:t>
            </a:r>
          </a:p>
          <a:p>
            <a:pPr lvl="1"/>
            <a:r>
              <a:rPr lang="en-US" dirty="0"/>
              <a:t>Tip and additional charges not useful  for my work</a:t>
            </a:r>
          </a:p>
          <a:p>
            <a:pPr lvl="1"/>
            <a:r>
              <a:rPr lang="en-US" dirty="0"/>
              <a:t>Tip also highly colinear with fare (correlation matrix)</a:t>
            </a:r>
          </a:p>
          <a:p>
            <a:r>
              <a:rPr lang="en-US" dirty="0"/>
              <a:t>LM with </a:t>
            </a:r>
            <a:r>
              <a:rPr lang="en-US" dirty="0" err="1"/>
              <a:t>dow</a:t>
            </a:r>
            <a:r>
              <a:rPr lang="en-US" dirty="0"/>
              <a:t>, shared trip authorized, minutes and miles</a:t>
            </a:r>
          </a:p>
          <a:p>
            <a:pPr lvl="1"/>
            <a:r>
              <a:rPr lang="en-US" dirty="0" err="1"/>
              <a:t>Rsqr</a:t>
            </a:r>
            <a:r>
              <a:rPr lang="en-US" dirty="0"/>
              <a:t> = 0.65</a:t>
            </a:r>
          </a:p>
          <a:p>
            <a:pPr lvl="1"/>
            <a:r>
              <a:rPr lang="en-US" dirty="0"/>
              <a:t>MSE = 52.22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1FEAD-373A-E90A-99E4-91A4F371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31" y="925896"/>
            <a:ext cx="6096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310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Final Project:  TNC Fare Modeling</vt:lpstr>
      <vt:lpstr>Introduction</vt:lpstr>
      <vt:lpstr>Transportation Network Company</vt:lpstr>
      <vt:lpstr>Progress</vt:lpstr>
      <vt:lpstr>Task</vt:lpstr>
      <vt:lpstr>Analysis Plan</vt:lpstr>
      <vt:lpstr>Collecting/Processing</vt:lpstr>
      <vt:lpstr>Exploratory Analysis</vt:lpstr>
      <vt:lpstr>Exploratory Analysis</vt:lpstr>
      <vt:lpstr>Subset Regression</vt:lpstr>
      <vt:lpstr>CV Stepwise Regression</vt:lpstr>
      <vt:lpstr>PCR</vt:lpstr>
      <vt:lpstr>PLS</vt:lpstr>
      <vt:lpstr>Final Model</vt:lpstr>
      <vt:lpstr>Explanation/Conclusion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Paul</dc:creator>
  <cp:lastModifiedBy>Joe Paul</cp:lastModifiedBy>
  <cp:revision>1</cp:revision>
  <dcterms:created xsi:type="dcterms:W3CDTF">2024-08-02T12:09:09Z</dcterms:created>
  <dcterms:modified xsi:type="dcterms:W3CDTF">2024-08-02T12:54:02Z</dcterms:modified>
</cp:coreProperties>
</file>