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60" r:id="rId4"/>
    <p:sldId id="257" r:id="rId5"/>
    <p:sldId id="258" r:id="rId6"/>
    <p:sldId id="264" r:id="rId7"/>
    <p:sldId id="259" r:id="rId8"/>
    <p:sldId id="265" r:id="rId9"/>
    <p:sldId id="263" r:id="rId10"/>
    <p:sldId id="261" r:id="rId11"/>
    <p:sldId id="262" r:id="rId12"/>
    <p:sldId id="267" r:id="rId13"/>
    <p:sldId id="272" r:id="rId14"/>
    <p:sldId id="273" r:id="rId15"/>
    <p:sldId id="274" r:id="rId16"/>
    <p:sldId id="275" r:id="rId17"/>
    <p:sldId id="276" r:id="rId18"/>
    <p:sldId id="277" r:id="rId19"/>
    <p:sldId id="266" r:id="rId20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89D06-EB63-4CA5-9291-D28D7CBCD271}" v="7" dt="2021-01-21T02:28:20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600" autoAdjust="0"/>
  </p:normalViewPr>
  <p:slideViewPr>
    <p:cSldViewPr snapToGrid="0">
      <p:cViewPr varScale="1">
        <p:scale>
          <a:sx n="68" d="100"/>
          <a:sy n="68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C9C094A-5FD0-4AF3-ACD2-BBF09E9972F9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C572BB5F-C21C-48D0-A54D-BBAD60C4B7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0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Add Failure to Communicate Meme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2BB5F-C21C-48D0-A54D-BBAD60C4B77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Mechanics: Triple that Base can’t get there</a:t>
            </a:r>
          </a:p>
          <a:p>
            <a:r>
              <a:rPr lang="en-US" dirty="0"/>
              <a:t>Base to Plate about Fly ball</a:t>
            </a:r>
          </a:p>
          <a:p>
            <a:r>
              <a:rPr lang="en-US" dirty="0"/>
              <a:t>When to talk about pulled foot</a:t>
            </a:r>
          </a:p>
          <a:p>
            <a:r>
              <a:rPr lang="en-US" dirty="0"/>
              <a:t>Fly ball coverage, who has what?</a:t>
            </a:r>
          </a:p>
          <a:p>
            <a:r>
              <a:rPr lang="en-US" dirty="0"/>
              <a:t>Base goes out, don’t stay out, follow ball back in to help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Call at 3</a:t>
            </a:r>
            <a:r>
              <a:rPr lang="en-US" baseline="30000" dirty="0"/>
              <a:t>rd</a:t>
            </a:r>
            <a:endParaRPr lang="en-US" dirty="0"/>
          </a:p>
          <a:p>
            <a:r>
              <a:rPr lang="en-US" dirty="0"/>
              <a:t>When to give the count?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2BB5F-C21C-48D0-A54D-BBAD60C4B77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65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2BB5F-C21C-48D0-A54D-BBAD60C4B77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9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2BB5F-C21C-48D0-A54D-BBAD60C4B77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0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2BB5F-C21C-48D0-A54D-BBAD60C4B77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01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2BB5F-C21C-48D0-A54D-BBAD60C4B77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3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2BB5F-C21C-48D0-A54D-BBAD60C4B77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74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2BB5F-C21C-48D0-A54D-BBAD60C4B77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9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73F2-7B0F-4D60-A3CF-7EBCAF382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D8632-A193-4BC9-8787-4E509A64B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61E05-D05F-48EA-9F9D-AA433B4C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7818-8FD9-48A8-827E-6828B71004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2D7D6-F90F-4EC2-8437-54D65663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06B6C-F7A9-40DF-925A-F8D2F0FA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82EA-2368-448E-B15D-E810BB2A0E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3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F6DB-306E-47D4-8C9F-9B6DFE25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3A7D3-CA79-4E64-BC1E-973FCA22E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086EA-105B-44D7-9E5E-203F958A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7818-8FD9-48A8-827E-6828B71004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910E9-11D8-4C5D-AC15-E989D3D0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B0BB6-C663-4FF4-ADB4-6FDC380D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82EA-2368-448E-B15D-E810BB2A0E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9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40BF5-A8CD-4AED-8764-ACDB3BF93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A03E7-747B-4E39-BE2A-324B500F6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E748D-DCBF-454C-BD7C-6F5B54B7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7818-8FD9-48A8-827E-6828B71004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1FA9-01F1-4543-835B-8A615B70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E37AA-E556-43D5-9709-5261B540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82EA-2368-448E-B15D-E810BB2A0E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3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25FD-962B-44A1-A765-9EE2833A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FC0B-E46A-4D30-A167-5399C426F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C141-317A-4230-8659-ADB42283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7818-8FD9-48A8-827E-6828B71004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44CE3-F068-430D-834D-5B94E52D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B4A96-2429-4E92-BD7B-E7604785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82EA-2368-448E-B15D-E810BB2A0E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1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672E-0A5B-4B7B-BE0C-9A43E4E1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AAB6E-E29F-4EF5-BC25-9A9E2D2E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A6038-F0E2-4032-A0B7-043C1A5B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7818-8FD9-48A8-827E-6828B71004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60263-63AE-42DA-86FA-1D341E99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5199C-3385-46B6-ADC4-62E0DDD3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82EA-2368-448E-B15D-E810BB2A0E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6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66B2-CEA3-4A0A-92E9-6F0DA4CD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AFC7-4713-4F62-8097-755AFCE4C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E64C0-8AAF-4547-9F39-843E52050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14C4A-A374-4094-9302-87931D14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7818-8FD9-48A8-827E-6828B71004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CE0D6-5B1A-46B5-8E67-3FE20644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E01BB-36F1-4B82-B9B8-984FC602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82EA-2368-448E-B15D-E810BB2A0E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3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612C-CFFA-47C0-AC06-6562E252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8B9EA-9D7D-48C6-B10C-DC312254E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B7D47-1229-4AA9-9749-00BB38533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3B567-637D-4F44-A81C-66A929073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EC155-25BF-4D65-9632-A836F46BD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FC22F-9FDC-4382-B4FF-B37241AC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7818-8FD9-48A8-827E-6828B71004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970A0-94CB-4CD9-9A13-8A5012A4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BE822-E8C2-4D2A-AA13-80B2A292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82EA-2368-448E-B15D-E810BB2A0E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4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C66E-9241-4C49-9161-E8F99CBD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06283-F833-44BD-B337-1F45D81C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7818-8FD9-48A8-827E-6828B71004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9F30F-29FC-4445-BCF1-B9AAE60B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CE184-76B7-41DB-9045-6FA1D5B3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82EA-2368-448E-B15D-E810BB2A0E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B3F11-340C-4D6F-8065-12F3D544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7818-8FD9-48A8-827E-6828B71004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FB494-8949-4476-8347-935467AA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D3D47-25D7-40CF-85D3-78CE0DF6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82EA-2368-448E-B15D-E810BB2A0E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6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1B7D-5C60-4CA3-9271-D7E92327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ABDDD-8DC5-4902-86C9-D7EA0CC6A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1DA6B-F482-49B9-8A29-E7B11B4C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5EB27-B681-4884-952E-C515ED1A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7818-8FD9-48A8-827E-6828B71004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1FD51-E69C-4EB5-B311-510D8B97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35661-A7C8-4C29-A16E-98DD267C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82EA-2368-448E-B15D-E810BB2A0E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6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7F0-B5B7-4DDA-B67A-D33E4CE3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46982-3FB2-47BC-A3AE-FA3F3103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398F4-4499-447C-AA2E-9373AB42F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C1EF7-463E-48D9-82F1-ED40433D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7818-8FD9-48A8-827E-6828B71004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A4B3-76C4-4F11-A5A9-4200E3D2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818CD-1D1C-4761-B654-8BB1B5E2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82EA-2368-448E-B15D-E810BB2A0E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0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400DF-8E90-4297-B3BB-1E57F14F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221F5-D4E2-4EDC-AA52-74B548B1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176AF-0294-411B-A63F-700FD6783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A7818-8FD9-48A8-827E-6828B71004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A487C-066A-44D6-80D9-42791715A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5DADF-7DF9-413F-85C2-595ACD7D4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A82EA-2368-448E-B15D-E810BB2A0E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2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F0CF-184C-4644-B803-55DD4575B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7904"/>
          </a:xfrm>
        </p:spPr>
        <p:txBody>
          <a:bodyPr/>
          <a:lstStyle/>
          <a:p>
            <a:r>
              <a:rPr lang="en-US" b="1" dirty="0"/>
              <a:t>Softball Mechanics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B3897-FD74-4E05-84F5-117CEC895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1200"/>
            <a:ext cx="9144000" cy="2006600"/>
          </a:xfrm>
        </p:spPr>
        <p:txBody>
          <a:bodyPr/>
          <a:lstStyle/>
          <a:p>
            <a:r>
              <a:rPr lang="en-US" dirty="0"/>
              <a:t>Questions – Answers</a:t>
            </a:r>
          </a:p>
          <a:p>
            <a:r>
              <a:rPr lang="en-US" b="1" dirty="0"/>
              <a:t>OBJECTIVE To Achieve - </a:t>
            </a:r>
          </a:p>
          <a:p>
            <a:r>
              <a:rPr lang="en-US" b="1" dirty="0"/>
              <a:t>Good Mechanics separates the best of Amateur Umpires from a Professional Umpire</a:t>
            </a:r>
          </a:p>
        </p:txBody>
      </p:sp>
      <p:pic>
        <p:nvPicPr>
          <p:cNvPr id="4" name="Picture 3" descr="Logo RGB">
            <a:extLst>
              <a:ext uri="{FF2B5EF4-FFF2-40B4-BE49-F238E27FC236}">
                <a16:creationId xmlns:a16="http://schemas.microsoft.com/office/drawing/2014/main" id="{5C384052-8806-4F00-9E8F-1FAE52F26104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507" y="4867910"/>
            <a:ext cx="2299335" cy="157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581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CF3F-B8BB-43D8-8F78-7CEFA047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3F36-EB94-4B1C-B99C-4B24F37C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How </a:t>
            </a:r>
            <a:r>
              <a:rPr lang="en-US" sz="2200" b="1" dirty="0"/>
              <a:t>many pitches </a:t>
            </a:r>
            <a:r>
              <a:rPr lang="en-US" sz="2200" dirty="0"/>
              <a:t>before the game starts? Between Innings? Can you allow more?   *When? </a:t>
            </a:r>
            <a:r>
              <a:rPr lang="en-US" sz="1800" b="1" dirty="0">
                <a:solidFill>
                  <a:srgbClr val="FF0000"/>
                </a:solidFill>
              </a:rPr>
              <a:t>(Page 53, Rule 6-3)</a:t>
            </a:r>
          </a:p>
          <a:p>
            <a:r>
              <a:rPr lang="en-US" sz="2200" dirty="0"/>
              <a:t>Why does the base umpire </a:t>
            </a:r>
            <a:r>
              <a:rPr lang="en-US" sz="2200" b="1" dirty="0"/>
              <a:t>clean the plate </a:t>
            </a:r>
            <a:r>
              <a:rPr lang="en-US" sz="2200" dirty="0"/>
              <a:t>before the start of the game? </a:t>
            </a:r>
            <a:r>
              <a:rPr lang="en-US" sz="1800" b="1" dirty="0">
                <a:solidFill>
                  <a:srgbClr val="FF0000"/>
                </a:solidFill>
              </a:rPr>
              <a:t>(Advanced Skill)</a:t>
            </a:r>
          </a:p>
          <a:p>
            <a:r>
              <a:rPr lang="en-US" sz="2200" dirty="0"/>
              <a:t>We look like what we are – professional or not? </a:t>
            </a:r>
            <a:r>
              <a:rPr lang="en-US" sz="2200" b="1" dirty="0"/>
              <a:t>Does it matter? </a:t>
            </a:r>
            <a:r>
              <a:rPr lang="en-US" sz="1800" b="1" dirty="0">
                <a:solidFill>
                  <a:srgbClr val="FF0000"/>
                </a:solidFill>
              </a:rPr>
              <a:t>(Page 15, Umpires Manual)</a:t>
            </a:r>
          </a:p>
          <a:p>
            <a:r>
              <a:rPr lang="en-US" sz="2200" dirty="0"/>
              <a:t>Behind you Mom/Dad giving you </a:t>
            </a:r>
            <a:r>
              <a:rPr lang="en-US" sz="2200" b="1" dirty="0"/>
              <a:t>heck! </a:t>
            </a:r>
            <a:r>
              <a:rPr lang="en-US" sz="2200" dirty="0"/>
              <a:t>What should/can you do? Ever talk to fans?</a:t>
            </a:r>
          </a:p>
          <a:p>
            <a:r>
              <a:rPr lang="en-US" sz="2200" dirty="0"/>
              <a:t>You ever </a:t>
            </a:r>
            <a:r>
              <a:rPr lang="en-US" sz="2200" b="1" dirty="0"/>
              <a:t>talk with coach </a:t>
            </a:r>
            <a:r>
              <a:rPr lang="en-US" sz="2200" dirty="0"/>
              <a:t>or coaches between innings? Both or just one? </a:t>
            </a:r>
            <a:r>
              <a:rPr lang="en-US" sz="1800" b="1" dirty="0">
                <a:solidFill>
                  <a:srgbClr val="FF0000"/>
                </a:solidFill>
              </a:rPr>
              <a:t>(Page 11, Umpires Manual)</a:t>
            </a:r>
          </a:p>
          <a:p>
            <a:r>
              <a:rPr lang="en-US" sz="2200" dirty="0"/>
              <a:t>Hustle (jog, run, walk with a purpose) </a:t>
            </a:r>
            <a:r>
              <a:rPr lang="en-US" sz="2200" b="1" dirty="0"/>
              <a:t>Why?</a:t>
            </a:r>
            <a:r>
              <a:rPr lang="en-US" sz="1800" b="1" dirty="0">
                <a:solidFill>
                  <a:srgbClr val="FF0000"/>
                </a:solidFill>
              </a:rPr>
              <a:t> (Page 15, Umpires Manual)</a:t>
            </a:r>
          </a:p>
          <a:p>
            <a:r>
              <a:rPr lang="en-US" sz="2200" dirty="0"/>
              <a:t>Coach comes to plate and askes you to help base umpire that she said missed the call? *Your response! After the dust settles, did you talk between the inning about the call?</a:t>
            </a:r>
          </a:p>
          <a:p>
            <a:r>
              <a:rPr lang="en-US" sz="2200" dirty="0"/>
              <a:t>Players on bases </a:t>
            </a:r>
            <a:r>
              <a:rPr lang="en-US" sz="2200" b="1" dirty="0"/>
              <a:t>leaving early </a:t>
            </a:r>
            <a:r>
              <a:rPr lang="en-US" sz="2200" dirty="0"/>
              <a:t>on pitch- whose responsibility? </a:t>
            </a:r>
            <a:r>
              <a:rPr lang="en-US" sz="1800" b="1" dirty="0">
                <a:solidFill>
                  <a:srgbClr val="FF0000"/>
                </a:solidFill>
              </a:rPr>
              <a:t>Same as fly ball tag ups?</a:t>
            </a:r>
          </a:p>
        </p:txBody>
      </p:sp>
    </p:spTree>
    <p:extLst>
      <p:ext uri="{BB962C8B-B14F-4D97-AF65-F5344CB8AC3E}">
        <p14:creationId xmlns:p14="http://schemas.microsoft.com/office/powerpoint/2010/main" val="1995804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01AF-8ADB-4C89-B877-3BBC35C3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 Game   </a:t>
            </a:r>
            <a:r>
              <a:rPr lang="en-US" sz="1800" b="1" dirty="0">
                <a:solidFill>
                  <a:srgbClr val="FF0000"/>
                </a:solidFill>
              </a:rPr>
              <a:t>(Page 15-16, Umpires Manual)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DBB36-0095-4C4F-B82A-5641167BB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/>
              <a:t>So, how did the game go?</a:t>
            </a:r>
          </a:p>
          <a:p>
            <a:pPr lvl="1"/>
            <a:r>
              <a:rPr lang="en-US" sz="2200" dirty="0"/>
              <a:t>Any </a:t>
            </a:r>
            <a:r>
              <a:rPr lang="en-US" sz="2200" b="1" dirty="0"/>
              <a:t>complaints</a:t>
            </a:r>
            <a:r>
              <a:rPr lang="en-US" sz="2200" dirty="0"/>
              <a:t> from the coach(s) or Fans? Do you </a:t>
            </a:r>
            <a:r>
              <a:rPr lang="en-US" sz="2200" b="1" dirty="0"/>
              <a:t>care</a:t>
            </a:r>
            <a:r>
              <a:rPr lang="en-US" sz="2200" dirty="0"/>
              <a:t>?</a:t>
            </a:r>
          </a:p>
          <a:p>
            <a:pPr lvl="1"/>
            <a:r>
              <a:rPr lang="en-US" sz="2200" dirty="0"/>
              <a:t>Any calls or situations that </a:t>
            </a:r>
            <a:r>
              <a:rPr lang="en-US" sz="2200" b="1" dirty="0"/>
              <a:t>need or should </a:t>
            </a:r>
            <a:r>
              <a:rPr lang="en-US" sz="2200" dirty="0"/>
              <a:t>be talked about?</a:t>
            </a:r>
          </a:p>
          <a:p>
            <a:pPr lvl="1"/>
            <a:r>
              <a:rPr lang="en-US" sz="2200" dirty="0"/>
              <a:t>Was our signals and coverage OK – right distance, angles, etc.</a:t>
            </a:r>
          </a:p>
          <a:p>
            <a:pPr lvl="1"/>
            <a:r>
              <a:rPr lang="en-US" sz="2200" dirty="0"/>
              <a:t>you and I could have done better or not?</a:t>
            </a:r>
          </a:p>
          <a:p>
            <a:pPr lvl="1"/>
            <a:r>
              <a:rPr lang="en-US" sz="2200" b="1" dirty="0"/>
              <a:t>What Friction</a:t>
            </a:r>
            <a:r>
              <a:rPr lang="en-US" sz="2200" dirty="0"/>
              <a:t> Points – </a:t>
            </a:r>
            <a:r>
              <a:rPr lang="en-US" sz="2200" b="1" dirty="0"/>
              <a:t>Let’s be honest- </a:t>
            </a:r>
            <a:r>
              <a:rPr lang="en-US" sz="2200" dirty="0"/>
              <a:t>I would have like you to have done …………….</a:t>
            </a:r>
          </a:p>
          <a:p>
            <a:pPr lvl="1"/>
            <a:r>
              <a:rPr lang="en-US" sz="2200" b="1" dirty="0"/>
              <a:t>Close Plays </a:t>
            </a:r>
            <a:r>
              <a:rPr lang="en-US" sz="2200" dirty="0"/>
              <a:t>– Were they OK, Were they </a:t>
            </a:r>
            <a:r>
              <a:rPr lang="en-US" sz="2200" b="1" dirty="0">
                <a:solidFill>
                  <a:srgbClr val="FF0000"/>
                </a:solidFill>
              </a:rPr>
              <a:t>SOLD?, </a:t>
            </a:r>
            <a:r>
              <a:rPr lang="en-US" sz="2200" dirty="0"/>
              <a:t>any help needed?</a:t>
            </a:r>
          </a:p>
          <a:p>
            <a:pPr lvl="1"/>
            <a:r>
              <a:rPr lang="en-US" sz="2200" dirty="0"/>
              <a:t>Here are honest comments on your performance and I need you to tell me about mine!</a:t>
            </a:r>
          </a:p>
          <a:p>
            <a:pPr lvl="1"/>
            <a:r>
              <a:rPr lang="en-US" sz="2200" dirty="0"/>
              <a:t>What can I approve on? How can we approve as a team?</a:t>
            </a:r>
          </a:p>
          <a:p>
            <a:pPr lvl="1"/>
            <a:r>
              <a:rPr lang="en-US" sz="2200" dirty="0"/>
              <a:t>I really like how you………</a:t>
            </a:r>
          </a:p>
          <a:p>
            <a:pPr lvl="1"/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99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FD75B7-EB3C-46A2-9476-BCD6FB195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35" b="13967"/>
          <a:stretch/>
        </p:blipFill>
        <p:spPr>
          <a:xfrm>
            <a:off x="2754488" y="0"/>
            <a:ext cx="6683024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60C979A-76BE-422B-91B9-D44F4798D31B}"/>
              </a:ext>
            </a:extLst>
          </p:cNvPr>
          <p:cNvGrpSpPr/>
          <p:nvPr/>
        </p:nvGrpSpPr>
        <p:grpSpPr>
          <a:xfrm>
            <a:off x="1004711" y="1057111"/>
            <a:ext cx="959556" cy="369332"/>
            <a:chOff x="1004711" y="1057111"/>
            <a:chExt cx="959556" cy="369332"/>
          </a:xfrm>
        </p:grpSpPr>
        <p:sp>
          <p:nvSpPr>
            <p:cNvPr id="2" name="Cross 1">
              <a:extLst>
                <a:ext uri="{FF2B5EF4-FFF2-40B4-BE49-F238E27FC236}">
                  <a16:creationId xmlns:a16="http://schemas.microsoft.com/office/drawing/2014/main" id="{E030951D-114D-464D-BB03-335CC48C2136}"/>
                </a:ext>
              </a:extLst>
            </p:cNvPr>
            <p:cNvSpPr/>
            <p:nvPr/>
          </p:nvSpPr>
          <p:spPr>
            <a:xfrm>
              <a:off x="1004711" y="1117600"/>
              <a:ext cx="248356" cy="248355"/>
            </a:xfrm>
            <a:prstGeom prst="plus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A695C2-50A1-498B-9F7E-39DFF08DEB8D}"/>
                </a:ext>
              </a:extLst>
            </p:cNvPr>
            <p:cNvSpPr txBox="1"/>
            <p:nvPr/>
          </p:nvSpPr>
          <p:spPr>
            <a:xfrm>
              <a:off x="1253067" y="1057111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Ball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1AFFCD4-0EBA-48D3-BD9F-FF5FD172B4AE}"/>
              </a:ext>
            </a:extLst>
          </p:cNvPr>
          <p:cNvGrpSpPr/>
          <p:nvPr/>
        </p:nvGrpSpPr>
        <p:grpSpPr>
          <a:xfrm>
            <a:off x="1027288" y="1486932"/>
            <a:ext cx="1332090" cy="369332"/>
            <a:chOff x="620889" y="1840089"/>
            <a:chExt cx="1332090" cy="369332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9DC56A08-E9E4-4DD9-9FEB-F69930B0D1C7}"/>
                </a:ext>
              </a:extLst>
            </p:cNvPr>
            <p:cNvSpPr/>
            <p:nvPr/>
          </p:nvSpPr>
          <p:spPr>
            <a:xfrm>
              <a:off x="620889" y="1907822"/>
              <a:ext cx="237067" cy="259645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96223F-DF83-4316-936C-C5FB4E645100}"/>
                </a:ext>
              </a:extLst>
            </p:cNvPr>
            <p:cNvSpPr txBox="1"/>
            <p:nvPr/>
          </p:nvSpPr>
          <p:spPr>
            <a:xfrm>
              <a:off x="857956" y="1840089"/>
              <a:ext cx="1095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Umpire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73D330-EF68-421E-857A-1C0608EF314A}"/>
              </a:ext>
            </a:extLst>
          </p:cNvPr>
          <p:cNvGrpSpPr/>
          <p:nvPr/>
        </p:nvGrpSpPr>
        <p:grpSpPr>
          <a:xfrm>
            <a:off x="1004711" y="1984486"/>
            <a:ext cx="1952977" cy="369332"/>
            <a:chOff x="1004711" y="2129555"/>
            <a:chExt cx="1952977" cy="369332"/>
          </a:xfrm>
        </p:grpSpPr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E4EC521A-B261-4B30-A29B-FD7E1F41E8B6}"/>
                </a:ext>
              </a:extLst>
            </p:cNvPr>
            <p:cNvSpPr/>
            <p:nvPr/>
          </p:nvSpPr>
          <p:spPr>
            <a:xfrm>
              <a:off x="1004711" y="2190044"/>
              <a:ext cx="259644" cy="248355"/>
            </a:xfrm>
            <a:prstGeom prst="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DA3704-9A31-4941-953B-4D8979C7C64D}"/>
                </a:ext>
              </a:extLst>
            </p:cNvPr>
            <p:cNvSpPr txBox="1"/>
            <p:nvPr/>
          </p:nvSpPr>
          <p:spPr>
            <a:xfrm>
              <a:off x="1264355" y="2129555"/>
              <a:ext cx="169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Base Runner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057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B8914386-01FE-4063-9564-7A8E91BC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35" b="13967"/>
          <a:stretch/>
        </p:blipFill>
        <p:spPr>
          <a:xfrm>
            <a:off x="2754488" y="0"/>
            <a:ext cx="6683024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406ECB-16C9-4145-A322-BD82EEC99411}"/>
              </a:ext>
            </a:extLst>
          </p:cNvPr>
          <p:cNvSpPr/>
          <p:nvPr/>
        </p:nvSpPr>
        <p:spPr>
          <a:xfrm>
            <a:off x="7213600" y="4660901"/>
            <a:ext cx="186267" cy="2201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20FE23-6558-4A7F-8B13-C3EF86957585}"/>
              </a:ext>
            </a:extLst>
          </p:cNvPr>
          <p:cNvSpPr/>
          <p:nvPr/>
        </p:nvSpPr>
        <p:spPr>
          <a:xfrm>
            <a:off x="7755467" y="4406901"/>
            <a:ext cx="186266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D1F4EE-9283-4404-89E4-04553A249FC3}"/>
              </a:ext>
            </a:extLst>
          </p:cNvPr>
          <p:cNvSpPr/>
          <p:nvPr/>
        </p:nvSpPr>
        <p:spPr>
          <a:xfrm>
            <a:off x="6536268" y="2819400"/>
            <a:ext cx="186266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4FC1FE-2119-41F6-9BF8-648BFA4AA6F7}"/>
              </a:ext>
            </a:extLst>
          </p:cNvPr>
          <p:cNvSpPr/>
          <p:nvPr/>
        </p:nvSpPr>
        <p:spPr>
          <a:xfrm>
            <a:off x="6002867" y="6493933"/>
            <a:ext cx="186266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2EAB9-8B1B-4861-A32E-88D476F86A8D}"/>
              </a:ext>
            </a:extLst>
          </p:cNvPr>
          <p:cNvSpPr txBox="1"/>
          <p:nvPr/>
        </p:nvSpPr>
        <p:spPr>
          <a:xfrm>
            <a:off x="869243" y="3603599"/>
            <a:ext cx="168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Umpire is Blue</a:t>
            </a:r>
          </a:p>
          <a:p>
            <a:endParaRPr lang="en-US" dirty="0"/>
          </a:p>
          <a:p>
            <a:r>
              <a:rPr lang="en-US" dirty="0"/>
              <a:t>Runner is Red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C39015B-C868-411B-94F5-707E709BF3C1}"/>
              </a:ext>
            </a:extLst>
          </p:cNvPr>
          <p:cNvSpPr/>
          <p:nvPr/>
        </p:nvSpPr>
        <p:spPr>
          <a:xfrm>
            <a:off x="3595511" y="2184400"/>
            <a:ext cx="231424" cy="2540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3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B8914386-01FE-4063-9564-7A8E91BC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35" b="13967"/>
          <a:stretch/>
        </p:blipFill>
        <p:spPr>
          <a:xfrm>
            <a:off x="2754488" y="-1"/>
            <a:ext cx="6683024" cy="70781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406ECB-16C9-4145-A322-BD82EEC99411}"/>
              </a:ext>
            </a:extLst>
          </p:cNvPr>
          <p:cNvSpPr/>
          <p:nvPr/>
        </p:nvSpPr>
        <p:spPr>
          <a:xfrm>
            <a:off x="6002866" y="3539065"/>
            <a:ext cx="186267" cy="2201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20FE23-6558-4A7F-8B13-C3EF86957585}"/>
              </a:ext>
            </a:extLst>
          </p:cNvPr>
          <p:cNvSpPr/>
          <p:nvPr/>
        </p:nvSpPr>
        <p:spPr>
          <a:xfrm>
            <a:off x="6002867" y="6743701"/>
            <a:ext cx="186266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D1F4EE-9283-4404-89E4-04553A249FC3}"/>
              </a:ext>
            </a:extLst>
          </p:cNvPr>
          <p:cNvSpPr/>
          <p:nvPr/>
        </p:nvSpPr>
        <p:spPr>
          <a:xfrm>
            <a:off x="6536268" y="2819400"/>
            <a:ext cx="186266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4FC1FE-2119-41F6-9BF8-648BFA4AA6F7}"/>
              </a:ext>
            </a:extLst>
          </p:cNvPr>
          <p:cNvSpPr/>
          <p:nvPr/>
        </p:nvSpPr>
        <p:spPr>
          <a:xfrm>
            <a:off x="4047067" y="4406901"/>
            <a:ext cx="186266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3ABC31-16F7-4735-84EB-C0CAB24F7D76}"/>
              </a:ext>
            </a:extLst>
          </p:cNvPr>
          <p:cNvSpPr/>
          <p:nvPr/>
        </p:nvSpPr>
        <p:spPr>
          <a:xfrm>
            <a:off x="7230533" y="4770968"/>
            <a:ext cx="186267" cy="2201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ABD391-D192-4996-83F8-468B422CAB96}"/>
              </a:ext>
            </a:extLst>
          </p:cNvPr>
          <p:cNvSpPr txBox="1"/>
          <p:nvPr/>
        </p:nvSpPr>
        <p:spPr>
          <a:xfrm>
            <a:off x="869243" y="3603599"/>
            <a:ext cx="168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Umpire is Blue</a:t>
            </a:r>
          </a:p>
          <a:p>
            <a:endParaRPr lang="en-US" dirty="0"/>
          </a:p>
          <a:p>
            <a:r>
              <a:rPr lang="en-US" dirty="0"/>
              <a:t>Runner is Red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DCB4732-9FE9-4C91-A82F-BF5E41675F42}"/>
              </a:ext>
            </a:extLst>
          </p:cNvPr>
          <p:cNvSpPr/>
          <p:nvPr/>
        </p:nvSpPr>
        <p:spPr>
          <a:xfrm>
            <a:off x="6637870" y="524933"/>
            <a:ext cx="231424" cy="2540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3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B8914386-01FE-4063-9564-7A8E91BC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35" b="13967"/>
          <a:stretch/>
        </p:blipFill>
        <p:spPr>
          <a:xfrm>
            <a:off x="2754488" y="0"/>
            <a:ext cx="6683024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406ECB-16C9-4145-A322-BD82EEC99411}"/>
              </a:ext>
            </a:extLst>
          </p:cNvPr>
          <p:cNvSpPr/>
          <p:nvPr/>
        </p:nvSpPr>
        <p:spPr>
          <a:xfrm>
            <a:off x="7179734" y="4652435"/>
            <a:ext cx="186267" cy="2201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20FE23-6558-4A7F-8B13-C3EF86957585}"/>
              </a:ext>
            </a:extLst>
          </p:cNvPr>
          <p:cNvSpPr/>
          <p:nvPr/>
        </p:nvSpPr>
        <p:spPr>
          <a:xfrm>
            <a:off x="6096000" y="6493933"/>
            <a:ext cx="186266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D1F4EE-9283-4404-89E4-04553A249FC3}"/>
              </a:ext>
            </a:extLst>
          </p:cNvPr>
          <p:cNvSpPr/>
          <p:nvPr/>
        </p:nvSpPr>
        <p:spPr>
          <a:xfrm>
            <a:off x="6536268" y="2819400"/>
            <a:ext cx="186266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4FC1FE-2119-41F6-9BF8-648BFA4AA6F7}"/>
              </a:ext>
            </a:extLst>
          </p:cNvPr>
          <p:cNvSpPr/>
          <p:nvPr/>
        </p:nvSpPr>
        <p:spPr>
          <a:xfrm>
            <a:off x="4021667" y="4254501"/>
            <a:ext cx="186266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30EA93-FB4C-454C-9FFB-E5C032BAFB22}"/>
              </a:ext>
            </a:extLst>
          </p:cNvPr>
          <p:cNvSpPr/>
          <p:nvPr/>
        </p:nvSpPr>
        <p:spPr>
          <a:xfrm>
            <a:off x="6002866" y="3429000"/>
            <a:ext cx="186267" cy="2201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303B54-0632-44AB-BA29-25B5EFFCA712}"/>
              </a:ext>
            </a:extLst>
          </p:cNvPr>
          <p:cNvSpPr/>
          <p:nvPr/>
        </p:nvSpPr>
        <p:spPr>
          <a:xfrm>
            <a:off x="4732867" y="4652434"/>
            <a:ext cx="186267" cy="2201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9B68B-77CC-4277-86CA-A0900002CFD6}"/>
              </a:ext>
            </a:extLst>
          </p:cNvPr>
          <p:cNvSpPr txBox="1"/>
          <p:nvPr/>
        </p:nvSpPr>
        <p:spPr>
          <a:xfrm>
            <a:off x="869243" y="3603599"/>
            <a:ext cx="168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Umpire is Blue</a:t>
            </a:r>
          </a:p>
          <a:p>
            <a:endParaRPr lang="en-US" dirty="0"/>
          </a:p>
          <a:p>
            <a:r>
              <a:rPr lang="en-US" dirty="0"/>
              <a:t>Runner is Red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B6CBFA5-C6C6-4C4F-80F6-A82378DC7B6C}"/>
              </a:ext>
            </a:extLst>
          </p:cNvPr>
          <p:cNvSpPr/>
          <p:nvPr/>
        </p:nvSpPr>
        <p:spPr>
          <a:xfrm>
            <a:off x="4498620" y="914400"/>
            <a:ext cx="231424" cy="2540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52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B8914386-01FE-4063-9564-7A8E91BC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35" b="13967"/>
          <a:stretch/>
        </p:blipFill>
        <p:spPr>
          <a:xfrm>
            <a:off x="2754488" y="0"/>
            <a:ext cx="6683024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406ECB-16C9-4145-A322-BD82EEC99411}"/>
              </a:ext>
            </a:extLst>
          </p:cNvPr>
          <p:cNvSpPr/>
          <p:nvPr/>
        </p:nvSpPr>
        <p:spPr>
          <a:xfrm>
            <a:off x="7366000" y="4588935"/>
            <a:ext cx="186267" cy="2201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20FE23-6558-4A7F-8B13-C3EF86957585}"/>
              </a:ext>
            </a:extLst>
          </p:cNvPr>
          <p:cNvSpPr/>
          <p:nvPr/>
        </p:nvSpPr>
        <p:spPr>
          <a:xfrm>
            <a:off x="6096000" y="6493933"/>
            <a:ext cx="186266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D1F4EE-9283-4404-89E4-04553A249FC3}"/>
              </a:ext>
            </a:extLst>
          </p:cNvPr>
          <p:cNvSpPr/>
          <p:nvPr/>
        </p:nvSpPr>
        <p:spPr>
          <a:xfrm>
            <a:off x="7357534" y="3246966"/>
            <a:ext cx="186266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4FC1FE-2119-41F6-9BF8-648BFA4AA6F7}"/>
              </a:ext>
            </a:extLst>
          </p:cNvPr>
          <p:cNvSpPr/>
          <p:nvPr/>
        </p:nvSpPr>
        <p:spPr>
          <a:xfrm>
            <a:off x="4021667" y="4254501"/>
            <a:ext cx="186266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303B54-0632-44AB-BA29-25B5EFFCA712}"/>
              </a:ext>
            </a:extLst>
          </p:cNvPr>
          <p:cNvSpPr/>
          <p:nvPr/>
        </p:nvSpPr>
        <p:spPr>
          <a:xfrm>
            <a:off x="4732867" y="4652434"/>
            <a:ext cx="186267" cy="2201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2127A-6249-488F-B726-29F0DD4A820D}"/>
              </a:ext>
            </a:extLst>
          </p:cNvPr>
          <p:cNvSpPr txBox="1"/>
          <p:nvPr/>
        </p:nvSpPr>
        <p:spPr>
          <a:xfrm>
            <a:off x="869243" y="3603599"/>
            <a:ext cx="168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Umpire is Blue</a:t>
            </a:r>
          </a:p>
          <a:p>
            <a:endParaRPr lang="en-US" dirty="0"/>
          </a:p>
          <a:p>
            <a:r>
              <a:rPr lang="en-US" dirty="0"/>
              <a:t>Runner is Red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D42EAC9-992B-434B-9C08-02AE6CEF5DB5}"/>
              </a:ext>
            </a:extLst>
          </p:cNvPr>
          <p:cNvSpPr/>
          <p:nvPr/>
        </p:nvSpPr>
        <p:spPr>
          <a:xfrm>
            <a:off x="8387644" y="2540000"/>
            <a:ext cx="231424" cy="2540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94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B8914386-01FE-4063-9564-7A8E91BC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35" b="13967"/>
          <a:stretch/>
        </p:blipFill>
        <p:spPr>
          <a:xfrm>
            <a:off x="2754488" y="0"/>
            <a:ext cx="6683024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920FE23-6558-4A7F-8B13-C3EF86957585}"/>
              </a:ext>
            </a:extLst>
          </p:cNvPr>
          <p:cNvSpPr/>
          <p:nvPr/>
        </p:nvSpPr>
        <p:spPr>
          <a:xfrm>
            <a:off x="6096000" y="6493933"/>
            <a:ext cx="186266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D1F4EE-9283-4404-89E4-04553A249FC3}"/>
              </a:ext>
            </a:extLst>
          </p:cNvPr>
          <p:cNvSpPr/>
          <p:nvPr/>
        </p:nvSpPr>
        <p:spPr>
          <a:xfrm>
            <a:off x="8305801" y="3890434"/>
            <a:ext cx="186266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4FC1FE-2119-41F6-9BF8-648BFA4AA6F7}"/>
              </a:ext>
            </a:extLst>
          </p:cNvPr>
          <p:cNvSpPr/>
          <p:nvPr/>
        </p:nvSpPr>
        <p:spPr>
          <a:xfrm>
            <a:off x="4326467" y="4398434"/>
            <a:ext cx="186266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303B54-0632-44AB-BA29-25B5EFFCA712}"/>
              </a:ext>
            </a:extLst>
          </p:cNvPr>
          <p:cNvSpPr/>
          <p:nvPr/>
        </p:nvSpPr>
        <p:spPr>
          <a:xfrm>
            <a:off x="4732867" y="4652434"/>
            <a:ext cx="186267" cy="2201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22BCE-EAD5-4C0C-8A7F-5C75048FD343}"/>
              </a:ext>
            </a:extLst>
          </p:cNvPr>
          <p:cNvSpPr txBox="1"/>
          <p:nvPr/>
        </p:nvSpPr>
        <p:spPr>
          <a:xfrm>
            <a:off x="869243" y="3603599"/>
            <a:ext cx="168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Umpire is Blue</a:t>
            </a:r>
          </a:p>
          <a:p>
            <a:endParaRPr lang="en-US" dirty="0"/>
          </a:p>
          <a:p>
            <a:r>
              <a:rPr lang="en-US" dirty="0"/>
              <a:t>Runner is Red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1B6F819-323F-4ACB-8E43-FBE4573D38EB}"/>
              </a:ext>
            </a:extLst>
          </p:cNvPr>
          <p:cNvSpPr/>
          <p:nvPr/>
        </p:nvSpPr>
        <p:spPr>
          <a:xfrm>
            <a:off x="6282266" y="457200"/>
            <a:ext cx="231424" cy="2540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70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73BF0F-3581-4CCF-9FC5-8451C886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0459"/>
            <a:ext cx="10439400" cy="1243542"/>
          </a:xfrm>
        </p:spPr>
        <p:txBody>
          <a:bodyPr/>
          <a:lstStyle/>
          <a:p>
            <a:pPr algn="just"/>
            <a:r>
              <a:rPr lang="en-US" dirty="0"/>
              <a:t>                      </a:t>
            </a:r>
            <a:r>
              <a:rPr lang="en-US" sz="4000" b="1" dirty="0"/>
              <a:t>Difficult Situations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89BDA-151F-47FF-87A1-3DACA385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Two Person System</a:t>
            </a:r>
          </a:p>
          <a:p>
            <a:r>
              <a:rPr lang="en-US" dirty="0"/>
              <a:t> </a:t>
            </a:r>
            <a:r>
              <a:rPr lang="en-US" sz="1800" dirty="0"/>
              <a:t>Bases loaded trouble ball to right center field! What does U2 and UP do?</a:t>
            </a:r>
          </a:p>
          <a:p>
            <a:r>
              <a:rPr lang="en-US" sz="1800" dirty="0"/>
              <a:t>Runner on 2</a:t>
            </a:r>
            <a:r>
              <a:rPr lang="en-US" sz="1800" baseline="30000" dirty="0"/>
              <a:t>nd</a:t>
            </a:r>
            <a:r>
              <a:rPr lang="en-US" sz="1800" dirty="0"/>
              <a:t> and 3</a:t>
            </a:r>
            <a:r>
              <a:rPr lang="en-US" sz="1800" baseline="30000" dirty="0"/>
              <a:t>rd</a:t>
            </a:r>
            <a:r>
              <a:rPr lang="en-US" sz="1800" dirty="0"/>
              <a:t>- pulled foot (just an inch or two. What now?</a:t>
            </a:r>
          </a:p>
          <a:p>
            <a:r>
              <a:rPr lang="en-US" sz="1800" dirty="0"/>
              <a:t>Runner on 1</a:t>
            </a:r>
            <a:r>
              <a:rPr lang="en-US" sz="1800" baseline="30000" dirty="0"/>
              <a:t>st</a:t>
            </a:r>
            <a:r>
              <a:rPr lang="en-US" sz="1800" dirty="0"/>
              <a:t> and 3</a:t>
            </a:r>
            <a:r>
              <a:rPr lang="en-US" sz="1800" baseline="30000" dirty="0"/>
              <a:t>rd</a:t>
            </a:r>
            <a:r>
              <a:rPr lang="en-US" sz="1800" dirty="0"/>
              <a:t>- runner leaves a tad early- whose call?</a:t>
            </a:r>
          </a:p>
          <a:p>
            <a:r>
              <a:rPr lang="en-US" sz="1800" dirty="0"/>
              <a:t>Runner on 3</a:t>
            </a:r>
            <a:r>
              <a:rPr lang="en-US" sz="1800" baseline="30000" dirty="0"/>
              <a:t>rd</a:t>
            </a:r>
            <a:r>
              <a:rPr lang="en-US" sz="1800" dirty="0"/>
              <a:t>, pop up behind catcher, UP doesn’t see it hit backstop- calls a catch?</a:t>
            </a:r>
          </a:p>
          <a:p>
            <a:r>
              <a:rPr lang="en-US" sz="1800" dirty="0"/>
              <a:t>Batter turns to bunt, flinches get hit – PU doesn’t see it (in strike zone- out of strike zone)??</a:t>
            </a:r>
          </a:p>
          <a:p>
            <a:pPr marL="0" indent="0">
              <a:buNone/>
            </a:pPr>
            <a:r>
              <a:rPr lang="en-US" sz="2400" b="1" dirty="0"/>
              <a:t>Three Person System</a:t>
            </a:r>
          </a:p>
          <a:p>
            <a:r>
              <a:rPr lang="en-US" sz="1800" dirty="0"/>
              <a:t>Bases loaded, trouble ball to left center- runner at 2</a:t>
            </a:r>
            <a:r>
              <a:rPr lang="en-US" sz="1800" baseline="30000" dirty="0"/>
              <a:t>nd</a:t>
            </a:r>
            <a:r>
              <a:rPr lang="en-US" sz="1800" dirty="0"/>
              <a:t> leaves early- who has the call?</a:t>
            </a:r>
          </a:p>
          <a:p>
            <a:r>
              <a:rPr lang="en-US" sz="1800" dirty="0"/>
              <a:t>No runners on, ball hit to right of center fielder, no catch, runner runs to third- who has the call?</a:t>
            </a:r>
          </a:p>
          <a:p>
            <a:r>
              <a:rPr lang="en-US" sz="1800" dirty="0"/>
              <a:t>Runners on 2</a:t>
            </a:r>
            <a:r>
              <a:rPr lang="en-US" sz="1800" baseline="30000" dirty="0"/>
              <a:t>nd</a:t>
            </a:r>
            <a:r>
              <a:rPr lang="en-US" sz="1800" dirty="0"/>
              <a:t> and 3</a:t>
            </a:r>
            <a:r>
              <a:rPr lang="en-US" sz="1800" baseline="30000" dirty="0"/>
              <a:t>rd</a:t>
            </a:r>
            <a:r>
              <a:rPr lang="en-US" sz="1800" dirty="0"/>
              <a:t> – fly ball hit down left of 3</a:t>
            </a:r>
            <a:r>
              <a:rPr lang="en-US" sz="1800" baseline="30000" dirty="0"/>
              <a:t>rd</a:t>
            </a:r>
            <a:r>
              <a:rPr lang="en-US" sz="1800" dirty="0"/>
              <a:t> base line,  ball caught: runner on 3</a:t>
            </a:r>
            <a:r>
              <a:rPr lang="en-US" sz="1800" baseline="30000" dirty="0"/>
              <a:t>rd</a:t>
            </a:r>
            <a:r>
              <a:rPr lang="en-US" sz="1800" dirty="0"/>
              <a:t> leaves early-whose call?</a:t>
            </a:r>
          </a:p>
          <a:p>
            <a:r>
              <a:rPr lang="en-US" sz="1800" dirty="0"/>
              <a:t>No one on – ball hit to 5 feet right of center fielder- should/can U3 take the fly? If so- say what?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5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38C6-5A56-4EC8-8A9E-C163FE1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9319A-991C-4751-9F3D-F57DE308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your discussion, insight and participation.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       Having good MECHANICS puts us in the Advanced Skill Level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5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5747-3852-4371-B756-CAD35E77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4522-3D0E-4339-8FBD-26F7F6373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Definition:</a:t>
            </a:r>
          </a:p>
          <a:p>
            <a:pPr lvl="1"/>
            <a:r>
              <a:rPr lang="en-US" sz="2000"/>
              <a:t>Meaning?</a:t>
            </a:r>
          </a:p>
          <a:p>
            <a:r>
              <a:rPr lang="en-US" sz="2000"/>
              <a:t>2 People</a:t>
            </a:r>
          </a:p>
          <a:p>
            <a:pPr lvl="1"/>
            <a:r>
              <a:rPr lang="en-US" sz="2000"/>
              <a:t>Sender</a:t>
            </a:r>
          </a:p>
          <a:p>
            <a:pPr lvl="1"/>
            <a:r>
              <a:rPr lang="en-US" sz="2000"/>
              <a:t>Receiver</a:t>
            </a:r>
          </a:p>
          <a:p>
            <a:r>
              <a:rPr lang="en-US" sz="2000"/>
              <a:t>Has only occurred when the receiver has understood what the sender has sent</a:t>
            </a:r>
          </a:p>
          <a:p>
            <a:r>
              <a:rPr lang="en-US" sz="2000"/>
              <a:t>Do you understand why? </a:t>
            </a:r>
            <a:r>
              <a:rPr lang="en-US" sz="2000" b="1"/>
              <a:t>WHY?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failure to communicate meme">
            <a:extLst>
              <a:ext uri="{FF2B5EF4-FFF2-40B4-BE49-F238E27FC236}">
                <a16:creationId xmlns:a16="http://schemas.microsoft.com/office/drawing/2014/main" id="{37D17443-58AA-4BC4-8CFA-5F96EB97C3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034693"/>
            <a:ext cx="6019331" cy="47853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81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C68C-41A2-4525-A716-51B99046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Pre-Game </a:t>
            </a:r>
            <a:r>
              <a:rPr lang="en-US" sz="2400" b="1" dirty="0"/>
              <a:t>(With partner(s) and Coaches and Captains)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EF8C7-0773-48C9-868C-4B438AB32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9533" cy="4456422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/>
              <a:t>Meeting with Partner(s)     </a:t>
            </a:r>
            <a:r>
              <a:rPr lang="en-US" sz="1800" b="1" dirty="0">
                <a:solidFill>
                  <a:srgbClr val="FF0000"/>
                </a:solidFill>
              </a:rPr>
              <a:t>(Page 12, Umpires Manual)</a:t>
            </a:r>
          </a:p>
          <a:p>
            <a:pPr lvl="1"/>
            <a:r>
              <a:rPr lang="en-US" b="1" dirty="0"/>
              <a:t>Signals</a:t>
            </a:r>
            <a:r>
              <a:rPr lang="en-US" dirty="0"/>
              <a:t> (verbal &amp; non-verbal) What are they? Outs, infield fly, count, etc.</a:t>
            </a:r>
          </a:p>
          <a:p>
            <a:pPr lvl="2"/>
            <a:r>
              <a:rPr lang="en-US" dirty="0"/>
              <a:t>How we Communicate!</a:t>
            </a:r>
          </a:p>
          <a:p>
            <a:pPr lvl="1"/>
            <a:r>
              <a:rPr lang="en-US" dirty="0"/>
              <a:t>Mechanics (Where do you stand between innings, start of pitch no-one on?))</a:t>
            </a:r>
          </a:p>
          <a:p>
            <a:pPr lvl="1"/>
            <a:r>
              <a:rPr lang="en-US" dirty="0"/>
              <a:t>Coverage (triple, fly balls) – Who says What? Even if you </a:t>
            </a:r>
            <a:r>
              <a:rPr lang="en-US" b="1" dirty="0"/>
              <a:t>KNOW</a:t>
            </a:r>
            <a:r>
              <a:rPr lang="en-US" dirty="0"/>
              <a:t> your partner. </a:t>
            </a:r>
          </a:p>
          <a:p>
            <a:pPr lvl="1"/>
            <a:r>
              <a:rPr lang="en-US" dirty="0"/>
              <a:t>1-3 improvement goals – </a:t>
            </a:r>
            <a:r>
              <a:rPr lang="en-US" b="1" dirty="0"/>
              <a:t>Do I want to get better </a:t>
            </a:r>
            <a:r>
              <a:rPr lang="en-US" dirty="0"/>
              <a:t>or is where I am OK</a:t>
            </a:r>
            <a:r>
              <a:rPr lang="en-US" sz="1800" dirty="0"/>
              <a:t>? (Non-Book)</a:t>
            </a:r>
          </a:p>
          <a:p>
            <a:r>
              <a:rPr lang="en-US" sz="2200" b="1" dirty="0"/>
              <a:t>Coaches &amp; Captains </a:t>
            </a:r>
            <a:r>
              <a:rPr lang="en-US" sz="2400" dirty="0"/>
              <a:t>(What needs to be covered-WHY?) </a:t>
            </a:r>
            <a:r>
              <a:rPr lang="en-US" sz="1800" b="1" dirty="0">
                <a:solidFill>
                  <a:srgbClr val="FF0000"/>
                </a:solidFill>
              </a:rPr>
              <a:t>(Page 13, Umpire Manual) 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See Casey’s Presentation</a:t>
            </a:r>
            <a:endParaRPr lang="en-US" sz="1400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Keep it short</a:t>
            </a:r>
          </a:p>
          <a:p>
            <a:pPr lvl="1"/>
            <a:r>
              <a:rPr lang="en-US" dirty="0"/>
              <a:t>Ground Rules </a:t>
            </a:r>
            <a:r>
              <a:rPr lang="en-US" b="1" dirty="0"/>
              <a:t>(Who is responsible?) </a:t>
            </a:r>
            <a:r>
              <a:rPr lang="en-US" dirty="0"/>
              <a:t>Can you ask the coach to explain?</a:t>
            </a:r>
          </a:p>
          <a:p>
            <a:pPr lvl="1"/>
            <a:r>
              <a:rPr lang="en-US" dirty="0"/>
              <a:t>Certify Lineup (DP/Flex)</a:t>
            </a:r>
          </a:p>
          <a:p>
            <a:pPr lvl="1"/>
            <a:r>
              <a:rPr lang="en-US" dirty="0"/>
              <a:t>Legally &amp; Properly Equipped (IF ASKED- do we check equipment?)</a:t>
            </a:r>
          </a:p>
          <a:p>
            <a:pPr lvl="1"/>
            <a:r>
              <a:rPr lang="en-US" dirty="0"/>
              <a:t>Points of Emphasis (Illegal bats-damaged bats, Pivot foot contact vs top of, Preceding runner-appeal,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4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BE4B-8AA2-4C5A-92A9-AF7BE3A6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Mechanics - </a:t>
            </a:r>
            <a:r>
              <a:rPr lang="en-US" sz="2200" dirty="0"/>
              <a:t>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79DA-04AD-4C9E-9CA0-9F858FD6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/>
              <a:t>Who</a:t>
            </a:r>
          </a:p>
          <a:p>
            <a:pPr lvl="1"/>
            <a:r>
              <a:rPr lang="en-US" sz="2200" dirty="0"/>
              <a:t>Who covers What? Which areas of the field??</a:t>
            </a:r>
          </a:p>
          <a:p>
            <a:pPr marL="0" indent="0">
              <a:buNone/>
            </a:pPr>
            <a:r>
              <a:rPr lang="en-US" sz="2200" b="1" dirty="0"/>
              <a:t>What</a:t>
            </a:r>
          </a:p>
          <a:p>
            <a:pPr lvl="1"/>
            <a:r>
              <a:rPr lang="en-US" sz="2200" dirty="0"/>
              <a:t>Are you </a:t>
            </a:r>
            <a:r>
              <a:rPr lang="en-US" sz="2200" b="1" dirty="0"/>
              <a:t>certain </a:t>
            </a:r>
            <a:r>
              <a:rPr lang="en-US" sz="2200" dirty="0"/>
              <a:t>on what you have to do in any and all situations? (Pre-pitch thought)</a:t>
            </a:r>
          </a:p>
          <a:p>
            <a:pPr marL="0" indent="0">
              <a:buNone/>
            </a:pPr>
            <a:r>
              <a:rPr lang="en-US" sz="2200" b="1" dirty="0"/>
              <a:t>Where</a:t>
            </a:r>
          </a:p>
          <a:p>
            <a:pPr lvl="1"/>
            <a:r>
              <a:rPr lang="en-US" sz="2200" dirty="0"/>
              <a:t>Are you sure of where you </a:t>
            </a:r>
            <a:r>
              <a:rPr lang="en-US" sz="2200" b="1" dirty="0"/>
              <a:t>have to be </a:t>
            </a:r>
            <a:r>
              <a:rPr lang="en-US" sz="2200" dirty="0"/>
              <a:t>when (ground balls, fly balls, runners on base, etc.?)</a:t>
            </a:r>
          </a:p>
          <a:p>
            <a:pPr lvl="1"/>
            <a:r>
              <a:rPr lang="en-US" sz="2200" dirty="0"/>
              <a:t>Where should your eyes be, how far away from the play? </a:t>
            </a:r>
            <a:r>
              <a:rPr lang="en-US" sz="1800" b="1" dirty="0">
                <a:solidFill>
                  <a:srgbClr val="FF0000"/>
                </a:solidFill>
              </a:rPr>
              <a:t>10-12 ft UM p 41 </a:t>
            </a:r>
            <a:r>
              <a:rPr lang="en-US" sz="2200" b="1" dirty="0"/>
              <a:t>Rundowns </a:t>
            </a:r>
            <a:r>
              <a:rPr lang="en-US" sz="1800" b="1" dirty="0">
                <a:solidFill>
                  <a:srgbClr val="FF0000"/>
                </a:solidFill>
              </a:rPr>
              <a:t>12-15 ft-UM </a:t>
            </a:r>
            <a:r>
              <a:rPr lang="en-US" sz="2200" b="1" dirty="0">
                <a:solidFill>
                  <a:srgbClr val="FF0000"/>
                </a:solidFill>
              </a:rPr>
              <a:t>p </a:t>
            </a:r>
            <a:r>
              <a:rPr lang="en-US" sz="1800" b="1" dirty="0">
                <a:solidFill>
                  <a:srgbClr val="FF0000"/>
                </a:solidFill>
              </a:rPr>
              <a:t>34 and parallel?, </a:t>
            </a:r>
            <a:r>
              <a:rPr lang="en-US" sz="2200" dirty="0"/>
              <a:t>Tag ups- does the Plate always have the lead runner? </a:t>
            </a:r>
            <a:r>
              <a:rPr lang="en-US" sz="1800" dirty="0">
                <a:solidFill>
                  <a:srgbClr val="FF0000"/>
                </a:solidFill>
              </a:rPr>
              <a:t>UM p 40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Why</a:t>
            </a:r>
          </a:p>
          <a:p>
            <a:pPr lvl="1"/>
            <a:r>
              <a:rPr lang="en-US" sz="2200" dirty="0"/>
              <a:t>Do I have to be there? What is the wedge? Any other way to describe it? </a:t>
            </a:r>
            <a:r>
              <a:rPr lang="en-US" sz="1800" b="1" dirty="0">
                <a:solidFill>
                  <a:srgbClr val="FF0000"/>
                </a:solidFill>
              </a:rPr>
              <a:t>UM p 39</a:t>
            </a:r>
          </a:p>
          <a:p>
            <a:pPr marL="0" indent="0">
              <a:buNone/>
            </a:pPr>
            <a:r>
              <a:rPr lang="en-US" sz="2200" b="1" dirty="0"/>
              <a:t>Hustle</a:t>
            </a:r>
            <a:endParaRPr lang="en-US" sz="2200" dirty="0"/>
          </a:p>
          <a:p>
            <a:pPr lvl="1"/>
            <a:r>
              <a:rPr lang="en-US" sz="2200" dirty="0"/>
              <a:t>Jog, run, walk with a purpose-  do you know when to do </a:t>
            </a:r>
            <a:r>
              <a:rPr lang="en-US" sz="2200" b="1" dirty="0"/>
              <a:t>either?  </a:t>
            </a:r>
            <a:r>
              <a:rPr lang="en-US" sz="1800" b="1" dirty="0">
                <a:solidFill>
                  <a:srgbClr val="FF0000"/>
                </a:solidFill>
              </a:rPr>
              <a:t>(UM p 15) (Refer to Game Management Presentation)		</a:t>
            </a:r>
          </a:p>
        </p:txBody>
      </p:sp>
    </p:spTree>
    <p:extLst>
      <p:ext uri="{BB962C8B-B14F-4D97-AF65-F5344CB8AC3E}">
        <p14:creationId xmlns:p14="http://schemas.microsoft.com/office/powerpoint/2010/main" val="189551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BDFC-64E7-4346-8EC2-8107C46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Plate Mechanics  </a:t>
            </a:r>
            <a:r>
              <a:rPr lang="en-US" sz="1800" b="1" dirty="0">
                <a:solidFill>
                  <a:srgbClr val="FF0000"/>
                </a:solidFill>
              </a:rPr>
              <a:t>(Umpires Manual P 17,19, 19-27)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30A2-1E84-4F5E-B75B-8139DFF6E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5104341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Position</a:t>
            </a:r>
            <a:r>
              <a:rPr lang="en-US" sz="2200" dirty="0"/>
              <a:t> (video) and </a:t>
            </a:r>
            <a:r>
              <a:rPr lang="en-US" sz="2200" b="1" dirty="0">
                <a:solidFill>
                  <a:srgbClr val="FF0000"/>
                </a:solidFill>
              </a:rPr>
              <a:t>(Art Corral’s Presentation)</a:t>
            </a:r>
          </a:p>
          <a:p>
            <a:pPr lvl="1"/>
            <a:r>
              <a:rPr lang="en-US" sz="2200" dirty="0"/>
              <a:t>Slot or above the catcher head? When, Why, Why Not? </a:t>
            </a:r>
            <a:r>
              <a:rPr lang="en-US" sz="1800" b="1" dirty="0">
                <a:solidFill>
                  <a:srgbClr val="FF0000"/>
                </a:solidFill>
              </a:rPr>
              <a:t>(Page 19- Rule Book)</a:t>
            </a:r>
          </a:p>
          <a:p>
            <a:r>
              <a:rPr lang="en-US" sz="2200" b="1" dirty="0"/>
              <a:t>Movement</a:t>
            </a:r>
          </a:p>
          <a:p>
            <a:pPr lvl="1"/>
            <a:r>
              <a:rPr lang="en-US" sz="2200" dirty="0"/>
              <a:t>Why do you leave the catcher on the </a:t>
            </a:r>
            <a:r>
              <a:rPr lang="en-US" sz="2200" b="1" dirty="0"/>
              <a:t>left (normally) </a:t>
            </a:r>
            <a:r>
              <a:rPr lang="en-US" sz="2200" dirty="0"/>
              <a:t>and follow the runner toward 1</a:t>
            </a:r>
            <a:r>
              <a:rPr lang="en-US" sz="2200" baseline="30000" dirty="0"/>
              <a:t>st</a:t>
            </a:r>
            <a:r>
              <a:rPr lang="en-US" sz="2200" dirty="0"/>
              <a:t>? How Far? </a:t>
            </a:r>
            <a:r>
              <a:rPr lang="en-US" sz="1800" b="1" dirty="0">
                <a:solidFill>
                  <a:srgbClr val="FF0000"/>
                </a:solidFill>
              </a:rPr>
              <a:t>(Page 23-Rule Book and Page 222 Umpires Manual))</a:t>
            </a:r>
          </a:p>
          <a:p>
            <a:pPr lvl="1"/>
            <a:r>
              <a:rPr lang="en-US" sz="2200" dirty="0"/>
              <a:t>When do you not follow the batter/base runner toward 1</a:t>
            </a:r>
            <a:r>
              <a:rPr lang="en-US" sz="2200" baseline="30000" dirty="0"/>
              <a:t>st</a:t>
            </a:r>
            <a:r>
              <a:rPr lang="en-US" sz="2200" dirty="0"/>
              <a:t>? </a:t>
            </a:r>
            <a:r>
              <a:rPr lang="en-US" sz="2200" b="1" dirty="0"/>
              <a:t>Where do you go?</a:t>
            </a:r>
          </a:p>
          <a:p>
            <a:pPr lvl="1"/>
            <a:r>
              <a:rPr lang="en-US" sz="2200" dirty="0"/>
              <a:t>When do you go toward or to the </a:t>
            </a:r>
            <a:r>
              <a:rPr lang="en-US" sz="2200" b="1" dirty="0"/>
              <a:t>pitchers circle</a:t>
            </a:r>
            <a:r>
              <a:rPr lang="en-US" sz="2200" dirty="0"/>
              <a:t>?</a:t>
            </a:r>
          </a:p>
          <a:p>
            <a:pPr lvl="1"/>
            <a:r>
              <a:rPr lang="en-US" sz="2200" dirty="0"/>
              <a:t>When do you go to the </a:t>
            </a:r>
            <a:r>
              <a:rPr lang="en-US" sz="2200" b="1" dirty="0"/>
              <a:t>holding area?</a:t>
            </a:r>
          </a:p>
          <a:p>
            <a:pPr lvl="1"/>
            <a:r>
              <a:rPr lang="en-US" sz="2200" dirty="0"/>
              <a:t>Whoa, where are you located on a close tag at the plate? Does it matter where the ball is coming from?</a:t>
            </a:r>
          </a:p>
          <a:p>
            <a:pPr lvl="1"/>
            <a:r>
              <a:rPr lang="en-US" sz="2200" dirty="0"/>
              <a:t>When you </a:t>
            </a:r>
            <a:r>
              <a:rPr lang="en-US" sz="2200" b="1" dirty="0"/>
              <a:t>call fly balls </a:t>
            </a:r>
            <a:r>
              <a:rPr lang="en-US" sz="2200" dirty="0"/>
              <a:t>(out-safe where are you?) Where should you be? </a:t>
            </a:r>
            <a:r>
              <a:rPr lang="en-US" sz="1900" b="1" dirty="0">
                <a:solidFill>
                  <a:srgbClr val="FF0000"/>
                </a:solidFill>
              </a:rPr>
              <a:t>(Page 40, Umpires Manual)</a:t>
            </a:r>
          </a:p>
          <a:p>
            <a:r>
              <a:rPr lang="en-US" sz="2200" b="1" dirty="0"/>
              <a:t>Responsibilities</a:t>
            </a:r>
          </a:p>
          <a:p>
            <a:pPr lvl="1"/>
            <a:r>
              <a:rPr lang="en-US" sz="2200" dirty="0"/>
              <a:t>Fly ball coverage? Runners on 1-3, </a:t>
            </a:r>
            <a:r>
              <a:rPr lang="en-US" sz="2200" b="1" dirty="0"/>
              <a:t>oops it’s now one-Person </a:t>
            </a:r>
            <a:r>
              <a:rPr lang="en-US" sz="2200" dirty="0"/>
              <a:t>(Base went out</a:t>
            </a:r>
            <a:r>
              <a:rPr lang="en-US" sz="1900" b="1" dirty="0">
                <a:solidFill>
                  <a:srgbClr val="FF0000"/>
                </a:solidFill>
              </a:rPr>
              <a:t>) (Page 40, Rule Book)</a:t>
            </a:r>
          </a:p>
          <a:p>
            <a:pPr lvl="1"/>
            <a:r>
              <a:rPr lang="en-US" sz="2200" dirty="0"/>
              <a:t>When do you have 3</a:t>
            </a:r>
            <a:r>
              <a:rPr lang="en-US" sz="2200" baseline="30000" dirty="0"/>
              <a:t>rd</a:t>
            </a:r>
            <a:r>
              <a:rPr lang="en-US" sz="2200" dirty="0"/>
              <a:t> base on a call? Always?</a:t>
            </a:r>
          </a:p>
          <a:p>
            <a:pPr lvl="1"/>
            <a:r>
              <a:rPr lang="en-US" sz="2200" b="1" dirty="0"/>
              <a:t>What else are you responsible for? </a:t>
            </a:r>
            <a:r>
              <a:rPr lang="en-US" sz="2200" dirty="0"/>
              <a:t>Balls, strikes, fair foul, ????? </a:t>
            </a:r>
            <a:r>
              <a:rPr lang="en-US" sz="1900" b="1" dirty="0">
                <a:solidFill>
                  <a:srgbClr val="FF0000"/>
                </a:solidFill>
              </a:rPr>
              <a:t>(Page 19, Umpires Manual)</a:t>
            </a:r>
          </a:p>
          <a:p>
            <a:pPr marL="0" indent="0">
              <a:buNone/>
            </a:pPr>
            <a:endParaRPr lang="en-US" sz="2200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4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7FBD-9924-470E-9569-6635949C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r>
              <a:rPr lang="en-US" b="1" dirty="0"/>
              <a:t>Plate Mechanics </a:t>
            </a:r>
            <a:r>
              <a:rPr lang="en-US" sz="1800" dirty="0">
                <a:latin typeface="+mn-lt"/>
              </a:rPr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EB316-1F04-4847-8EEB-20B819CD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b="1" dirty="0"/>
              <a:t>Situations</a:t>
            </a:r>
          </a:p>
          <a:p>
            <a:r>
              <a:rPr lang="en-US" sz="2200" dirty="0"/>
              <a:t>Runner on 2</a:t>
            </a:r>
            <a:r>
              <a:rPr lang="en-US" sz="2200" baseline="30000" dirty="0"/>
              <a:t>nd</a:t>
            </a:r>
            <a:r>
              <a:rPr lang="en-US" sz="2200" dirty="0"/>
              <a:t>, base umpire goes out on a fly ball to left field. Where do you go</a:t>
            </a:r>
            <a:r>
              <a:rPr lang="en-US" sz="1800" b="1" dirty="0">
                <a:solidFill>
                  <a:srgbClr val="FF0000"/>
                </a:solidFill>
              </a:rPr>
              <a:t>? (Page 43, Rule Book)</a:t>
            </a:r>
          </a:p>
          <a:p>
            <a:r>
              <a:rPr lang="en-US" sz="2200" dirty="0"/>
              <a:t>No one on- batter hits a triple, </a:t>
            </a:r>
            <a:r>
              <a:rPr lang="en-US" sz="2200" b="1" dirty="0"/>
              <a:t>“I got third- is that OK</a:t>
            </a:r>
            <a:r>
              <a:rPr lang="en-US" sz="1800" dirty="0"/>
              <a:t>? </a:t>
            </a:r>
            <a:r>
              <a:rPr lang="en-US" sz="1800" b="1" dirty="0">
                <a:solidFill>
                  <a:srgbClr val="FF0000"/>
                </a:solidFill>
              </a:rPr>
              <a:t>(Advanced Skill and a Pre-game discussion)</a:t>
            </a:r>
          </a:p>
          <a:p>
            <a:pPr lvl="1"/>
            <a:r>
              <a:rPr lang="en-US" sz="1800" dirty="0"/>
              <a:t>If not, why not?</a:t>
            </a:r>
          </a:p>
          <a:p>
            <a:r>
              <a:rPr lang="en-US" sz="2200" b="1" dirty="0"/>
              <a:t>Pop-up foul ball </a:t>
            </a:r>
            <a:r>
              <a:rPr lang="en-US" sz="2200" dirty="0"/>
              <a:t>behind the plate- Do I follow the ball OR catcher? </a:t>
            </a:r>
            <a:r>
              <a:rPr lang="en-US" sz="1800" b="1" dirty="0">
                <a:solidFill>
                  <a:srgbClr val="FF0000"/>
                </a:solidFill>
              </a:rPr>
              <a:t>(Advanced Skill)</a:t>
            </a:r>
          </a:p>
          <a:p>
            <a:r>
              <a:rPr lang="en-US" sz="2200" dirty="0"/>
              <a:t>Following a batter/base runner toward 1</a:t>
            </a:r>
            <a:r>
              <a:rPr lang="en-US" sz="2200" baseline="30000" dirty="0"/>
              <a:t>st</a:t>
            </a:r>
            <a:r>
              <a:rPr lang="en-US" sz="2200" dirty="0"/>
              <a:t>; </a:t>
            </a:r>
            <a:r>
              <a:rPr lang="en-US" sz="2200" b="1" dirty="0"/>
              <a:t>saw a pulled foot</a:t>
            </a:r>
            <a:r>
              <a:rPr lang="en-US" sz="2200" dirty="0"/>
              <a:t>. Out called. Your response?(</a:t>
            </a:r>
            <a:r>
              <a:rPr lang="en-US" sz="1800" b="1" dirty="0">
                <a:solidFill>
                  <a:srgbClr val="FF0000"/>
                </a:solidFill>
              </a:rPr>
              <a:t>Page 32, Umpires Manual)- Can the Base Umpire ask before his/her call?</a:t>
            </a:r>
          </a:p>
          <a:p>
            <a:r>
              <a:rPr lang="en-US" sz="2200" dirty="0"/>
              <a:t>Catcher asks - </a:t>
            </a:r>
            <a:r>
              <a:rPr lang="en-US" sz="2200" b="1" dirty="0"/>
              <a:t>where was that pitch </a:t>
            </a:r>
            <a:r>
              <a:rPr lang="en-US" sz="2200" dirty="0"/>
              <a:t>(for the 4</a:t>
            </a:r>
            <a:r>
              <a:rPr lang="en-US" sz="2200" baseline="30000" dirty="0"/>
              <a:t>th</a:t>
            </a:r>
            <a:r>
              <a:rPr lang="en-US" sz="2200" dirty="0"/>
              <a:t>  time) What do you do/say?</a:t>
            </a:r>
          </a:p>
          <a:p>
            <a:r>
              <a:rPr lang="en-US" sz="2200" b="1" dirty="0"/>
              <a:t>Coach yells </a:t>
            </a:r>
            <a:r>
              <a:rPr lang="en-US" sz="2200" dirty="0"/>
              <a:t>from the dugout (3</a:t>
            </a:r>
            <a:r>
              <a:rPr lang="en-US" sz="2200" baseline="30000" dirty="0"/>
              <a:t>rd</a:t>
            </a:r>
            <a:r>
              <a:rPr lang="en-US" sz="2200" dirty="0"/>
              <a:t> time)- where was that pitch? Your response??</a:t>
            </a:r>
          </a:p>
          <a:p>
            <a:r>
              <a:rPr lang="en-US" sz="2200" b="1" dirty="0"/>
              <a:t>Half Swings-When </a:t>
            </a:r>
            <a:r>
              <a:rPr lang="en-US" sz="2200" dirty="0"/>
              <a:t>do you ask for help? Do you have to? Why – Why not?</a:t>
            </a:r>
          </a:p>
          <a:p>
            <a:pPr lvl="1"/>
            <a:r>
              <a:rPr lang="en-US" sz="2200" dirty="0"/>
              <a:t>Where is the base umpire? Does it make a difference where they are?</a:t>
            </a:r>
          </a:p>
          <a:p>
            <a:pPr lvl="2"/>
            <a:r>
              <a:rPr lang="en-US" sz="2200" dirty="0"/>
              <a:t>Can you, should you change your call? </a:t>
            </a:r>
            <a:r>
              <a:rPr lang="en-US" sz="1800" b="1" dirty="0">
                <a:solidFill>
                  <a:srgbClr val="FF0000"/>
                </a:solidFill>
              </a:rPr>
              <a:t>(Advanced Skill)</a:t>
            </a:r>
          </a:p>
        </p:txBody>
      </p:sp>
    </p:spTree>
    <p:extLst>
      <p:ext uri="{BB962C8B-B14F-4D97-AF65-F5344CB8AC3E}">
        <p14:creationId xmlns:p14="http://schemas.microsoft.com/office/powerpoint/2010/main" val="186140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F224-6676-428F-A43F-520D60DC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 Umpire   </a:t>
            </a:r>
            <a:r>
              <a:rPr lang="en-US" sz="1800" b="1" dirty="0">
                <a:solidFill>
                  <a:srgbClr val="FF0000"/>
                </a:solidFill>
              </a:rPr>
              <a:t>(General, Page 29-34 Umpires Manual)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8B7C7-BCE9-4627-A028-70E4C863F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800" b="1" dirty="0"/>
              <a:t>Position</a:t>
            </a:r>
            <a:r>
              <a:rPr lang="en-US" sz="8800" dirty="0"/>
              <a:t> (video)</a:t>
            </a:r>
          </a:p>
          <a:p>
            <a:r>
              <a:rPr lang="en-US" sz="8800" b="1" dirty="0"/>
              <a:t>Movement</a:t>
            </a:r>
          </a:p>
          <a:p>
            <a:pPr lvl="1"/>
            <a:r>
              <a:rPr lang="en-US" sz="8800" dirty="0"/>
              <a:t>Walk the line (Starting from where?) No one on - call at 1</a:t>
            </a:r>
            <a:r>
              <a:rPr lang="en-US" sz="8800" baseline="30000" dirty="0"/>
              <a:t>st</a:t>
            </a:r>
            <a:r>
              <a:rPr lang="en-US" sz="8800" dirty="0"/>
              <a:t>- your location?</a:t>
            </a:r>
          </a:p>
          <a:p>
            <a:pPr lvl="1"/>
            <a:r>
              <a:rPr lang="en-US" sz="8800" dirty="0"/>
              <a:t>Double , triple (Can the plate take it with no-one on?)</a:t>
            </a:r>
          </a:p>
          <a:p>
            <a:pPr lvl="1"/>
            <a:r>
              <a:rPr lang="en-US" sz="8800" b="1" dirty="0"/>
              <a:t>Inside-outside</a:t>
            </a:r>
            <a:r>
              <a:rPr lang="en-US" sz="8800" dirty="0"/>
              <a:t> theory What’s that? Why?</a:t>
            </a:r>
          </a:p>
          <a:p>
            <a:pPr lvl="1"/>
            <a:r>
              <a:rPr lang="en-US" sz="8800" b="1" dirty="0"/>
              <a:t>Buttonhook or rim. </a:t>
            </a:r>
            <a:r>
              <a:rPr lang="en-US" sz="8800" dirty="0"/>
              <a:t>Which is better and why?</a:t>
            </a:r>
          </a:p>
          <a:p>
            <a:pPr lvl="1"/>
            <a:r>
              <a:rPr lang="en-US" sz="8800" dirty="0"/>
              <a:t>Chase fly balls. Always? When do you chase? Do you signal anything? </a:t>
            </a:r>
          </a:p>
          <a:p>
            <a:pPr lvl="1"/>
            <a:r>
              <a:rPr lang="en-US" sz="8800" dirty="0"/>
              <a:t>Can you make a call from foul territory? </a:t>
            </a:r>
            <a:r>
              <a:rPr lang="en-US" sz="8800" b="1" dirty="0"/>
              <a:t>When? </a:t>
            </a:r>
            <a:r>
              <a:rPr lang="en-US" sz="7200" b="1" dirty="0">
                <a:solidFill>
                  <a:srgbClr val="FF0000"/>
                </a:solidFill>
              </a:rPr>
              <a:t>(Advanced Skill and foul ground theory)</a:t>
            </a:r>
          </a:p>
          <a:p>
            <a:pPr lvl="1"/>
            <a:r>
              <a:rPr lang="en-US" sz="8800" dirty="0"/>
              <a:t>Is the</a:t>
            </a:r>
            <a:r>
              <a:rPr lang="en-US" sz="8800" b="1" dirty="0"/>
              <a:t> angle </a:t>
            </a:r>
            <a:r>
              <a:rPr lang="en-US" sz="8800" dirty="0"/>
              <a:t>more important than distance?  </a:t>
            </a:r>
            <a:r>
              <a:rPr lang="en-US" sz="7200" b="1" dirty="0">
                <a:solidFill>
                  <a:srgbClr val="FF0000"/>
                </a:solidFill>
              </a:rPr>
              <a:t>(Advanced Skill)</a:t>
            </a:r>
          </a:p>
          <a:p>
            <a:r>
              <a:rPr lang="en-US" sz="8800" b="1" dirty="0"/>
              <a:t>Responsibilities</a:t>
            </a:r>
          </a:p>
          <a:p>
            <a:pPr lvl="1"/>
            <a:r>
              <a:rPr lang="en-US" sz="8800" dirty="0"/>
              <a:t>All the safe and outs at 1</a:t>
            </a:r>
            <a:r>
              <a:rPr lang="en-US" sz="8800" baseline="30000" dirty="0"/>
              <a:t>st</a:t>
            </a:r>
            <a:r>
              <a:rPr lang="en-US" sz="8800" dirty="0"/>
              <a:t>, 2</a:t>
            </a:r>
            <a:r>
              <a:rPr lang="en-US" sz="8800" baseline="30000" dirty="0"/>
              <a:t>nd</a:t>
            </a:r>
            <a:r>
              <a:rPr lang="en-US" sz="8800" dirty="0"/>
              <a:t> and 3</a:t>
            </a:r>
            <a:r>
              <a:rPr lang="en-US" sz="8800" baseline="30000" dirty="0"/>
              <a:t>rd</a:t>
            </a:r>
            <a:r>
              <a:rPr lang="en-US" sz="8800" dirty="0"/>
              <a:t> ????? If not, then which ones?</a:t>
            </a:r>
          </a:p>
          <a:p>
            <a:pPr lvl="1"/>
            <a:r>
              <a:rPr lang="en-US" sz="8800" b="1" dirty="0"/>
              <a:t>All fly balls</a:t>
            </a:r>
            <a:r>
              <a:rPr lang="en-US" sz="8800" dirty="0"/>
              <a:t>????? When do you go out?</a:t>
            </a:r>
          </a:p>
          <a:p>
            <a:pPr lvl="2"/>
            <a:r>
              <a:rPr lang="en-US" sz="8800" dirty="0"/>
              <a:t>What signal do you give?</a:t>
            </a:r>
          </a:p>
          <a:p>
            <a:pPr lvl="2"/>
            <a:r>
              <a:rPr lang="en-US" sz="8800" dirty="0"/>
              <a:t>Did this get pre-gamed?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5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D489-B1A6-4319-96E2-1C9028B0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 Mechanics </a:t>
            </a:r>
            <a:r>
              <a:rPr lang="en-US" sz="18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6F44-64B4-4B94-95DF-FB4EB59A6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467"/>
            <a:ext cx="10515600" cy="47714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/>
              <a:t>Responsibilities</a:t>
            </a:r>
            <a:r>
              <a:rPr lang="en-US" dirty="0"/>
              <a:t> </a:t>
            </a:r>
            <a:r>
              <a:rPr lang="en-US" sz="1600" dirty="0"/>
              <a:t>(Continued)</a:t>
            </a:r>
          </a:p>
          <a:p>
            <a:r>
              <a:rPr lang="en-US" sz="2200" b="1" dirty="0"/>
              <a:t>Assist</a:t>
            </a:r>
            <a:r>
              <a:rPr lang="en-US" sz="2200" dirty="0"/>
              <a:t> with half swings by batter when asked. By who and what/how do you respond?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Coach, catcher, etc.</a:t>
            </a:r>
          </a:p>
          <a:p>
            <a:pPr marL="0" indent="0">
              <a:buNone/>
            </a:pPr>
            <a:r>
              <a:rPr lang="en-US" sz="2200" b="1" dirty="0"/>
              <a:t>Situations</a:t>
            </a:r>
          </a:p>
          <a:p>
            <a:r>
              <a:rPr lang="en-US" sz="2200" dirty="0"/>
              <a:t>Base umpire went out on shallow fly ball, runners on bases, made call – </a:t>
            </a:r>
            <a:r>
              <a:rPr lang="en-US" sz="2200" b="1" dirty="0"/>
              <a:t>can he/she come back? </a:t>
            </a:r>
            <a:r>
              <a:rPr lang="en-US" sz="2200" dirty="0"/>
              <a:t>Or can they just look to see id they can help- on an appeal, etc</a:t>
            </a:r>
            <a:r>
              <a:rPr lang="en-US" sz="2200" b="1" dirty="0">
                <a:solidFill>
                  <a:srgbClr val="FF0000"/>
                </a:solidFill>
              </a:rPr>
              <a:t>.(Can you pre-game this?</a:t>
            </a:r>
          </a:p>
          <a:p>
            <a:r>
              <a:rPr lang="en-US" sz="2200" dirty="0"/>
              <a:t>Where do you</a:t>
            </a:r>
            <a:r>
              <a:rPr lang="en-US" sz="2200" b="1" dirty="0"/>
              <a:t> expect </a:t>
            </a:r>
            <a:r>
              <a:rPr lang="en-US" sz="2200" dirty="0"/>
              <a:t>the plate umpire to be when you chase fly balls; runner on first, second, third etc.? (</a:t>
            </a:r>
            <a:r>
              <a:rPr lang="en-US" sz="1800" b="1" dirty="0">
                <a:solidFill>
                  <a:srgbClr val="FF0000"/>
                </a:solidFill>
              </a:rPr>
              <a:t>Advanced Skill)</a:t>
            </a:r>
          </a:p>
          <a:p>
            <a:r>
              <a:rPr lang="en-US" sz="2200" dirty="0"/>
              <a:t>Between innings, plate umpire is changing line-up, talking to coach – are you </a:t>
            </a:r>
            <a:r>
              <a:rPr lang="en-US" sz="2200" b="1" dirty="0"/>
              <a:t>counting pitches? </a:t>
            </a:r>
            <a:r>
              <a:rPr lang="en-US" sz="2200" dirty="0"/>
              <a:t>Does it matter?</a:t>
            </a:r>
          </a:p>
          <a:p>
            <a:r>
              <a:rPr lang="en-US" sz="2200" b="1" dirty="0"/>
              <a:t>Steal</a:t>
            </a:r>
            <a:r>
              <a:rPr lang="en-US" sz="2200" dirty="0"/>
              <a:t> - close call at 2</a:t>
            </a:r>
            <a:r>
              <a:rPr lang="en-US" sz="2200" baseline="30000" dirty="0"/>
              <a:t>nd </a:t>
            </a:r>
            <a:r>
              <a:rPr lang="en-US" sz="2200" dirty="0"/>
              <a:t>; coach comes </a:t>
            </a:r>
            <a:r>
              <a:rPr lang="en-US" sz="2200" b="1" dirty="0"/>
              <a:t>out screaming </a:t>
            </a:r>
            <a:r>
              <a:rPr lang="en-US" sz="2200" dirty="0"/>
              <a:t>she is safe not out – what is your response?, what can you do? What should you do? Do you ask the coach anything? </a:t>
            </a:r>
          </a:p>
          <a:p>
            <a:r>
              <a:rPr lang="en-US" sz="2200" b="1" dirty="0"/>
              <a:t>Runner</a:t>
            </a:r>
            <a:r>
              <a:rPr lang="en-US" sz="2200" dirty="0"/>
              <a:t> on 1</a:t>
            </a:r>
            <a:r>
              <a:rPr lang="en-US" sz="2200" baseline="30000" dirty="0"/>
              <a:t>st</a:t>
            </a:r>
            <a:r>
              <a:rPr lang="en-US" sz="2200" dirty="0"/>
              <a:t>,batter/base runner hits ball to shortstop, she throws to 2</a:t>
            </a:r>
            <a:r>
              <a:rPr lang="en-US" sz="2200" baseline="30000" dirty="0"/>
              <a:t>nd</a:t>
            </a:r>
            <a:r>
              <a:rPr lang="en-US" sz="2200" dirty="0"/>
              <a:t> for the force out, runner slides, pops up waves her hand and deflects the throw to 1</a:t>
            </a:r>
            <a:r>
              <a:rPr lang="en-US" sz="2200" baseline="30000" dirty="0"/>
              <a:t>st</a:t>
            </a:r>
            <a:r>
              <a:rPr lang="en-US" sz="2200" dirty="0"/>
              <a:t>. What have you got? Whose call? </a:t>
            </a:r>
            <a:r>
              <a:rPr lang="en-US" sz="2200" b="1" dirty="0">
                <a:solidFill>
                  <a:srgbClr val="FF0000"/>
                </a:solidFill>
              </a:rPr>
              <a:t>UM p35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58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0D9D-770C-4E95-B7D7-E867B892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6666"/>
            <a:ext cx="10515600" cy="5330295"/>
          </a:xfrm>
        </p:spPr>
        <p:txBody>
          <a:bodyPr>
            <a:normAutofit/>
          </a:bodyPr>
          <a:lstStyle/>
          <a:p>
            <a:r>
              <a:rPr lang="en-US" b="1" dirty="0"/>
              <a:t>Signals  </a:t>
            </a:r>
            <a:r>
              <a:rPr lang="en-US" sz="1800" b="1" dirty="0">
                <a:solidFill>
                  <a:srgbClr val="FF0000"/>
                </a:solidFill>
              </a:rPr>
              <a:t>(Page 66, Umpires Manual)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22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A5BD-0714-4E7E-B1E5-9674D7333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067"/>
            <a:ext cx="10515600" cy="44158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How often and how do you look at your indicator? (After every pitch?) Why - Why Not?</a:t>
            </a:r>
          </a:p>
          <a:p>
            <a:r>
              <a:rPr lang="en-US" sz="2200" dirty="0"/>
              <a:t>How often and WHEN do you give the count? (3-4 reasons?)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Catcher/pitcher asks, coach asks and when there is a play (Steal) infield for base umpire, numerous foul balls, 3-X), X-2</a:t>
            </a:r>
          </a:p>
          <a:p>
            <a:r>
              <a:rPr lang="en-US" sz="2200" dirty="0"/>
              <a:t>Outs to your partner? Timing play or not with 2 outs. </a:t>
            </a:r>
            <a:r>
              <a:rPr lang="en-US" sz="1800" b="1" dirty="0">
                <a:solidFill>
                  <a:srgbClr val="FF0000"/>
                </a:solidFill>
              </a:rPr>
              <a:t>(tap on wrist 2 fingers)</a:t>
            </a:r>
          </a:p>
          <a:p>
            <a:r>
              <a:rPr lang="en-US" sz="2200" dirty="0"/>
              <a:t>Is there a difference between routine and “close”  plays? Sell it or not - </a:t>
            </a:r>
            <a:r>
              <a:rPr lang="en-US" sz="2200" dirty="0">
                <a:solidFill>
                  <a:srgbClr val="FF0000"/>
                </a:solidFill>
              </a:rPr>
              <a:t>why?</a:t>
            </a:r>
          </a:p>
          <a:p>
            <a:r>
              <a:rPr lang="en-US" sz="2200" dirty="0"/>
              <a:t>Safe, Out, infield fly, obstruction, interference, time, play ball, foul tip, foul ball, fair ball, illegal pitch, delayed dead ball, base award(s), hold up play, “Help on a half swing, etc.)</a:t>
            </a:r>
          </a:p>
          <a:p>
            <a:pPr lvl="1"/>
            <a:r>
              <a:rPr lang="en-US" sz="2200" dirty="0"/>
              <a:t>Can you explain your call to the coach, coaches? </a:t>
            </a:r>
            <a:r>
              <a:rPr lang="en-US" sz="1800" b="1" dirty="0">
                <a:solidFill>
                  <a:srgbClr val="FF0000"/>
                </a:solidFill>
              </a:rPr>
              <a:t>H. McCarney’s presentation</a:t>
            </a:r>
          </a:p>
          <a:p>
            <a:pPr lvl="1"/>
            <a:r>
              <a:rPr lang="en-US" sz="2200" dirty="0"/>
              <a:t>Did you pre-game with your partner? If not, why not? Oh an experienced pro and we don’t need it! </a:t>
            </a:r>
          </a:p>
        </p:txBody>
      </p:sp>
    </p:spTree>
    <p:extLst>
      <p:ext uri="{BB962C8B-B14F-4D97-AF65-F5344CB8AC3E}">
        <p14:creationId xmlns:p14="http://schemas.microsoft.com/office/powerpoint/2010/main" val="185776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2013</Words>
  <Application>Microsoft Office PowerPoint</Application>
  <PresentationFormat>Widescreen</PresentationFormat>
  <Paragraphs>174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Softball Mechanics</vt:lpstr>
      <vt:lpstr>Communication</vt:lpstr>
      <vt:lpstr>Pre-Game (With partner(s) and Coaches and Captains)</vt:lpstr>
      <vt:lpstr>Mechanics - General</vt:lpstr>
      <vt:lpstr>Plate Mechanics  (Umpires Manual P 17,19, 19-27)</vt:lpstr>
      <vt:lpstr>Plate Mechanics (Continued)</vt:lpstr>
      <vt:lpstr>Base Umpire   (General, Page 29-34 Umpires Manual)</vt:lpstr>
      <vt:lpstr>Base Mechanics (Continued)</vt:lpstr>
      <vt:lpstr>Signals  (Page 66, Umpires Manual)         </vt:lpstr>
      <vt:lpstr>Miscellaneous</vt:lpstr>
      <vt:lpstr>Post Game   (Page 15-16, Umpires Manual)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Difficult Situations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Softball Mechanics</dc:title>
  <dc:creator>Kim Allen</dc:creator>
  <cp:lastModifiedBy>Association Secretary</cp:lastModifiedBy>
  <cp:revision>60</cp:revision>
  <cp:lastPrinted>2019-12-17T03:39:52Z</cp:lastPrinted>
  <dcterms:created xsi:type="dcterms:W3CDTF">2019-11-22T23:43:51Z</dcterms:created>
  <dcterms:modified xsi:type="dcterms:W3CDTF">2021-02-16T23:24:12Z</dcterms:modified>
</cp:coreProperties>
</file>