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9" r:id="rId2"/>
  </p:sldIdLst>
  <p:sldSz cx="9144000" cy="6858000" type="overhead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-314325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-63023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-946150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-1262063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2">
          <p15:clr>
            <a:srgbClr val="A4A3A4"/>
          </p15:clr>
        </p15:guide>
        <p15:guide id="2" orient="horz" pos="732">
          <p15:clr>
            <a:srgbClr val="A4A3A4"/>
          </p15:clr>
        </p15:guide>
        <p15:guide id="3" orient="horz" pos="792">
          <p15:clr>
            <a:srgbClr val="A4A3A4"/>
          </p15:clr>
        </p15:guide>
        <p15:guide id="4" orient="horz" pos="1446">
          <p15:clr>
            <a:srgbClr val="A4A3A4"/>
          </p15:clr>
        </p15:guide>
        <p15:guide id="5" orient="horz" pos="1506">
          <p15:clr>
            <a:srgbClr val="A4A3A4"/>
          </p15:clr>
        </p15:guide>
        <p15:guide id="6" orient="horz" pos="2142">
          <p15:clr>
            <a:srgbClr val="A4A3A4"/>
          </p15:clr>
        </p15:guide>
        <p15:guide id="7" orient="horz" pos="2220">
          <p15:clr>
            <a:srgbClr val="A4A3A4"/>
          </p15:clr>
        </p15:guide>
        <p15:guide id="8" orient="horz" pos="2856">
          <p15:clr>
            <a:srgbClr val="A4A3A4"/>
          </p15:clr>
        </p15:guide>
        <p15:guide id="9" pos="72">
          <p15:clr>
            <a:srgbClr val="A4A3A4"/>
          </p15:clr>
        </p15:guide>
        <p15:guide id="10" pos="720">
          <p15:clr>
            <a:srgbClr val="A4A3A4"/>
          </p15:clr>
        </p15:guide>
        <p15:guide id="11" pos="792">
          <p15:clr>
            <a:srgbClr val="A4A3A4"/>
          </p15:clr>
        </p15:guide>
        <p15:guide id="12" pos="1428">
          <p15:clr>
            <a:srgbClr val="A4A3A4"/>
          </p15:clr>
        </p15:guide>
        <p15:guide id="13" pos="1494">
          <p15:clr>
            <a:srgbClr val="A4A3A4"/>
          </p15:clr>
        </p15:guide>
        <p15:guide id="14" pos="2142">
          <p15:clr>
            <a:srgbClr val="A4A3A4"/>
          </p15:clr>
        </p15:guide>
        <p15:guide id="15" pos="2202">
          <p15:clr>
            <a:srgbClr val="A4A3A4"/>
          </p15:clr>
        </p15:guide>
        <p15:guide id="16" pos="2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ta da Microsoft" initials="CdM" lastIdx="1" clrIdx="0">
    <p:extLst>
      <p:ext uri="{19B8F6BF-5375-455C-9EA6-DF929625EA0E}">
        <p15:presenceInfo xmlns:p15="http://schemas.microsoft.com/office/powerpoint/2012/main" userId="2b9dcd4659406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00FFFF"/>
    <a:srgbClr val="FF33AB"/>
    <a:srgbClr val="33CC33"/>
    <a:srgbClr val="FFCC00"/>
    <a:srgbClr val="0DD100"/>
    <a:srgbClr val="FFC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7282" autoAdjust="0"/>
  </p:normalViewPr>
  <p:slideViewPr>
    <p:cSldViewPr snapToGrid="0">
      <p:cViewPr varScale="1">
        <p:scale>
          <a:sx n="114" d="100"/>
          <a:sy n="114" d="100"/>
        </p:scale>
        <p:origin x="108" y="1122"/>
      </p:cViewPr>
      <p:guideLst>
        <p:guide orient="horz" pos="102"/>
        <p:guide orient="horz" pos="732"/>
        <p:guide orient="horz" pos="792"/>
        <p:guide orient="horz" pos="1446"/>
        <p:guide orient="horz" pos="1506"/>
        <p:guide orient="horz" pos="2142"/>
        <p:guide orient="horz" pos="2220"/>
        <p:guide orient="horz" pos="2856"/>
        <p:guide pos="72"/>
        <p:guide pos="720"/>
        <p:guide pos="792"/>
        <p:guide pos="1428"/>
        <p:guide pos="1494"/>
        <p:guide pos="2142"/>
        <p:guide pos="2202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861806FA-FEFE-4A48-AC6F-E2F5E75ECAAA}" type="datetimeFigureOut">
              <a:rPr lang="en-US"/>
              <a:pPr>
                <a:defRPr/>
              </a:pPr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2952750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fld id="{145BFF12-A411-49A8-9F7B-F690B4BB85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95049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735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9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159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299" indent="-182859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87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018" indent="-182859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591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upo 2054"/>
          <p:cNvGrpSpPr>
            <a:grpSpLocks/>
          </p:cNvGrpSpPr>
          <p:nvPr/>
        </p:nvGrpSpPr>
        <p:grpSpPr bwMode="auto">
          <a:xfrm>
            <a:off x="107950" y="247650"/>
            <a:ext cx="8929688" cy="6276975"/>
            <a:chOff x="107504" y="247536"/>
            <a:chExt cx="8930300" cy="6277808"/>
          </a:xfrm>
        </p:grpSpPr>
        <p:grpSp>
          <p:nvGrpSpPr>
            <p:cNvPr id="5" name="Grupo 4"/>
            <p:cNvGrpSpPr/>
            <p:nvPr/>
          </p:nvGrpSpPr>
          <p:grpSpPr>
            <a:xfrm>
              <a:off x="107504" y="298453"/>
              <a:ext cx="1800200" cy="1690387"/>
              <a:chOff x="107504" y="1268760"/>
              <a:chExt cx="1800200" cy="1368152"/>
            </a:xfrm>
            <a:noFill/>
          </p:grpSpPr>
          <p:sp>
            <p:nvSpPr>
              <p:cNvPr id="14" name="Retângulo 13"/>
              <p:cNvSpPr/>
              <p:nvPr/>
            </p:nvSpPr>
            <p:spPr>
              <a:xfrm>
                <a:off x="1075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611560" y="1358413"/>
                <a:ext cx="1296144" cy="287717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JUSTIFICATIVAS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Passado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endParaRPr>
              </a:p>
            </p:txBody>
          </p:sp>
          <p:pic>
            <p:nvPicPr>
              <p:cNvPr id="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962" t="19550" r="87801" b="72050"/>
              <a:stretch/>
            </p:blipFill>
            <p:spPr bwMode="auto">
              <a:xfrm>
                <a:off x="107504" y="1290526"/>
                <a:ext cx="483150" cy="297323"/>
              </a:xfrm>
              <a:prstGeom prst="rect">
                <a:avLst/>
              </a:prstGeom>
              <a:grpFill/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107504" y="2060848"/>
              <a:ext cx="1728192" cy="1368152"/>
              <a:chOff x="107504" y="2708920"/>
              <a:chExt cx="1728192" cy="1368152"/>
            </a:xfrm>
            <a:noFill/>
          </p:grpSpPr>
          <p:sp>
            <p:nvSpPr>
              <p:cNvPr id="21" name="Retângulo 20"/>
              <p:cNvSpPr/>
              <p:nvPr/>
            </p:nvSpPr>
            <p:spPr>
              <a:xfrm>
                <a:off x="107504" y="270892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539552" y="2822739"/>
                <a:ext cx="1224136" cy="246221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 OBJ SMART</a:t>
                </a:r>
              </a:p>
            </p:txBody>
          </p:sp>
          <p:pic>
            <p:nvPicPr>
              <p:cNvPr id="53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64953" t="18500" r="26636" b="72050"/>
              <a:stretch/>
            </p:blipFill>
            <p:spPr bwMode="auto">
              <a:xfrm>
                <a:off x="107504" y="2708920"/>
                <a:ext cx="547505" cy="461334"/>
              </a:xfrm>
              <a:prstGeom prst="rect">
                <a:avLst/>
              </a:prstGeom>
              <a:grpFill/>
            </p:spPr>
          </p:pic>
        </p:grpSp>
        <p:grpSp>
          <p:nvGrpSpPr>
            <p:cNvPr id="8" name="Grupo 7"/>
            <p:cNvGrpSpPr/>
            <p:nvPr/>
          </p:nvGrpSpPr>
          <p:grpSpPr>
            <a:xfrm>
              <a:off x="1907704" y="2060847"/>
              <a:ext cx="1728192" cy="4464497"/>
              <a:chOff x="1907704" y="2708919"/>
              <a:chExt cx="1728192" cy="4032449"/>
            </a:xfrm>
            <a:noFill/>
          </p:grpSpPr>
          <p:sp>
            <p:nvSpPr>
              <p:cNvPr id="24" name="Retângulo 23"/>
              <p:cNvSpPr/>
              <p:nvPr/>
            </p:nvSpPr>
            <p:spPr>
              <a:xfrm>
                <a:off x="1907704" y="2708919"/>
                <a:ext cx="1728192" cy="40324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339752" y="2811725"/>
                <a:ext cx="1296144" cy="222393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REQUISITOS </a:t>
                </a:r>
              </a:p>
            </p:txBody>
          </p:sp>
          <p:pic>
            <p:nvPicPr>
              <p:cNvPr id="54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76635" t="18500" r="16356" b="71525"/>
              <a:stretch/>
            </p:blipFill>
            <p:spPr bwMode="auto">
              <a:xfrm>
                <a:off x="1907704" y="2708919"/>
                <a:ext cx="442130" cy="422144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upo 26"/>
            <p:cNvGrpSpPr/>
            <p:nvPr/>
          </p:nvGrpSpPr>
          <p:grpSpPr>
            <a:xfrm>
              <a:off x="7308305" y="5105398"/>
              <a:ext cx="1729499" cy="1419943"/>
              <a:chOff x="6876257" y="5747408"/>
              <a:chExt cx="2160240" cy="993961"/>
            </a:xfrm>
            <a:noFill/>
          </p:grpSpPr>
          <p:sp>
            <p:nvSpPr>
              <p:cNvPr id="26" name="Retângulo 25"/>
              <p:cNvSpPr/>
              <p:nvPr/>
            </p:nvSpPr>
            <p:spPr>
              <a:xfrm>
                <a:off x="6876257" y="5747408"/>
                <a:ext cx="2160240" cy="9939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7509704" y="5812930"/>
                <a:ext cx="1525159" cy="172355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CUSTOS</a:t>
                </a:r>
              </a:p>
            </p:txBody>
          </p:sp>
          <p:pic>
            <p:nvPicPr>
              <p:cNvPr id="55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3365" t="38451" r="87799" b="53150"/>
              <a:stretch/>
            </p:blipFill>
            <p:spPr bwMode="auto">
              <a:xfrm>
                <a:off x="6966197" y="5749863"/>
                <a:ext cx="582683" cy="285828"/>
              </a:xfrm>
              <a:prstGeom prst="rect">
                <a:avLst/>
              </a:prstGeom>
              <a:grpFill/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3707904" y="2809502"/>
              <a:ext cx="1728192" cy="2236630"/>
              <a:chOff x="3707904" y="3456705"/>
              <a:chExt cx="1728192" cy="2168539"/>
            </a:xfrm>
            <a:noFill/>
          </p:grpSpPr>
          <p:sp>
            <p:nvSpPr>
              <p:cNvPr id="28" name="Retângulo 27"/>
              <p:cNvSpPr/>
              <p:nvPr/>
            </p:nvSpPr>
            <p:spPr>
              <a:xfrm>
                <a:off x="3707904" y="3501008"/>
                <a:ext cx="1728192" cy="21242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4283968" y="3545255"/>
                <a:ext cx="1080120" cy="246221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EQUIPE</a:t>
                </a:r>
              </a:p>
            </p:txBody>
          </p:sp>
          <p:pic>
            <p:nvPicPr>
              <p:cNvPr id="5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25888" t="33988" r="63645" b="55763"/>
              <a:stretch/>
            </p:blipFill>
            <p:spPr bwMode="auto">
              <a:xfrm>
                <a:off x="3707904" y="3456705"/>
                <a:ext cx="616414" cy="452670"/>
              </a:xfrm>
              <a:prstGeom prst="rect">
                <a:avLst/>
              </a:prstGeom>
              <a:grpFill/>
            </p:spPr>
          </p:pic>
        </p:grpSp>
        <p:grpSp>
          <p:nvGrpSpPr>
            <p:cNvPr id="9" name="Grupo 8"/>
            <p:cNvGrpSpPr/>
            <p:nvPr/>
          </p:nvGrpSpPr>
          <p:grpSpPr>
            <a:xfrm>
              <a:off x="1907704" y="298454"/>
              <a:ext cx="1728192" cy="1690388"/>
              <a:chOff x="1907704" y="1268760"/>
              <a:chExt cx="1728192" cy="1368152"/>
            </a:xfrm>
            <a:noFill/>
          </p:grpSpPr>
          <p:sp>
            <p:nvSpPr>
              <p:cNvPr id="23" name="Retângulo 22"/>
              <p:cNvSpPr/>
              <p:nvPr/>
            </p:nvSpPr>
            <p:spPr>
              <a:xfrm>
                <a:off x="19077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2339752" y="1354724"/>
                <a:ext cx="1296144" cy="19928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PRODUTO</a:t>
                </a:r>
              </a:p>
            </p:txBody>
          </p:sp>
          <p:pic>
            <p:nvPicPr>
              <p:cNvPr id="58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40550" t="33988" r="51776" b="55763"/>
              <a:stretch/>
            </p:blipFill>
            <p:spPr bwMode="auto">
              <a:xfrm>
                <a:off x="1907704" y="1273804"/>
                <a:ext cx="472723" cy="400136"/>
              </a:xfrm>
              <a:prstGeom prst="rect">
                <a:avLst/>
              </a:prstGeom>
              <a:grpFill/>
            </p:spPr>
          </p:pic>
        </p:grpSp>
        <p:grpSp>
          <p:nvGrpSpPr>
            <p:cNvPr id="12" name="Grupo 11"/>
            <p:cNvGrpSpPr/>
            <p:nvPr/>
          </p:nvGrpSpPr>
          <p:grpSpPr>
            <a:xfrm>
              <a:off x="3707903" y="5039631"/>
              <a:ext cx="3528393" cy="1485711"/>
              <a:chOff x="3707903" y="5685628"/>
              <a:chExt cx="3096345" cy="1055741"/>
            </a:xfrm>
            <a:noFill/>
          </p:grpSpPr>
          <p:sp>
            <p:nvSpPr>
              <p:cNvPr id="25" name="Retângulo 24"/>
              <p:cNvSpPr/>
              <p:nvPr/>
            </p:nvSpPr>
            <p:spPr>
              <a:xfrm>
                <a:off x="3707903" y="5733257"/>
                <a:ext cx="3096345" cy="10081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4087048" y="5812410"/>
                <a:ext cx="2717200" cy="17496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RESTRIÇÕES</a:t>
                </a:r>
              </a:p>
            </p:txBody>
          </p:sp>
          <p:pic>
            <p:nvPicPr>
              <p:cNvPr id="59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 l="51402" t="33988" r="39763" b="51602"/>
              <a:stretch/>
            </p:blipFill>
            <p:spPr bwMode="auto">
              <a:xfrm>
                <a:off x="3741339" y="5685628"/>
                <a:ext cx="395419" cy="409349"/>
              </a:xfrm>
              <a:prstGeom prst="rect">
                <a:avLst/>
              </a:prstGeom>
              <a:grpFill/>
            </p:spPr>
          </p:pic>
        </p:grpSp>
        <p:grpSp>
          <p:nvGrpSpPr>
            <p:cNvPr id="62" name="Grupo 61"/>
            <p:cNvGrpSpPr/>
            <p:nvPr/>
          </p:nvGrpSpPr>
          <p:grpSpPr>
            <a:xfrm>
              <a:off x="107504" y="3501008"/>
              <a:ext cx="1728192" cy="3024335"/>
              <a:chOff x="107504" y="4149081"/>
              <a:chExt cx="1728192" cy="2592288"/>
            </a:xfrm>
            <a:noFill/>
          </p:grpSpPr>
          <p:sp>
            <p:nvSpPr>
              <p:cNvPr id="19" name="Retângulo 18"/>
              <p:cNvSpPr/>
              <p:nvPr/>
            </p:nvSpPr>
            <p:spPr>
              <a:xfrm>
                <a:off x="107504" y="4149081"/>
                <a:ext cx="1728192" cy="2592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683568" y="4214709"/>
                <a:ext cx="1152128" cy="304699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BENEFÍCIOS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Futuro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endParaRPr>
              </a:p>
            </p:txBody>
          </p:sp>
          <p:pic>
            <p:nvPicPr>
              <p:cNvPr id="56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4205" t="35639" r="77103" b="55763"/>
              <a:stretch/>
            </p:blipFill>
            <p:spPr bwMode="auto">
              <a:xfrm>
                <a:off x="107504" y="4217732"/>
                <a:ext cx="582328" cy="342496"/>
              </a:xfrm>
              <a:prstGeom prst="rect">
                <a:avLst/>
              </a:prstGeom>
              <a:grpFill/>
            </p:spPr>
          </p:pic>
          <p:cxnSp>
            <p:nvCxnSpPr>
              <p:cNvPr id="3" name="Conector de seta reta 2"/>
              <p:cNvCxnSpPr/>
              <p:nvPr/>
            </p:nvCxnSpPr>
            <p:spPr>
              <a:xfrm flipV="1">
                <a:off x="223156" y="4196252"/>
                <a:ext cx="235744" cy="147638"/>
              </a:xfrm>
              <a:prstGeom prst="straightConnector1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5508104" y="2852935"/>
              <a:ext cx="1774800" cy="2193197"/>
              <a:chOff x="5508104" y="2852935"/>
              <a:chExt cx="1774800" cy="2193197"/>
            </a:xfrm>
            <a:noFill/>
          </p:grpSpPr>
          <p:grpSp>
            <p:nvGrpSpPr>
              <p:cNvPr id="13" name="Grupo 12"/>
              <p:cNvGrpSpPr/>
              <p:nvPr/>
            </p:nvGrpSpPr>
            <p:grpSpPr>
              <a:xfrm>
                <a:off x="5508104" y="2852935"/>
                <a:ext cx="1774800" cy="2193197"/>
                <a:chOff x="5508104" y="3501007"/>
                <a:chExt cx="1774800" cy="2156644"/>
              </a:xfrm>
              <a:grpFill/>
            </p:grpSpPr>
            <p:sp>
              <p:nvSpPr>
                <p:cNvPr id="29" name="Retângulo 28"/>
                <p:cNvSpPr/>
                <p:nvPr/>
              </p:nvSpPr>
              <p:spPr>
                <a:xfrm>
                  <a:off x="5508104" y="3501007"/>
                  <a:ext cx="1728192" cy="21566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" name="Retângulo 42"/>
                <p:cNvSpPr/>
                <p:nvPr/>
              </p:nvSpPr>
              <p:spPr>
                <a:xfrm>
                  <a:off x="6274792" y="3541539"/>
                  <a:ext cx="1008112" cy="393954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GRUPOS DE </a:t>
                  </a:r>
                </a:p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ENTREGAS</a:t>
                  </a:r>
                </a:p>
              </p:txBody>
            </p:sp>
          </p:grpSp>
          <p:pic>
            <p:nvPicPr>
              <p:cNvPr id="61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l="16507" t="18500" r="77104" b="73458"/>
              <a:stretch/>
            </p:blipFill>
            <p:spPr bwMode="auto">
              <a:xfrm>
                <a:off x="6036816" y="2924944"/>
                <a:ext cx="284584" cy="268635"/>
              </a:xfrm>
              <a:prstGeom prst="rect">
                <a:avLst/>
              </a:prstGeom>
              <a:grpFill/>
            </p:spPr>
          </p:pic>
          <p:pic>
            <p:nvPicPr>
              <p:cNvPr id="65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770736" y="2924944"/>
                <a:ext cx="284584" cy="268635"/>
              </a:xfrm>
              <a:prstGeom prst="rect">
                <a:avLst/>
              </a:prstGeom>
              <a:grpFill/>
            </p:spPr>
          </p:pic>
          <p:pic>
            <p:nvPicPr>
              <p:cNvPr id="7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517257" y="2924944"/>
                <a:ext cx="284584" cy="268635"/>
              </a:xfrm>
              <a:prstGeom prst="rect">
                <a:avLst/>
              </a:prstGeom>
              <a:grpFill/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7302816" y="2564903"/>
              <a:ext cx="1733680" cy="2481229"/>
              <a:chOff x="7302816" y="2564903"/>
              <a:chExt cx="1733680" cy="2481229"/>
            </a:xfrm>
            <a:noFill/>
          </p:grpSpPr>
          <p:grpSp>
            <p:nvGrpSpPr>
              <p:cNvPr id="2048" name="Grupo 2047"/>
              <p:cNvGrpSpPr/>
              <p:nvPr/>
            </p:nvGrpSpPr>
            <p:grpSpPr>
              <a:xfrm>
                <a:off x="7308304" y="2564903"/>
                <a:ext cx="1728192" cy="2481229"/>
                <a:chOff x="7308304" y="3212975"/>
                <a:chExt cx="1728192" cy="2444739"/>
              </a:xfrm>
              <a:grpFill/>
            </p:grpSpPr>
            <p:sp>
              <p:nvSpPr>
                <p:cNvPr id="30" name="Retângulo 29"/>
                <p:cNvSpPr/>
                <p:nvPr/>
              </p:nvSpPr>
              <p:spPr>
                <a:xfrm>
                  <a:off x="7308304" y="3212975"/>
                  <a:ext cx="1728192" cy="24447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63" name="Picture 2" descr="C:\Users\CASULO-\Desktop\S04.png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l="63521" t="51333" r="26189" b="44081"/>
                <a:stretch/>
              </p:blipFill>
              <p:spPr bwMode="auto">
                <a:xfrm>
                  <a:off x="7380312" y="3212976"/>
                  <a:ext cx="980069" cy="327607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67" name="Retângulo 43"/>
              <p:cNvSpPr/>
              <p:nvPr/>
            </p:nvSpPr>
            <p:spPr>
              <a:xfrm>
                <a:off x="7302816" y="2780928"/>
                <a:ext cx="1728192" cy="246221"/>
              </a:xfrm>
              <a:prstGeom prst="rect">
                <a:avLst/>
              </a:prstGeom>
              <a:grp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LINHA DO TEMPO</a:t>
                </a:r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707904" y="296332"/>
              <a:ext cx="1800200" cy="2484595"/>
              <a:chOff x="3707904" y="296332"/>
              <a:chExt cx="1800200" cy="2484595"/>
            </a:xfrm>
            <a:noFill/>
          </p:grpSpPr>
          <p:grpSp>
            <p:nvGrpSpPr>
              <p:cNvPr id="10" name="Grupo 9"/>
              <p:cNvGrpSpPr/>
              <p:nvPr/>
            </p:nvGrpSpPr>
            <p:grpSpPr>
              <a:xfrm>
                <a:off x="3707904" y="296332"/>
                <a:ext cx="1800200" cy="2484595"/>
                <a:chOff x="3707904" y="1298837"/>
                <a:chExt cx="1800200" cy="2094159"/>
              </a:xfrm>
              <a:grpFill/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37079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7" name="Retângulo 36"/>
                <p:cNvSpPr/>
                <p:nvPr/>
              </p:nvSpPr>
              <p:spPr>
                <a:xfrm>
                  <a:off x="4211960" y="1358158"/>
                  <a:ext cx="1296144" cy="393008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STAKEHOLDERS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Externos &amp; 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Fatores Externos</a:t>
                  </a:r>
                </a:p>
              </p:txBody>
            </p:sp>
          </p:grpSp>
          <p:pic>
            <p:nvPicPr>
              <p:cNvPr id="68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 l="25972" t="18223" r="64223" b="73432"/>
              <a:stretch/>
            </p:blipFill>
            <p:spPr bwMode="auto">
              <a:xfrm>
                <a:off x="3741043" y="380048"/>
                <a:ext cx="549504" cy="350747"/>
              </a:xfrm>
              <a:prstGeom prst="rect">
                <a:avLst/>
              </a:prstGeom>
              <a:grpFill/>
            </p:spPr>
          </p:pic>
        </p:grpSp>
        <p:grpSp>
          <p:nvGrpSpPr>
            <p:cNvPr id="48" name="Grupo 47"/>
            <p:cNvGrpSpPr/>
            <p:nvPr/>
          </p:nvGrpSpPr>
          <p:grpSpPr>
            <a:xfrm>
              <a:off x="7308304" y="247536"/>
              <a:ext cx="1728192" cy="2245362"/>
              <a:chOff x="7308304" y="247536"/>
              <a:chExt cx="1728192" cy="2245362"/>
            </a:xfrm>
            <a:noFill/>
          </p:grpSpPr>
          <p:grpSp>
            <p:nvGrpSpPr>
              <p:cNvPr id="20" name="Grupo 19"/>
              <p:cNvGrpSpPr/>
              <p:nvPr/>
            </p:nvGrpSpPr>
            <p:grpSpPr>
              <a:xfrm>
                <a:off x="7308304" y="296334"/>
                <a:ext cx="1728192" cy="2196564"/>
                <a:chOff x="7308304" y="1288229"/>
                <a:chExt cx="1728192" cy="1852738"/>
              </a:xfrm>
              <a:grpFill/>
            </p:grpSpPr>
            <p:sp>
              <p:nvSpPr>
                <p:cNvPr id="18" name="Retângulo 17"/>
                <p:cNvSpPr/>
                <p:nvPr/>
              </p:nvSpPr>
              <p:spPr>
                <a:xfrm>
                  <a:off x="7308304" y="1288229"/>
                  <a:ext cx="1728192" cy="18527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7734864" y="1354134"/>
                  <a:ext cx="869584" cy="20768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RISCOS</a:t>
                  </a:r>
                </a:p>
              </p:txBody>
            </p:sp>
          </p:grpSp>
          <p:pic>
            <p:nvPicPr>
              <p:cNvPr id="69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 l="52555" t="16121" r="39815" b="72146"/>
              <a:stretch/>
            </p:blipFill>
            <p:spPr bwMode="auto">
              <a:xfrm>
                <a:off x="7338742" y="247536"/>
                <a:ext cx="424697" cy="489802"/>
              </a:xfrm>
              <a:prstGeom prst="rect">
                <a:avLst/>
              </a:prstGeom>
              <a:grpFill/>
            </p:spPr>
          </p:pic>
        </p:grpSp>
        <p:grpSp>
          <p:nvGrpSpPr>
            <p:cNvPr id="51" name="Grupo 50"/>
            <p:cNvGrpSpPr/>
            <p:nvPr/>
          </p:nvGrpSpPr>
          <p:grpSpPr>
            <a:xfrm>
              <a:off x="5508104" y="296332"/>
              <a:ext cx="1728192" cy="2484595"/>
              <a:chOff x="5508104" y="296332"/>
              <a:chExt cx="1728192" cy="2484595"/>
            </a:xfrm>
            <a:noFill/>
          </p:grpSpPr>
          <p:grpSp>
            <p:nvGrpSpPr>
              <p:cNvPr id="15" name="Grupo 14"/>
              <p:cNvGrpSpPr/>
              <p:nvPr/>
            </p:nvGrpSpPr>
            <p:grpSpPr>
              <a:xfrm>
                <a:off x="5508104" y="296332"/>
                <a:ext cx="1728192" cy="2484595"/>
                <a:chOff x="5508104" y="1298837"/>
                <a:chExt cx="1728192" cy="2094159"/>
              </a:xfrm>
              <a:grpFill/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55081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6084168" y="1364693"/>
                  <a:ext cx="1152128" cy="207529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PREMISSAS</a:t>
                  </a:r>
                </a:p>
              </p:txBody>
            </p:sp>
          </p:grpSp>
          <p:pic>
            <p:nvPicPr>
              <p:cNvPr id="70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 l="75310" t="34774" r="13321" b="57426"/>
              <a:stretch/>
            </p:blipFill>
            <p:spPr bwMode="auto">
              <a:xfrm>
                <a:off x="5565254" y="333261"/>
                <a:ext cx="573693" cy="295167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3" name="Retângulo 32"/>
          <p:cNvSpPr/>
          <p:nvPr/>
        </p:nvSpPr>
        <p:spPr>
          <a:xfrm>
            <a:off x="6350" y="-55563"/>
            <a:ext cx="468313" cy="368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GP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302375" y="-66675"/>
            <a:ext cx="8001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PITCH</a:t>
            </a:r>
          </a:p>
        </p:txBody>
      </p:sp>
      <p:grpSp>
        <p:nvGrpSpPr>
          <p:cNvPr id="88" name="Grupo 87"/>
          <p:cNvGrpSpPr>
            <a:grpSpLocks/>
          </p:cNvGrpSpPr>
          <p:nvPr/>
        </p:nvGrpSpPr>
        <p:grpSpPr bwMode="auto">
          <a:xfrm>
            <a:off x="247650" y="2249488"/>
            <a:ext cx="1447800" cy="1250951"/>
            <a:chOff x="247878" y="692695"/>
            <a:chExt cx="1447445" cy="1251502"/>
          </a:xfrm>
        </p:grpSpPr>
        <p:pic>
          <p:nvPicPr>
            <p:cNvPr id="318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tângulo 95"/>
            <p:cNvSpPr/>
            <p:nvPr/>
          </p:nvSpPr>
          <p:spPr>
            <a:xfrm>
              <a:off x="338344" y="838809"/>
              <a:ext cx="1356979" cy="9298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Desenvolver em 2 meses protótipo de sistema de aprendizado de máquina com capacidade de análise de dados e predição de resultados medidos em termos de acurácia e precisão.</a:t>
              </a:r>
              <a:endPara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0" name="Grupo 99"/>
          <p:cNvGrpSpPr>
            <a:grpSpLocks/>
          </p:cNvGrpSpPr>
          <p:nvPr/>
        </p:nvGrpSpPr>
        <p:grpSpPr bwMode="auto">
          <a:xfrm>
            <a:off x="2043113" y="692150"/>
            <a:ext cx="1447800" cy="1252538"/>
            <a:chOff x="247878" y="692695"/>
            <a:chExt cx="1447444" cy="1251502"/>
          </a:xfrm>
        </p:grpSpPr>
        <p:pic>
          <p:nvPicPr>
            <p:cNvPr id="317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Retângulo 101"/>
            <p:cNvSpPr/>
            <p:nvPr/>
          </p:nvSpPr>
          <p:spPr>
            <a:xfrm>
              <a:off x="333146" y="810668"/>
              <a:ext cx="1260165" cy="9548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Página (sistema) em PHP com capacidades de consumir dados e predizer resultados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106" name="Grupo 105"/>
          <p:cNvGrpSpPr>
            <a:grpSpLocks/>
          </p:cNvGrpSpPr>
          <p:nvPr/>
        </p:nvGrpSpPr>
        <p:grpSpPr bwMode="auto">
          <a:xfrm>
            <a:off x="3848100" y="822325"/>
            <a:ext cx="1447800" cy="1252538"/>
            <a:chOff x="247878" y="692695"/>
            <a:chExt cx="1447444" cy="1251502"/>
          </a:xfrm>
        </p:grpSpPr>
        <p:pic>
          <p:nvPicPr>
            <p:cNvPr id="317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etângulo 107"/>
            <p:cNvSpPr/>
            <p:nvPr/>
          </p:nvSpPr>
          <p:spPr>
            <a:xfrm>
              <a:off x="341518" y="919520"/>
              <a:ext cx="1260165" cy="2490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Profa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 </a:t>
              </a:r>
              <a:r>
                <a:rPr lang="pt-B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Kadidja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112" name="Grupo 111"/>
          <p:cNvGrpSpPr>
            <a:grpSpLocks/>
          </p:cNvGrpSpPr>
          <p:nvPr/>
        </p:nvGrpSpPr>
        <p:grpSpPr bwMode="auto">
          <a:xfrm>
            <a:off x="5571902" y="628492"/>
            <a:ext cx="1447800" cy="1252538"/>
            <a:chOff x="247878" y="692695"/>
            <a:chExt cx="1447444" cy="1251502"/>
          </a:xfrm>
        </p:grpSpPr>
        <p:pic>
          <p:nvPicPr>
            <p:cNvPr id="317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Retângulo 113"/>
            <p:cNvSpPr/>
            <p:nvPr/>
          </p:nvSpPr>
          <p:spPr>
            <a:xfrm>
              <a:off x="341518" y="808487"/>
              <a:ext cx="1260165" cy="5235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Kadija</a:t>
              </a: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 vai avaliar como 10 o projeto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8" name="Grupo 117"/>
          <p:cNvGrpSpPr>
            <a:grpSpLocks/>
          </p:cNvGrpSpPr>
          <p:nvPr/>
        </p:nvGrpSpPr>
        <p:grpSpPr bwMode="auto">
          <a:xfrm>
            <a:off x="4112774" y="5361401"/>
            <a:ext cx="1355292" cy="986558"/>
            <a:chOff x="247878" y="692695"/>
            <a:chExt cx="1447444" cy="1251502"/>
          </a:xfrm>
        </p:grpSpPr>
        <p:pic>
          <p:nvPicPr>
            <p:cNvPr id="3168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tângulo 119"/>
            <p:cNvSpPr/>
            <p:nvPr/>
          </p:nvSpPr>
          <p:spPr>
            <a:xfrm>
              <a:off x="341621" y="919808"/>
              <a:ext cx="1259959" cy="8140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Descobrir que o </a:t>
              </a:r>
              <a:r>
                <a:rPr lang="pt-BR" sz="10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php</a:t>
              </a: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-ml não é capaz de utilizar técnicas de AM</a:t>
              </a:r>
              <a:endPara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1" name="Grupo 120"/>
          <p:cNvGrpSpPr>
            <a:grpSpLocks/>
          </p:cNvGrpSpPr>
          <p:nvPr/>
        </p:nvGrpSpPr>
        <p:grpSpPr bwMode="auto">
          <a:xfrm>
            <a:off x="7243763" y="547688"/>
            <a:ext cx="1447800" cy="1252537"/>
            <a:chOff x="247878" y="692695"/>
            <a:chExt cx="1447444" cy="1251502"/>
          </a:xfrm>
        </p:grpSpPr>
        <p:pic>
          <p:nvPicPr>
            <p:cNvPr id="316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Retângulo 122"/>
            <p:cNvSpPr/>
            <p:nvPr/>
          </p:nvSpPr>
          <p:spPr>
            <a:xfrm>
              <a:off x="341517" y="919519"/>
              <a:ext cx="1260165" cy="2363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Ser reprovado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7" name="Grupo 126"/>
          <p:cNvGrpSpPr>
            <a:grpSpLocks/>
          </p:cNvGrpSpPr>
          <p:nvPr/>
        </p:nvGrpSpPr>
        <p:grpSpPr bwMode="auto">
          <a:xfrm>
            <a:off x="7448550" y="5313363"/>
            <a:ext cx="1476375" cy="1250950"/>
            <a:chOff x="247878" y="692695"/>
            <a:chExt cx="1475433" cy="1251502"/>
          </a:xfrm>
        </p:grpSpPr>
        <p:pic>
          <p:nvPicPr>
            <p:cNvPr id="316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Retângulo 128"/>
            <p:cNvSpPr/>
            <p:nvPr/>
          </p:nvSpPr>
          <p:spPr>
            <a:xfrm>
              <a:off x="281195" y="808633"/>
              <a:ext cx="1442116" cy="641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5725" indent="-85725" eaLnBrk="1" hangingPunct="1">
                <a:lnSpc>
                  <a:spcPct val="85000"/>
                </a:lnSpc>
                <a:buFont typeface="Arial" pitchFamily="34" charset="0"/>
                <a:buChar char="•"/>
                <a:defRPr/>
              </a:pP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Minha hora de trabalho e de lazer que eu mesmo vou pagar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sp>
        <p:nvSpPr>
          <p:cNvPr id="44" name="Retângulo 43"/>
          <p:cNvSpPr>
            <a:spLocks noChangeArrowheads="1"/>
          </p:cNvSpPr>
          <p:nvPr/>
        </p:nvSpPr>
        <p:spPr bwMode="auto">
          <a:xfrm>
            <a:off x="414338" y="-71438"/>
            <a:ext cx="2498725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 i="1">
                <a:latin typeface="Trebuchet MS" panose="020B0603020202020204" pitchFamily="34" charset="0"/>
              </a:rPr>
              <a:t>Gerente do Projeto </a:t>
            </a:r>
          </a:p>
        </p:txBody>
      </p:sp>
      <p:sp>
        <p:nvSpPr>
          <p:cNvPr id="130" name="Retângulo 129"/>
          <p:cNvSpPr>
            <a:spLocks noChangeArrowheads="1"/>
          </p:cNvSpPr>
          <p:nvPr/>
        </p:nvSpPr>
        <p:spPr bwMode="auto">
          <a:xfrm>
            <a:off x="6975475" y="-84138"/>
            <a:ext cx="226060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 i="1">
                <a:latin typeface="Trebuchet MS" panose="020B0603020202020204" pitchFamily="34" charset="0"/>
              </a:rPr>
              <a:t>Título do projeto</a:t>
            </a:r>
          </a:p>
        </p:txBody>
      </p:sp>
      <p:grpSp>
        <p:nvGrpSpPr>
          <p:cNvPr id="138" name="Grupo 137"/>
          <p:cNvGrpSpPr>
            <a:grpSpLocks/>
          </p:cNvGrpSpPr>
          <p:nvPr/>
        </p:nvGrpSpPr>
        <p:grpSpPr bwMode="auto">
          <a:xfrm>
            <a:off x="128588" y="4221162"/>
            <a:ext cx="1603243" cy="2246607"/>
            <a:chOff x="92473" y="692695"/>
            <a:chExt cx="1602849" cy="1251502"/>
          </a:xfrm>
        </p:grpSpPr>
        <p:pic>
          <p:nvPicPr>
            <p:cNvPr id="316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73" y="692695"/>
              <a:ext cx="1602849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Retângulo 139"/>
            <p:cNvSpPr/>
            <p:nvPr/>
          </p:nvSpPr>
          <p:spPr>
            <a:xfrm>
              <a:off x="165924" y="854801"/>
              <a:ext cx="1453202" cy="101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eaLnBrk="1" hangingPunct="1">
                <a:lnSpc>
                  <a:spcPct val="85000"/>
                </a:lnSpc>
                <a:buFont typeface="Arial" panose="020B0604020202020204" pitchFamily="34" charset="0"/>
                <a:buChar char="•"/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Praticar desenvolvimento de um sistema de aprendizado de máquina</a:t>
              </a:r>
            </a:p>
            <a:p>
              <a:pPr marL="171450" indent="-171450" eaLnBrk="1" hangingPunct="1">
                <a:lnSpc>
                  <a:spcPct val="85000"/>
                </a:lnSpc>
                <a:buFont typeface="Arial" panose="020B0604020202020204" pitchFamily="34" charset="0"/>
                <a:buChar char="•"/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Possibilidade de aplicar na construção futura de um sistema detecção ode fraudes com base em AM</a:t>
              </a:r>
            </a:p>
          </p:txBody>
        </p:sp>
      </p:grpSp>
      <p:grpSp>
        <p:nvGrpSpPr>
          <p:cNvPr id="141" name="Grupo 140"/>
          <p:cNvGrpSpPr>
            <a:grpSpLocks/>
          </p:cNvGrpSpPr>
          <p:nvPr/>
        </p:nvGrpSpPr>
        <p:grpSpPr bwMode="auto">
          <a:xfrm>
            <a:off x="1983143" y="2580420"/>
            <a:ext cx="1446212" cy="1252537"/>
            <a:chOff x="247878" y="692695"/>
            <a:chExt cx="1447444" cy="1251502"/>
          </a:xfrm>
        </p:grpSpPr>
        <p:pic>
          <p:nvPicPr>
            <p:cNvPr id="3158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Retângulo 142"/>
            <p:cNvSpPr/>
            <p:nvPr/>
          </p:nvSpPr>
          <p:spPr>
            <a:xfrm>
              <a:off x="341620" y="919519"/>
              <a:ext cx="1259960" cy="5627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Campo para upload do arquivo </a:t>
              </a:r>
              <a:r>
                <a:rPr lang="pt-B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csv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4" name="Grupo 143"/>
          <p:cNvGrpSpPr>
            <a:grpSpLocks/>
          </p:cNvGrpSpPr>
          <p:nvPr/>
        </p:nvGrpSpPr>
        <p:grpSpPr bwMode="auto">
          <a:xfrm>
            <a:off x="1981556" y="3829050"/>
            <a:ext cx="1447800" cy="1252538"/>
            <a:chOff x="247878" y="692695"/>
            <a:chExt cx="1447444" cy="1251502"/>
          </a:xfrm>
        </p:grpSpPr>
        <p:pic>
          <p:nvPicPr>
            <p:cNvPr id="315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Retângulo 145"/>
            <p:cNvSpPr/>
            <p:nvPr/>
          </p:nvSpPr>
          <p:spPr>
            <a:xfrm>
              <a:off x="341518" y="919520"/>
              <a:ext cx="1260165" cy="71960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Apresentar resultados das técnicas de AM em tela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7" name="Grupo 146"/>
          <p:cNvGrpSpPr>
            <a:grpSpLocks/>
          </p:cNvGrpSpPr>
          <p:nvPr/>
        </p:nvGrpSpPr>
        <p:grpSpPr bwMode="auto">
          <a:xfrm>
            <a:off x="3956600" y="1292981"/>
            <a:ext cx="1446212" cy="1252538"/>
            <a:chOff x="215062" y="576073"/>
            <a:chExt cx="1447444" cy="1251502"/>
          </a:xfrm>
        </p:grpSpPr>
        <p:pic>
          <p:nvPicPr>
            <p:cNvPr id="3154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2" y="576073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Retângulo 148"/>
            <p:cNvSpPr/>
            <p:nvPr/>
          </p:nvSpPr>
          <p:spPr>
            <a:xfrm>
              <a:off x="308804" y="802897"/>
              <a:ext cx="1259960" cy="2490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CEF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150" name="Grupo 149"/>
          <p:cNvGrpSpPr>
            <a:grpSpLocks/>
          </p:cNvGrpSpPr>
          <p:nvPr/>
        </p:nvGrpSpPr>
        <p:grpSpPr bwMode="auto">
          <a:xfrm>
            <a:off x="5725890" y="1113068"/>
            <a:ext cx="1376585" cy="1141607"/>
            <a:chOff x="179335" y="350308"/>
            <a:chExt cx="1377757" cy="1140664"/>
          </a:xfrm>
        </p:grpSpPr>
        <p:pic>
          <p:nvPicPr>
            <p:cNvPr id="315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35" y="350308"/>
              <a:ext cx="1319252" cy="1140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Retângulo 151"/>
            <p:cNvSpPr/>
            <p:nvPr/>
          </p:nvSpPr>
          <p:spPr>
            <a:xfrm>
              <a:off x="273077" y="577132"/>
              <a:ext cx="1284015" cy="667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Serei capaz de adaptar o protótipo em meu trabalho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3" name="Grupo 152"/>
          <p:cNvGrpSpPr>
            <a:grpSpLocks/>
          </p:cNvGrpSpPr>
          <p:nvPr/>
        </p:nvGrpSpPr>
        <p:grpSpPr bwMode="auto">
          <a:xfrm>
            <a:off x="5688013" y="5246688"/>
            <a:ext cx="1447800" cy="1250950"/>
            <a:chOff x="247878" y="692695"/>
            <a:chExt cx="1447444" cy="1251502"/>
          </a:xfrm>
        </p:grpSpPr>
        <p:pic>
          <p:nvPicPr>
            <p:cNvPr id="315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Retângulo 154"/>
            <p:cNvSpPr/>
            <p:nvPr/>
          </p:nvSpPr>
          <p:spPr>
            <a:xfrm>
              <a:off x="341517" y="919807"/>
              <a:ext cx="1314127" cy="8775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Identificar limitações do PHP para consumir dados do </a:t>
              </a:r>
              <a:r>
                <a:rPr lang="pt-B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csv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6" name="Grupo 155"/>
          <p:cNvGrpSpPr>
            <a:grpSpLocks/>
          </p:cNvGrpSpPr>
          <p:nvPr/>
        </p:nvGrpSpPr>
        <p:grpSpPr bwMode="auto">
          <a:xfrm>
            <a:off x="7586663" y="989013"/>
            <a:ext cx="1447800" cy="1250950"/>
            <a:chOff x="247878" y="692695"/>
            <a:chExt cx="1447444" cy="1251502"/>
          </a:xfrm>
        </p:grpSpPr>
        <p:pic>
          <p:nvPicPr>
            <p:cNvPr id="314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Retângulo 157"/>
            <p:cNvSpPr/>
            <p:nvPr/>
          </p:nvSpPr>
          <p:spPr>
            <a:xfrm>
              <a:off x="341517" y="764164"/>
              <a:ext cx="1260165" cy="524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Não conseguir adaptar projeto a necessidade real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9" name="Grupo 158"/>
          <p:cNvGrpSpPr>
            <a:grpSpLocks/>
          </p:cNvGrpSpPr>
          <p:nvPr/>
        </p:nvGrpSpPr>
        <p:grpSpPr bwMode="auto">
          <a:xfrm>
            <a:off x="7257968" y="1474733"/>
            <a:ext cx="1446213" cy="1250950"/>
            <a:chOff x="247878" y="692695"/>
            <a:chExt cx="1447444" cy="1251502"/>
          </a:xfrm>
        </p:grpSpPr>
        <p:pic>
          <p:nvPicPr>
            <p:cNvPr id="314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" name="Retângulo 160"/>
            <p:cNvSpPr/>
            <p:nvPr/>
          </p:nvSpPr>
          <p:spPr>
            <a:xfrm>
              <a:off x="341621" y="919808"/>
              <a:ext cx="1259959" cy="812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Não ter tempo para aprender PHP e desenvolver a página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53" name="Grupo 2052"/>
          <p:cNvGrpSpPr>
            <a:grpSpLocks/>
          </p:cNvGrpSpPr>
          <p:nvPr/>
        </p:nvGrpSpPr>
        <p:grpSpPr bwMode="auto">
          <a:xfrm>
            <a:off x="7723188" y="3059113"/>
            <a:ext cx="781050" cy="1835150"/>
            <a:chOff x="7722474" y="3059261"/>
            <a:chExt cx="781735" cy="1835777"/>
          </a:xfrm>
        </p:grpSpPr>
        <p:cxnSp>
          <p:nvCxnSpPr>
            <p:cNvPr id="2052" name="Conector reto 2051"/>
            <p:cNvCxnSpPr/>
            <p:nvPr/>
          </p:nvCxnSpPr>
          <p:spPr>
            <a:xfrm>
              <a:off x="7722474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>
            <a:xfrm>
              <a:off x="813081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>
            <a:xfrm>
              <a:off x="850420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>
            <a:grpSpLocks/>
          </p:cNvGrpSpPr>
          <p:nvPr/>
        </p:nvGrpSpPr>
        <p:grpSpPr bwMode="auto">
          <a:xfrm>
            <a:off x="251475" y="626944"/>
            <a:ext cx="1447800" cy="1252538"/>
            <a:chOff x="247878" y="692695"/>
            <a:chExt cx="1447444" cy="1251502"/>
          </a:xfrm>
        </p:grpSpPr>
        <p:pic>
          <p:nvPicPr>
            <p:cNvPr id="314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Retângulo 164"/>
            <p:cNvSpPr/>
            <p:nvPr/>
          </p:nvSpPr>
          <p:spPr>
            <a:xfrm>
              <a:off x="343105" y="817621"/>
              <a:ext cx="1311461" cy="1007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Sistemas de detecção de fraudes tradicionais não conseguem verificar altos volumes dados automaticamente</a:t>
              </a:r>
              <a:endPara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49" name="Grupo 2048"/>
          <p:cNvGrpSpPr>
            <a:grpSpLocks/>
          </p:cNvGrpSpPr>
          <p:nvPr/>
        </p:nvGrpSpPr>
        <p:grpSpPr bwMode="auto">
          <a:xfrm>
            <a:off x="3776781" y="3379862"/>
            <a:ext cx="839788" cy="625475"/>
            <a:chOff x="9735591" y="4425269"/>
            <a:chExt cx="839913" cy="626400"/>
          </a:xfrm>
        </p:grpSpPr>
        <p:pic>
          <p:nvPicPr>
            <p:cNvPr id="3135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591" y="4425269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Retângulo 196"/>
            <p:cNvSpPr/>
            <p:nvPr/>
          </p:nvSpPr>
          <p:spPr>
            <a:xfrm>
              <a:off x="9746706" y="4534968"/>
              <a:ext cx="828798" cy="2300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Eu</a:t>
              </a:r>
              <a:endPara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056" name="Grupo 2055"/>
          <p:cNvGrpSpPr>
            <a:grpSpLocks/>
          </p:cNvGrpSpPr>
          <p:nvPr/>
        </p:nvGrpSpPr>
        <p:grpSpPr bwMode="auto">
          <a:xfrm>
            <a:off x="4672596" y="3568700"/>
            <a:ext cx="833437" cy="625475"/>
            <a:chOff x="9710571" y="3048687"/>
            <a:chExt cx="832264" cy="626400"/>
          </a:xfrm>
        </p:grpSpPr>
        <p:pic>
          <p:nvPicPr>
            <p:cNvPr id="313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0571" y="3048687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Retângulo 200"/>
            <p:cNvSpPr/>
            <p:nvPr/>
          </p:nvSpPr>
          <p:spPr>
            <a:xfrm>
              <a:off x="9728008" y="3210851"/>
              <a:ext cx="814827" cy="3806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Eu mesmo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057" name="Grupo 2056"/>
          <p:cNvGrpSpPr>
            <a:grpSpLocks/>
          </p:cNvGrpSpPr>
          <p:nvPr/>
        </p:nvGrpSpPr>
        <p:grpSpPr bwMode="auto">
          <a:xfrm>
            <a:off x="3929063" y="4230688"/>
            <a:ext cx="723900" cy="627062"/>
            <a:chOff x="9469382" y="1776782"/>
            <a:chExt cx="724473" cy="626400"/>
          </a:xfrm>
        </p:grpSpPr>
        <p:pic>
          <p:nvPicPr>
            <p:cNvPr id="3129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382" y="1776782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" name="Retângulo 201"/>
            <p:cNvSpPr/>
            <p:nvPr/>
          </p:nvSpPr>
          <p:spPr>
            <a:xfrm>
              <a:off x="9469382" y="1916335"/>
              <a:ext cx="691109" cy="2410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Euquipe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03" name="Grupo 202"/>
          <p:cNvGrpSpPr>
            <a:grpSpLocks/>
          </p:cNvGrpSpPr>
          <p:nvPr/>
        </p:nvGrpSpPr>
        <p:grpSpPr bwMode="auto">
          <a:xfrm>
            <a:off x="5567423" y="3274639"/>
            <a:ext cx="1481138" cy="625475"/>
            <a:chOff x="9403573" y="3765215"/>
            <a:chExt cx="1324406" cy="626400"/>
          </a:xfrm>
        </p:grpSpPr>
        <p:pic>
          <p:nvPicPr>
            <p:cNvPr id="312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" name="Retângulo 204"/>
            <p:cNvSpPr/>
            <p:nvPr/>
          </p:nvSpPr>
          <p:spPr>
            <a:xfrm>
              <a:off x="9487325" y="3825629"/>
              <a:ext cx="1240654" cy="3806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Desenvolver página em PHP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12" name="Grupo 211"/>
          <p:cNvGrpSpPr>
            <a:grpSpLocks/>
          </p:cNvGrpSpPr>
          <p:nvPr/>
        </p:nvGrpSpPr>
        <p:grpSpPr bwMode="auto">
          <a:xfrm>
            <a:off x="5617386" y="3850296"/>
            <a:ext cx="1313408" cy="639805"/>
            <a:chOff x="9498319" y="2744818"/>
            <a:chExt cx="794965" cy="639130"/>
          </a:xfrm>
        </p:grpSpPr>
        <p:pic>
          <p:nvPicPr>
            <p:cNvPr id="312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8319" y="2744818"/>
              <a:ext cx="750376" cy="6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Retângulo 213"/>
            <p:cNvSpPr/>
            <p:nvPr/>
          </p:nvSpPr>
          <p:spPr>
            <a:xfrm>
              <a:off x="9553090" y="2784466"/>
              <a:ext cx="740194" cy="379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Construir técnicas de AM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15" name="Grupo 214"/>
          <p:cNvGrpSpPr>
            <a:grpSpLocks/>
          </p:cNvGrpSpPr>
          <p:nvPr/>
        </p:nvGrpSpPr>
        <p:grpSpPr bwMode="auto">
          <a:xfrm>
            <a:off x="6116634" y="4370390"/>
            <a:ext cx="1112840" cy="757238"/>
            <a:chOff x="9469380" y="1776781"/>
            <a:chExt cx="728065" cy="626400"/>
          </a:xfrm>
        </p:grpSpPr>
        <p:pic>
          <p:nvPicPr>
            <p:cNvPr id="3119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380" y="1776781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Retângulo 216"/>
            <p:cNvSpPr/>
            <p:nvPr/>
          </p:nvSpPr>
          <p:spPr>
            <a:xfrm>
              <a:off x="9469382" y="1939617"/>
              <a:ext cx="728063" cy="4334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Integrar técnica à página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pic>
        <p:nvPicPr>
          <p:cNvPr id="2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483475" y="3436938"/>
            <a:ext cx="7254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859713" y="3789363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8212138" y="4486275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tângulo 175"/>
          <p:cNvSpPr/>
          <p:nvPr/>
        </p:nvSpPr>
        <p:spPr>
          <a:xfrm>
            <a:off x="-25400" y="6577013"/>
            <a:ext cx="23574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Modelo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Canvas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 de Projeto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28" y="1672239"/>
            <a:ext cx="1446212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Retângulo 172"/>
          <p:cNvSpPr/>
          <p:nvPr/>
        </p:nvSpPr>
        <p:spPr bwMode="auto">
          <a:xfrm>
            <a:off x="4125690" y="1899251"/>
            <a:ext cx="1258888" cy="5632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rPr>
              <a:t>Outros compromissos diversos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pic>
        <p:nvPicPr>
          <p:cNvPr id="17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45" y="1910946"/>
            <a:ext cx="1256764" cy="10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Retângulo 179"/>
          <p:cNvSpPr/>
          <p:nvPr/>
        </p:nvSpPr>
        <p:spPr bwMode="auto">
          <a:xfrm>
            <a:off x="5790608" y="2035969"/>
            <a:ext cx="1277898" cy="523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Terei tempo suficiente para executar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444065" y="2967883"/>
            <a:ext cx="523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11/21</a:t>
            </a:r>
            <a:endParaRPr lang="pt-BR" sz="1000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7868337" y="2970213"/>
            <a:ext cx="523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12/21</a:t>
            </a:r>
            <a:endParaRPr lang="pt-BR" sz="1000" dirty="0"/>
          </a:p>
        </p:txBody>
      </p:sp>
      <p:sp>
        <p:nvSpPr>
          <p:cNvPr id="182" name="CaixaDeTexto 181"/>
          <p:cNvSpPr txBox="1"/>
          <p:nvPr/>
        </p:nvSpPr>
        <p:spPr>
          <a:xfrm>
            <a:off x="8248191" y="2977309"/>
            <a:ext cx="523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01/22</a:t>
            </a:r>
            <a:endParaRPr lang="pt-BR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-MODEL-CANVAS-APRESENTACA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PROJECT-MODEL-CANVAS-APRESENTACAO</Template>
  <TotalTime>239</TotalTime>
  <Words>230</Words>
  <Application>Microsoft Office PowerPoint</Application>
  <PresentationFormat>Transparência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Verdana</vt:lpstr>
      <vt:lpstr>Wingdings 2</vt:lpstr>
      <vt:lpstr>Trebuchet MS</vt:lpstr>
      <vt:lpstr>Calibri</vt:lpstr>
      <vt:lpstr>PROJECT-MODEL-CANVAS-APRESENTACAO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gerenciamento de projetos</dc:subject>
  <dc:creator>joao_paulo</dc:creator>
  <dc:description>Apresenta metodologia pra planejar um projeto em uma única página</dc:description>
  <cp:lastModifiedBy>Conta da Microsoft</cp:lastModifiedBy>
  <cp:revision>15</cp:revision>
  <dcterms:created xsi:type="dcterms:W3CDTF">2014-09-09T18:20:14Z</dcterms:created>
  <dcterms:modified xsi:type="dcterms:W3CDTF">2021-11-17T23:27:19Z</dcterms:modified>
</cp:coreProperties>
</file>