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E1E15-433B-4013-9B4A-194CB9A22653}" v="71" dt="2021-08-05T23:12:26.227"/>
    <p1510:client id="{610FB02E-2801-4F42-A472-60A0F4F3CEA0}" v="33" dt="2021-08-05T23:15:44.498"/>
    <p1510:client id="{FBB0CD51-EA74-4E0E-896E-A24D5AEC053D}" v="1423" dt="2021-08-05T23:03:28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5E7377-F470-4644-BEE2-03FA7D2872E2}" type="doc">
      <dgm:prSet loTypeId="urn:microsoft.com/office/officeart/2005/8/layout/lProcess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910445BC-98F9-4D8B-9AF4-4451879D2C26}">
      <dgm:prSet phldrT="[Texto]" phldr="0"/>
      <dgm:spPr/>
      <dgm:t>
        <a:bodyPr/>
        <a:lstStyle/>
        <a:p>
          <a:r>
            <a:rPr lang="pt-BR" dirty="0">
              <a:latin typeface="Univers Condensed"/>
            </a:rPr>
            <a:t>Contextualização</a:t>
          </a:r>
          <a:endParaRPr lang="pt-BR" dirty="0"/>
        </a:p>
      </dgm:t>
    </dgm:pt>
    <dgm:pt modelId="{CC91211B-96FF-4F9F-80DB-5772DFAF3DEA}" type="parTrans" cxnId="{0B95AAA1-3418-438C-983A-D136498E2173}">
      <dgm:prSet/>
      <dgm:spPr/>
      <dgm:t>
        <a:bodyPr/>
        <a:lstStyle/>
        <a:p>
          <a:endParaRPr lang="pt-BR"/>
        </a:p>
      </dgm:t>
    </dgm:pt>
    <dgm:pt modelId="{B60E4370-6419-4634-A4CE-15E0FE77D5DB}" type="sibTrans" cxnId="{0B95AAA1-3418-438C-983A-D136498E2173}">
      <dgm:prSet/>
      <dgm:spPr/>
      <dgm:t>
        <a:bodyPr/>
        <a:lstStyle/>
        <a:p>
          <a:endParaRPr lang="pt-BR"/>
        </a:p>
      </dgm:t>
    </dgm:pt>
    <dgm:pt modelId="{0C4C9391-28AE-4F59-AF55-FB19BEABA9E4}">
      <dgm:prSet phldrT="[Texto]" phldr="0"/>
      <dgm:spPr/>
      <dgm:t>
        <a:bodyPr/>
        <a:lstStyle/>
        <a:p>
          <a:r>
            <a:rPr lang="pt-BR" dirty="0" smtClean="0">
              <a:latin typeface="Univers Condensed"/>
            </a:rPr>
            <a:t>Solução Proposta</a:t>
          </a:r>
          <a:endParaRPr lang="pt-BR" dirty="0"/>
        </a:p>
      </dgm:t>
    </dgm:pt>
    <dgm:pt modelId="{A75C73F8-F66E-48B1-85B9-E58F3022DF90}" type="parTrans" cxnId="{74BE3508-37F5-403E-BE8F-594A6D46CF92}">
      <dgm:prSet/>
      <dgm:spPr/>
      <dgm:t>
        <a:bodyPr/>
        <a:lstStyle/>
        <a:p>
          <a:endParaRPr lang="pt-BR"/>
        </a:p>
      </dgm:t>
    </dgm:pt>
    <dgm:pt modelId="{1F5F1D5C-EEFF-4EDA-B5F9-81972D3DB2EC}" type="sibTrans" cxnId="{74BE3508-37F5-403E-BE8F-594A6D46CF92}">
      <dgm:prSet/>
      <dgm:spPr/>
      <dgm:t>
        <a:bodyPr/>
        <a:lstStyle/>
        <a:p>
          <a:endParaRPr lang="pt-BR"/>
        </a:p>
      </dgm:t>
    </dgm:pt>
    <dgm:pt modelId="{430697F6-5E64-4D20-AF96-AC666D10B0CA}">
      <dgm:prSet phldrT="[Texto]" phldr="0"/>
      <dgm:spPr/>
      <dgm:t>
        <a:bodyPr/>
        <a:lstStyle/>
        <a:p>
          <a:pPr rtl="0"/>
          <a:r>
            <a:rPr lang="pt-BR" dirty="0" smtClean="0">
              <a:latin typeface="Univers Condensed"/>
            </a:rPr>
            <a:t>Revisão Sistemática</a:t>
          </a:r>
          <a:endParaRPr lang="pt-BR" dirty="0"/>
        </a:p>
      </dgm:t>
    </dgm:pt>
    <dgm:pt modelId="{40B0B2E7-9897-4A08-87E7-2A79842AEED8}" type="parTrans" cxnId="{C708D19D-E572-4BA9-8D94-D91F24017A63}">
      <dgm:prSet/>
      <dgm:spPr/>
      <dgm:t>
        <a:bodyPr/>
        <a:lstStyle/>
        <a:p>
          <a:endParaRPr lang="pt-BR"/>
        </a:p>
      </dgm:t>
    </dgm:pt>
    <dgm:pt modelId="{97F86930-1DF7-42D3-A5B5-D8EB03B0AE36}" type="sibTrans" cxnId="{C708D19D-E572-4BA9-8D94-D91F24017A63}">
      <dgm:prSet/>
      <dgm:spPr/>
      <dgm:t>
        <a:bodyPr/>
        <a:lstStyle/>
        <a:p>
          <a:endParaRPr lang="pt-BR"/>
        </a:p>
      </dgm:t>
    </dgm:pt>
    <dgm:pt modelId="{CC8783F6-67B9-4344-A3B0-3B9CCF045AC1}">
      <dgm:prSet phldrT="[Texto]" phldr="0"/>
      <dgm:spPr/>
      <dgm:t>
        <a:bodyPr/>
        <a:lstStyle/>
        <a:p>
          <a:pPr rtl="0"/>
          <a:r>
            <a:rPr lang="pt-BR" dirty="0" smtClean="0">
              <a:latin typeface="Univers Condensed"/>
            </a:rPr>
            <a:t>Conceitos</a:t>
          </a:r>
          <a:endParaRPr lang="pt-BR" dirty="0"/>
        </a:p>
      </dgm:t>
    </dgm:pt>
    <dgm:pt modelId="{67A03B71-C0E2-47EB-94FC-31814BDDCBFB}" type="parTrans" cxnId="{CF41B797-1D62-45C0-B369-7D17E804A13A}">
      <dgm:prSet/>
      <dgm:spPr/>
      <dgm:t>
        <a:bodyPr/>
        <a:lstStyle/>
        <a:p>
          <a:endParaRPr lang="pt-BR"/>
        </a:p>
      </dgm:t>
    </dgm:pt>
    <dgm:pt modelId="{A393F5E4-D5C5-4F32-8379-E14EABC19254}" type="sibTrans" cxnId="{CF41B797-1D62-45C0-B369-7D17E804A13A}">
      <dgm:prSet/>
      <dgm:spPr/>
      <dgm:t>
        <a:bodyPr/>
        <a:lstStyle/>
        <a:p>
          <a:endParaRPr lang="pt-BR"/>
        </a:p>
      </dgm:t>
    </dgm:pt>
    <dgm:pt modelId="{DDE4DBFF-581B-43ED-99C3-FC4B7EABDD0E}">
      <dgm:prSet phldrT="[Texto]" phldr="0"/>
      <dgm:spPr/>
      <dgm:t>
        <a:bodyPr/>
        <a:lstStyle/>
        <a:p>
          <a:pPr rtl="0"/>
          <a:r>
            <a:rPr lang="pt-BR" dirty="0">
              <a:latin typeface="Univers Condensed"/>
            </a:rPr>
            <a:t>Trabalhos Correlatos</a:t>
          </a:r>
          <a:endParaRPr lang="pt-BR" dirty="0"/>
        </a:p>
      </dgm:t>
    </dgm:pt>
    <dgm:pt modelId="{B70C65F1-F7ED-475C-AC25-63C5871AC234}" type="parTrans" cxnId="{A3B85F99-5EF7-40C3-BFF0-DF95710EEB58}">
      <dgm:prSet/>
      <dgm:spPr/>
      <dgm:t>
        <a:bodyPr/>
        <a:lstStyle/>
        <a:p>
          <a:endParaRPr lang="pt-BR"/>
        </a:p>
      </dgm:t>
    </dgm:pt>
    <dgm:pt modelId="{0ED3FF56-665E-4F34-A76F-0CE943EFD03D}" type="sibTrans" cxnId="{A3B85F99-5EF7-40C3-BFF0-DF95710EEB58}">
      <dgm:prSet/>
      <dgm:spPr/>
      <dgm:t>
        <a:bodyPr/>
        <a:lstStyle/>
        <a:p>
          <a:endParaRPr lang="pt-BR"/>
        </a:p>
      </dgm:t>
    </dgm:pt>
    <dgm:pt modelId="{DF99E212-5843-4CEB-86B0-CEAE0BF36EFD}">
      <dgm:prSet phldrT="[Texto]" phldr="0"/>
      <dgm:spPr/>
      <dgm:t>
        <a:bodyPr/>
        <a:lstStyle/>
        <a:p>
          <a:r>
            <a:rPr lang="pt-BR" dirty="0" smtClean="0">
              <a:latin typeface="Univers Condensed"/>
            </a:rPr>
            <a:t>Material e métodos</a:t>
          </a:r>
          <a:endParaRPr lang="pt-BR" dirty="0"/>
        </a:p>
      </dgm:t>
    </dgm:pt>
    <dgm:pt modelId="{0A8CE19D-26FA-43A8-A486-BF36888C8327}" type="parTrans" cxnId="{469EDC40-EB10-477C-ACC8-4A54A54D4B0A}">
      <dgm:prSet/>
      <dgm:spPr/>
      <dgm:t>
        <a:bodyPr/>
        <a:lstStyle/>
        <a:p>
          <a:endParaRPr lang="pt-BR"/>
        </a:p>
      </dgm:t>
    </dgm:pt>
    <dgm:pt modelId="{94E6DC51-5B2A-417E-AA9B-28DA724C3C98}" type="sibTrans" cxnId="{469EDC40-EB10-477C-ACC8-4A54A54D4B0A}">
      <dgm:prSet/>
      <dgm:spPr/>
      <dgm:t>
        <a:bodyPr/>
        <a:lstStyle/>
        <a:p>
          <a:endParaRPr lang="pt-BR"/>
        </a:p>
      </dgm:t>
    </dgm:pt>
    <dgm:pt modelId="{FABCF4AC-E35F-4E93-B697-A326B8F20DA3}">
      <dgm:prSet phldrT="[Texto]" phldr="0"/>
      <dgm:spPr/>
      <dgm:t>
        <a:bodyPr/>
        <a:lstStyle/>
        <a:p>
          <a:r>
            <a:rPr lang="pt-BR" dirty="0">
              <a:latin typeface="Univers Condensed"/>
            </a:rPr>
            <a:t>Fluxo</a:t>
          </a:r>
          <a:endParaRPr lang="pt-BR" dirty="0"/>
        </a:p>
      </dgm:t>
    </dgm:pt>
    <dgm:pt modelId="{066BDBFB-300B-4886-B718-8400597707DC}" type="parTrans" cxnId="{44D5304D-F69B-4D4A-BA13-3735BAB71E4C}">
      <dgm:prSet/>
      <dgm:spPr/>
      <dgm:t>
        <a:bodyPr/>
        <a:lstStyle/>
        <a:p>
          <a:endParaRPr lang="pt-BR"/>
        </a:p>
      </dgm:t>
    </dgm:pt>
    <dgm:pt modelId="{93DA883D-6099-4EE8-9FCE-71B45A79BADA}" type="sibTrans" cxnId="{44D5304D-F69B-4D4A-BA13-3735BAB71E4C}">
      <dgm:prSet/>
      <dgm:spPr/>
      <dgm:t>
        <a:bodyPr/>
        <a:lstStyle/>
        <a:p>
          <a:endParaRPr lang="pt-BR"/>
        </a:p>
      </dgm:t>
    </dgm:pt>
    <dgm:pt modelId="{C1320F71-5947-4BE1-852B-D9BFE2086A3F}">
      <dgm:prSet phldrT="[Texto]" phldr="0"/>
      <dgm:spPr/>
      <dgm:t>
        <a:bodyPr/>
        <a:lstStyle/>
        <a:p>
          <a:pPr rtl="0"/>
          <a:r>
            <a:rPr lang="pt-BR" dirty="0">
              <a:latin typeface="Univers Condensed"/>
            </a:rPr>
            <a:t>Base de Dados</a:t>
          </a:r>
          <a:endParaRPr lang="pt-BR" dirty="0"/>
        </a:p>
      </dgm:t>
    </dgm:pt>
    <dgm:pt modelId="{2F4ECFD5-3A38-489D-8919-2771A91C4FF3}" type="parTrans" cxnId="{BC611009-6B85-49A9-91D1-685188274C94}">
      <dgm:prSet/>
      <dgm:spPr/>
      <dgm:t>
        <a:bodyPr/>
        <a:lstStyle/>
        <a:p>
          <a:endParaRPr lang="pt-BR"/>
        </a:p>
      </dgm:t>
    </dgm:pt>
    <dgm:pt modelId="{0851BF6D-A2B8-4D00-B63B-00DBBAAEEA25}" type="sibTrans" cxnId="{BC611009-6B85-49A9-91D1-685188274C94}">
      <dgm:prSet/>
      <dgm:spPr/>
      <dgm:t>
        <a:bodyPr/>
        <a:lstStyle/>
        <a:p>
          <a:endParaRPr lang="pt-BR"/>
        </a:p>
      </dgm:t>
    </dgm:pt>
    <dgm:pt modelId="{F322D671-BB0F-45D3-AF97-8853F1FCB8BE}">
      <dgm:prSet phldr="0"/>
      <dgm:spPr/>
      <dgm:t>
        <a:bodyPr/>
        <a:lstStyle/>
        <a:p>
          <a:pPr rtl="0"/>
          <a:r>
            <a:rPr lang="pt-BR" dirty="0">
              <a:latin typeface="Univers Condensed"/>
            </a:rPr>
            <a:t>Problema</a:t>
          </a:r>
        </a:p>
      </dgm:t>
    </dgm:pt>
    <dgm:pt modelId="{05A7EAED-495C-41C7-B14D-6F888C4F478C}" type="parTrans" cxnId="{64072C3C-F6EE-44D5-B87D-BA5D0A6CF235}">
      <dgm:prSet/>
      <dgm:spPr/>
    </dgm:pt>
    <dgm:pt modelId="{2ECD4402-F816-460A-8D10-8DB9C1E8E0A4}" type="sibTrans" cxnId="{64072C3C-F6EE-44D5-B87D-BA5D0A6CF235}">
      <dgm:prSet/>
      <dgm:spPr/>
    </dgm:pt>
    <dgm:pt modelId="{FA21668A-B9E8-4848-9827-F4F9FBFA477A}" type="pres">
      <dgm:prSet presAssocID="{2A5E7377-F470-4644-BEE2-03FA7D2872E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3AAA67B-2712-4DD6-BE0A-EFA1DE26F553}" type="pres">
      <dgm:prSet presAssocID="{910445BC-98F9-4D8B-9AF4-4451879D2C26}" presName="compNode" presStyleCnt="0"/>
      <dgm:spPr/>
    </dgm:pt>
    <dgm:pt modelId="{3CA9A6FC-5270-4A7E-B2EF-F926E156A557}" type="pres">
      <dgm:prSet presAssocID="{910445BC-98F9-4D8B-9AF4-4451879D2C26}" presName="aNode" presStyleLbl="bgShp" presStyleIdx="0" presStyleCnt="3"/>
      <dgm:spPr/>
      <dgm:t>
        <a:bodyPr/>
        <a:lstStyle/>
        <a:p>
          <a:endParaRPr lang="pt-BR"/>
        </a:p>
      </dgm:t>
    </dgm:pt>
    <dgm:pt modelId="{15FF2448-E903-4B38-AEE8-0F9F5321E34B}" type="pres">
      <dgm:prSet presAssocID="{910445BC-98F9-4D8B-9AF4-4451879D2C26}" presName="textNode" presStyleLbl="bgShp" presStyleIdx="0" presStyleCnt="3"/>
      <dgm:spPr/>
      <dgm:t>
        <a:bodyPr/>
        <a:lstStyle/>
        <a:p>
          <a:endParaRPr lang="pt-BR"/>
        </a:p>
      </dgm:t>
    </dgm:pt>
    <dgm:pt modelId="{685BE1DF-C601-4830-A375-EA9637C40034}" type="pres">
      <dgm:prSet presAssocID="{910445BC-98F9-4D8B-9AF4-4451879D2C26}" presName="compChildNode" presStyleCnt="0"/>
      <dgm:spPr/>
    </dgm:pt>
    <dgm:pt modelId="{8D15DBB3-86ED-4BD5-9201-B08B96CE2105}" type="pres">
      <dgm:prSet presAssocID="{910445BC-98F9-4D8B-9AF4-4451879D2C26}" presName="theInnerList" presStyleCnt="0"/>
      <dgm:spPr/>
    </dgm:pt>
    <dgm:pt modelId="{31F24CD1-5CED-41B0-B453-1D278C8A82B8}" type="pres">
      <dgm:prSet presAssocID="{F322D671-BB0F-45D3-AF97-8853F1FCB8BE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C1DC07-747F-4B60-847F-48D6D7798AD2}" type="pres">
      <dgm:prSet presAssocID="{F322D671-BB0F-45D3-AF97-8853F1FCB8BE}" presName="aSpace2" presStyleCnt="0"/>
      <dgm:spPr/>
    </dgm:pt>
    <dgm:pt modelId="{8A43173D-043E-41D3-965D-A4B2AA7B09AC}" type="pres">
      <dgm:prSet presAssocID="{0C4C9391-28AE-4F59-AF55-FB19BEABA9E4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B413F1-EFB4-452B-84CD-4147C2334FD2}" type="pres">
      <dgm:prSet presAssocID="{910445BC-98F9-4D8B-9AF4-4451879D2C26}" presName="aSpace" presStyleCnt="0"/>
      <dgm:spPr/>
    </dgm:pt>
    <dgm:pt modelId="{04FFC1DC-A16A-4317-A4F5-050DA50BF670}" type="pres">
      <dgm:prSet presAssocID="{430697F6-5E64-4D20-AF96-AC666D10B0CA}" presName="compNode" presStyleCnt="0"/>
      <dgm:spPr/>
    </dgm:pt>
    <dgm:pt modelId="{7747960E-0135-428C-B45F-1ED58479E34C}" type="pres">
      <dgm:prSet presAssocID="{430697F6-5E64-4D20-AF96-AC666D10B0CA}" presName="aNode" presStyleLbl="bgShp" presStyleIdx="1" presStyleCnt="3"/>
      <dgm:spPr/>
      <dgm:t>
        <a:bodyPr/>
        <a:lstStyle/>
        <a:p>
          <a:endParaRPr lang="pt-BR"/>
        </a:p>
      </dgm:t>
    </dgm:pt>
    <dgm:pt modelId="{D152ECB3-2279-4CB9-95DC-ABB383BEB16E}" type="pres">
      <dgm:prSet presAssocID="{430697F6-5E64-4D20-AF96-AC666D10B0CA}" presName="textNode" presStyleLbl="bgShp" presStyleIdx="1" presStyleCnt="3"/>
      <dgm:spPr/>
      <dgm:t>
        <a:bodyPr/>
        <a:lstStyle/>
        <a:p>
          <a:endParaRPr lang="pt-BR"/>
        </a:p>
      </dgm:t>
    </dgm:pt>
    <dgm:pt modelId="{1B84FD99-46D9-4D23-9150-D012C9F583C9}" type="pres">
      <dgm:prSet presAssocID="{430697F6-5E64-4D20-AF96-AC666D10B0CA}" presName="compChildNode" presStyleCnt="0"/>
      <dgm:spPr/>
    </dgm:pt>
    <dgm:pt modelId="{C8B54E30-CA38-4E5D-BA54-0825E0FA1A4B}" type="pres">
      <dgm:prSet presAssocID="{430697F6-5E64-4D20-AF96-AC666D10B0CA}" presName="theInnerList" presStyleCnt="0"/>
      <dgm:spPr/>
    </dgm:pt>
    <dgm:pt modelId="{8D16542D-509D-49E9-AF7A-858F1379D6A6}" type="pres">
      <dgm:prSet presAssocID="{CC8783F6-67B9-4344-A3B0-3B9CCF045AC1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5C0B7B1-B5D4-4781-8DEA-61F6C7AA33BC}" type="pres">
      <dgm:prSet presAssocID="{CC8783F6-67B9-4344-A3B0-3B9CCF045AC1}" presName="aSpace2" presStyleCnt="0"/>
      <dgm:spPr/>
    </dgm:pt>
    <dgm:pt modelId="{E863F7ED-7A92-4102-9ABD-4A3C78DC3F73}" type="pres">
      <dgm:prSet presAssocID="{DDE4DBFF-581B-43ED-99C3-FC4B7EABDD0E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DEFD1B6-B48C-4E9B-9328-988C12ED6059}" type="pres">
      <dgm:prSet presAssocID="{430697F6-5E64-4D20-AF96-AC666D10B0CA}" presName="aSpace" presStyleCnt="0"/>
      <dgm:spPr/>
    </dgm:pt>
    <dgm:pt modelId="{5DD1799A-A259-46EC-A743-CC526272F17C}" type="pres">
      <dgm:prSet presAssocID="{DF99E212-5843-4CEB-86B0-CEAE0BF36EFD}" presName="compNode" presStyleCnt="0"/>
      <dgm:spPr/>
    </dgm:pt>
    <dgm:pt modelId="{A1B91E69-423F-4673-B2D5-D32670292D24}" type="pres">
      <dgm:prSet presAssocID="{DF99E212-5843-4CEB-86B0-CEAE0BF36EFD}" presName="aNode" presStyleLbl="bgShp" presStyleIdx="2" presStyleCnt="3"/>
      <dgm:spPr/>
      <dgm:t>
        <a:bodyPr/>
        <a:lstStyle/>
        <a:p>
          <a:endParaRPr lang="pt-BR"/>
        </a:p>
      </dgm:t>
    </dgm:pt>
    <dgm:pt modelId="{91406401-AD3D-449E-B572-555F5541ED1B}" type="pres">
      <dgm:prSet presAssocID="{DF99E212-5843-4CEB-86B0-CEAE0BF36EFD}" presName="textNode" presStyleLbl="bgShp" presStyleIdx="2" presStyleCnt="3"/>
      <dgm:spPr/>
      <dgm:t>
        <a:bodyPr/>
        <a:lstStyle/>
        <a:p>
          <a:endParaRPr lang="pt-BR"/>
        </a:p>
      </dgm:t>
    </dgm:pt>
    <dgm:pt modelId="{A7A4F7FA-BD9E-415A-8244-40698F0052F8}" type="pres">
      <dgm:prSet presAssocID="{DF99E212-5843-4CEB-86B0-CEAE0BF36EFD}" presName="compChildNode" presStyleCnt="0"/>
      <dgm:spPr/>
    </dgm:pt>
    <dgm:pt modelId="{93F26DF2-C24B-4B19-B03B-3658104FBF25}" type="pres">
      <dgm:prSet presAssocID="{DF99E212-5843-4CEB-86B0-CEAE0BF36EFD}" presName="theInnerList" presStyleCnt="0"/>
      <dgm:spPr/>
    </dgm:pt>
    <dgm:pt modelId="{818061C2-03DA-4DC9-967D-4D40B9FA74B7}" type="pres">
      <dgm:prSet presAssocID="{FABCF4AC-E35F-4E93-B697-A326B8F20DA3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6C9E7B-6724-4723-8B71-FDF36FCF6EDC}" type="pres">
      <dgm:prSet presAssocID="{FABCF4AC-E35F-4E93-B697-A326B8F20DA3}" presName="aSpace2" presStyleCnt="0"/>
      <dgm:spPr/>
    </dgm:pt>
    <dgm:pt modelId="{BBA993BE-8897-439C-A5A4-0DB25A1A01EA}" type="pres">
      <dgm:prSet presAssocID="{C1320F71-5947-4BE1-852B-D9BFE2086A3F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4BE3508-37F5-403E-BE8F-594A6D46CF92}" srcId="{910445BC-98F9-4D8B-9AF4-4451879D2C26}" destId="{0C4C9391-28AE-4F59-AF55-FB19BEABA9E4}" srcOrd="1" destOrd="0" parTransId="{A75C73F8-F66E-48B1-85B9-E58F3022DF90}" sibTransId="{1F5F1D5C-EEFF-4EDA-B5F9-81972D3DB2EC}"/>
    <dgm:cxn modelId="{469EDC40-EB10-477C-ACC8-4A54A54D4B0A}" srcId="{2A5E7377-F470-4644-BEE2-03FA7D2872E2}" destId="{DF99E212-5843-4CEB-86B0-CEAE0BF36EFD}" srcOrd="2" destOrd="0" parTransId="{0A8CE19D-26FA-43A8-A486-BF36888C8327}" sibTransId="{94E6DC51-5B2A-417E-AA9B-28DA724C3C98}"/>
    <dgm:cxn modelId="{AB500DDC-ACD1-4ECE-8BFF-556089C91155}" type="presOf" srcId="{DF99E212-5843-4CEB-86B0-CEAE0BF36EFD}" destId="{A1B91E69-423F-4673-B2D5-D32670292D24}" srcOrd="0" destOrd="0" presId="urn:microsoft.com/office/officeart/2005/8/layout/lProcess2"/>
    <dgm:cxn modelId="{DF7AA546-6CE8-468F-ABEF-7FBD128C322C}" type="presOf" srcId="{0C4C9391-28AE-4F59-AF55-FB19BEABA9E4}" destId="{8A43173D-043E-41D3-965D-A4B2AA7B09AC}" srcOrd="0" destOrd="0" presId="urn:microsoft.com/office/officeart/2005/8/layout/lProcess2"/>
    <dgm:cxn modelId="{7E16EE60-0A79-410E-96EE-982C94DA1199}" type="presOf" srcId="{DDE4DBFF-581B-43ED-99C3-FC4B7EABDD0E}" destId="{E863F7ED-7A92-4102-9ABD-4A3C78DC3F73}" srcOrd="0" destOrd="0" presId="urn:microsoft.com/office/officeart/2005/8/layout/lProcess2"/>
    <dgm:cxn modelId="{120447B0-A742-4747-90E6-862C7405FC28}" type="presOf" srcId="{430697F6-5E64-4D20-AF96-AC666D10B0CA}" destId="{7747960E-0135-428C-B45F-1ED58479E34C}" srcOrd="0" destOrd="0" presId="urn:microsoft.com/office/officeart/2005/8/layout/lProcess2"/>
    <dgm:cxn modelId="{943924A3-C980-4589-8D49-88CFA4EE3830}" type="presOf" srcId="{910445BC-98F9-4D8B-9AF4-4451879D2C26}" destId="{3CA9A6FC-5270-4A7E-B2EF-F926E156A557}" srcOrd="0" destOrd="0" presId="urn:microsoft.com/office/officeart/2005/8/layout/lProcess2"/>
    <dgm:cxn modelId="{A466E2A1-50A3-4DB7-B518-055C1D9444EE}" type="presOf" srcId="{CC8783F6-67B9-4344-A3B0-3B9CCF045AC1}" destId="{8D16542D-509D-49E9-AF7A-858F1379D6A6}" srcOrd="0" destOrd="0" presId="urn:microsoft.com/office/officeart/2005/8/layout/lProcess2"/>
    <dgm:cxn modelId="{CD0EE959-06F3-44C2-B6E8-B83C477A2A95}" type="presOf" srcId="{DF99E212-5843-4CEB-86B0-CEAE0BF36EFD}" destId="{91406401-AD3D-449E-B572-555F5541ED1B}" srcOrd="1" destOrd="0" presId="urn:microsoft.com/office/officeart/2005/8/layout/lProcess2"/>
    <dgm:cxn modelId="{64072C3C-F6EE-44D5-B87D-BA5D0A6CF235}" srcId="{910445BC-98F9-4D8B-9AF4-4451879D2C26}" destId="{F322D671-BB0F-45D3-AF97-8853F1FCB8BE}" srcOrd="0" destOrd="0" parTransId="{05A7EAED-495C-41C7-B14D-6F888C4F478C}" sibTransId="{2ECD4402-F816-460A-8D10-8DB9C1E8E0A4}"/>
    <dgm:cxn modelId="{BC611009-6B85-49A9-91D1-685188274C94}" srcId="{DF99E212-5843-4CEB-86B0-CEAE0BF36EFD}" destId="{C1320F71-5947-4BE1-852B-D9BFE2086A3F}" srcOrd="1" destOrd="0" parTransId="{2F4ECFD5-3A38-489D-8919-2771A91C4FF3}" sibTransId="{0851BF6D-A2B8-4D00-B63B-00DBBAAEEA25}"/>
    <dgm:cxn modelId="{C743C88D-6605-41A7-8891-449080065CB3}" type="presOf" srcId="{430697F6-5E64-4D20-AF96-AC666D10B0CA}" destId="{D152ECB3-2279-4CB9-95DC-ABB383BEB16E}" srcOrd="1" destOrd="0" presId="urn:microsoft.com/office/officeart/2005/8/layout/lProcess2"/>
    <dgm:cxn modelId="{0B95AAA1-3418-438C-983A-D136498E2173}" srcId="{2A5E7377-F470-4644-BEE2-03FA7D2872E2}" destId="{910445BC-98F9-4D8B-9AF4-4451879D2C26}" srcOrd="0" destOrd="0" parTransId="{CC91211B-96FF-4F9F-80DB-5772DFAF3DEA}" sibTransId="{B60E4370-6419-4634-A4CE-15E0FE77D5DB}"/>
    <dgm:cxn modelId="{A3B85F99-5EF7-40C3-BFF0-DF95710EEB58}" srcId="{430697F6-5E64-4D20-AF96-AC666D10B0CA}" destId="{DDE4DBFF-581B-43ED-99C3-FC4B7EABDD0E}" srcOrd="1" destOrd="0" parTransId="{B70C65F1-F7ED-475C-AC25-63C5871AC234}" sibTransId="{0ED3FF56-665E-4F34-A76F-0CE943EFD03D}"/>
    <dgm:cxn modelId="{8F43BDFA-AB41-448D-B1C5-6AE4CF7CF612}" type="presOf" srcId="{910445BC-98F9-4D8B-9AF4-4451879D2C26}" destId="{15FF2448-E903-4B38-AEE8-0F9F5321E34B}" srcOrd="1" destOrd="0" presId="urn:microsoft.com/office/officeart/2005/8/layout/lProcess2"/>
    <dgm:cxn modelId="{C708D19D-E572-4BA9-8D94-D91F24017A63}" srcId="{2A5E7377-F470-4644-BEE2-03FA7D2872E2}" destId="{430697F6-5E64-4D20-AF96-AC666D10B0CA}" srcOrd="1" destOrd="0" parTransId="{40B0B2E7-9897-4A08-87E7-2A79842AEED8}" sibTransId="{97F86930-1DF7-42D3-A5B5-D8EB03B0AE36}"/>
    <dgm:cxn modelId="{44D5304D-F69B-4D4A-BA13-3735BAB71E4C}" srcId="{DF99E212-5843-4CEB-86B0-CEAE0BF36EFD}" destId="{FABCF4AC-E35F-4E93-B697-A326B8F20DA3}" srcOrd="0" destOrd="0" parTransId="{066BDBFB-300B-4886-B718-8400597707DC}" sibTransId="{93DA883D-6099-4EE8-9FCE-71B45A79BADA}"/>
    <dgm:cxn modelId="{43F0CDBE-9F21-4638-8CCA-638230D1D47A}" type="presOf" srcId="{C1320F71-5947-4BE1-852B-D9BFE2086A3F}" destId="{BBA993BE-8897-439C-A5A4-0DB25A1A01EA}" srcOrd="0" destOrd="0" presId="urn:microsoft.com/office/officeart/2005/8/layout/lProcess2"/>
    <dgm:cxn modelId="{6172E852-C2D7-43F9-B922-F084A2FC7271}" type="presOf" srcId="{F322D671-BB0F-45D3-AF97-8853F1FCB8BE}" destId="{31F24CD1-5CED-41B0-B453-1D278C8A82B8}" srcOrd="0" destOrd="0" presId="urn:microsoft.com/office/officeart/2005/8/layout/lProcess2"/>
    <dgm:cxn modelId="{EEE6951A-0230-4C93-AAC7-F30E4C118A40}" type="presOf" srcId="{FABCF4AC-E35F-4E93-B697-A326B8F20DA3}" destId="{818061C2-03DA-4DC9-967D-4D40B9FA74B7}" srcOrd="0" destOrd="0" presId="urn:microsoft.com/office/officeart/2005/8/layout/lProcess2"/>
    <dgm:cxn modelId="{CF41B797-1D62-45C0-B369-7D17E804A13A}" srcId="{430697F6-5E64-4D20-AF96-AC666D10B0CA}" destId="{CC8783F6-67B9-4344-A3B0-3B9CCF045AC1}" srcOrd="0" destOrd="0" parTransId="{67A03B71-C0E2-47EB-94FC-31814BDDCBFB}" sibTransId="{A393F5E4-D5C5-4F32-8379-E14EABC19254}"/>
    <dgm:cxn modelId="{B8B38759-6A74-4581-A1C5-0677752BF628}" type="presOf" srcId="{2A5E7377-F470-4644-BEE2-03FA7D2872E2}" destId="{FA21668A-B9E8-4848-9827-F4F9FBFA477A}" srcOrd="0" destOrd="0" presId="urn:microsoft.com/office/officeart/2005/8/layout/lProcess2"/>
    <dgm:cxn modelId="{BBDAE587-6591-4541-BDEE-A1A9871D1E13}" type="presParOf" srcId="{FA21668A-B9E8-4848-9827-F4F9FBFA477A}" destId="{F3AAA67B-2712-4DD6-BE0A-EFA1DE26F553}" srcOrd="0" destOrd="0" presId="urn:microsoft.com/office/officeart/2005/8/layout/lProcess2"/>
    <dgm:cxn modelId="{9E3A80E1-9AC1-459D-9311-AB5AEBDF97F8}" type="presParOf" srcId="{F3AAA67B-2712-4DD6-BE0A-EFA1DE26F553}" destId="{3CA9A6FC-5270-4A7E-B2EF-F926E156A557}" srcOrd="0" destOrd="0" presId="urn:microsoft.com/office/officeart/2005/8/layout/lProcess2"/>
    <dgm:cxn modelId="{09DE4A4F-A9F7-4010-8432-077D888650B1}" type="presParOf" srcId="{F3AAA67B-2712-4DD6-BE0A-EFA1DE26F553}" destId="{15FF2448-E903-4B38-AEE8-0F9F5321E34B}" srcOrd="1" destOrd="0" presId="urn:microsoft.com/office/officeart/2005/8/layout/lProcess2"/>
    <dgm:cxn modelId="{0D16BCB5-D5A9-42B0-9B40-01E423AE724B}" type="presParOf" srcId="{F3AAA67B-2712-4DD6-BE0A-EFA1DE26F553}" destId="{685BE1DF-C601-4830-A375-EA9637C40034}" srcOrd="2" destOrd="0" presId="urn:microsoft.com/office/officeart/2005/8/layout/lProcess2"/>
    <dgm:cxn modelId="{D15C714B-84D9-451D-85B4-998F1BDD605B}" type="presParOf" srcId="{685BE1DF-C601-4830-A375-EA9637C40034}" destId="{8D15DBB3-86ED-4BD5-9201-B08B96CE2105}" srcOrd="0" destOrd="0" presId="urn:microsoft.com/office/officeart/2005/8/layout/lProcess2"/>
    <dgm:cxn modelId="{FC04B007-FE84-42A5-AB58-B0FED8FD4C51}" type="presParOf" srcId="{8D15DBB3-86ED-4BD5-9201-B08B96CE2105}" destId="{31F24CD1-5CED-41B0-B453-1D278C8A82B8}" srcOrd="0" destOrd="0" presId="urn:microsoft.com/office/officeart/2005/8/layout/lProcess2"/>
    <dgm:cxn modelId="{5ABBBCC0-8973-4A56-90CE-2AC24B00ADD5}" type="presParOf" srcId="{8D15DBB3-86ED-4BD5-9201-B08B96CE2105}" destId="{DAC1DC07-747F-4B60-847F-48D6D7798AD2}" srcOrd="1" destOrd="0" presId="urn:microsoft.com/office/officeart/2005/8/layout/lProcess2"/>
    <dgm:cxn modelId="{B3F559A4-DF66-4506-A995-FA7ED9491F88}" type="presParOf" srcId="{8D15DBB3-86ED-4BD5-9201-B08B96CE2105}" destId="{8A43173D-043E-41D3-965D-A4B2AA7B09AC}" srcOrd="2" destOrd="0" presId="urn:microsoft.com/office/officeart/2005/8/layout/lProcess2"/>
    <dgm:cxn modelId="{1FB28110-2749-4417-8448-A1414698D28F}" type="presParOf" srcId="{FA21668A-B9E8-4848-9827-F4F9FBFA477A}" destId="{A4B413F1-EFB4-452B-84CD-4147C2334FD2}" srcOrd="1" destOrd="0" presId="urn:microsoft.com/office/officeart/2005/8/layout/lProcess2"/>
    <dgm:cxn modelId="{A037DD72-2E3B-4C30-A993-8D412356C517}" type="presParOf" srcId="{FA21668A-B9E8-4848-9827-F4F9FBFA477A}" destId="{04FFC1DC-A16A-4317-A4F5-050DA50BF670}" srcOrd="2" destOrd="0" presId="urn:microsoft.com/office/officeart/2005/8/layout/lProcess2"/>
    <dgm:cxn modelId="{E6B3757D-DCEB-4160-9027-EA1AB40A3E5A}" type="presParOf" srcId="{04FFC1DC-A16A-4317-A4F5-050DA50BF670}" destId="{7747960E-0135-428C-B45F-1ED58479E34C}" srcOrd="0" destOrd="0" presId="urn:microsoft.com/office/officeart/2005/8/layout/lProcess2"/>
    <dgm:cxn modelId="{F288EBC4-06D5-47BB-B28C-9524286122F1}" type="presParOf" srcId="{04FFC1DC-A16A-4317-A4F5-050DA50BF670}" destId="{D152ECB3-2279-4CB9-95DC-ABB383BEB16E}" srcOrd="1" destOrd="0" presId="urn:microsoft.com/office/officeart/2005/8/layout/lProcess2"/>
    <dgm:cxn modelId="{B41E02F8-D05D-43E7-808F-5EE4B3EB2093}" type="presParOf" srcId="{04FFC1DC-A16A-4317-A4F5-050DA50BF670}" destId="{1B84FD99-46D9-4D23-9150-D012C9F583C9}" srcOrd="2" destOrd="0" presId="urn:microsoft.com/office/officeart/2005/8/layout/lProcess2"/>
    <dgm:cxn modelId="{68C34951-D0EF-487A-A138-2420BBAE6671}" type="presParOf" srcId="{1B84FD99-46D9-4D23-9150-D012C9F583C9}" destId="{C8B54E30-CA38-4E5D-BA54-0825E0FA1A4B}" srcOrd="0" destOrd="0" presId="urn:microsoft.com/office/officeart/2005/8/layout/lProcess2"/>
    <dgm:cxn modelId="{EF2CC435-20AE-4EE1-8B41-2A4D2CC2A41A}" type="presParOf" srcId="{C8B54E30-CA38-4E5D-BA54-0825E0FA1A4B}" destId="{8D16542D-509D-49E9-AF7A-858F1379D6A6}" srcOrd="0" destOrd="0" presId="urn:microsoft.com/office/officeart/2005/8/layout/lProcess2"/>
    <dgm:cxn modelId="{25658866-5339-4681-AE84-8362873B1935}" type="presParOf" srcId="{C8B54E30-CA38-4E5D-BA54-0825E0FA1A4B}" destId="{25C0B7B1-B5D4-4781-8DEA-61F6C7AA33BC}" srcOrd="1" destOrd="0" presId="urn:microsoft.com/office/officeart/2005/8/layout/lProcess2"/>
    <dgm:cxn modelId="{19256353-40B5-4483-A8EE-4144B211E19F}" type="presParOf" srcId="{C8B54E30-CA38-4E5D-BA54-0825E0FA1A4B}" destId="{E863F7ED-7A92-4102-9ABD-4A3C78DC3F73}" srcOrd="2" destOrd="0" presId="urn:microsoft.com/office/officeart/2005/8/layout/lProcess2"/>
    <dgm:cxn modelId="{EA09D439-DD20-4A79-9DBD-BCAFD4139A87}" type="presParOf" srcId="{FA21668A-B9E8-4848-9827-F4F9FBFA477A}" destId="{7DEFD1B6-B48C-4E9B-9328-988C12ED6059}" srcOrd="3" destOrd="0" presId="urn:microsoft.com/office/officeart/2005/8/layout/lProcess2"/>
    <dgm:cxn modelId="{16B116C1-322E-44C2-B5D8-71AEC49A6252}" type="presParOf" srcId="{FA21668A-B9E8-4848-9827-F4F9FBFA477A}" destId="{5DD1799A-A259-46EC-A743-CC526272F17C}" srcOrd="4" destOrd="0" presId="urn:microsoft.com/office/officeart/2005/8/layout/lProcess2"/>
    <dgm:cxn modelId="{BCC41748-8433-4727-B89C-7D484C87F5B7}" type="presParOf" srcId="{5DD1799A-A259-46EC-A743-CC526272F17C}" destId="{A1B91E69-423F-4673-B2D5-D32670292D24}" srcOrd="0" destOrd="0" presId="urn:microsoft.com/office/officeart/2005/8/layout/lProcess2"/>
    <dgm:cxn modelId="{69A874FD-F72E-42A9-92D3-3526EC81FF16}" type="presParOf" srcId="{5DD1799A-A259-46EC-A743-CC526272F17C}" destId="{91406401-AD3D-449E-B572-555F5541ED1B}" srcOrd="1" destOrd="0" presId="urn:microsoft.com/office/officeart/2005/8/layout/lProcess2"/>
    <dgm:cxn modelId="{AAD22E04-5B3A-456A-90C3-AAD5CB553390}" type="presParOf" srcId="{5DD1799A-A259-46EC-A743-CC526272F17C}" destId="{A7A4F7FA-BD9E-415A-8244-40698F0052F8}" srcOrd="2" destOrd="0" presId="urn:microsoft.com/office/officeart/2005/8/layout/lProcess2"/>
    <dgm:cxn modelId="{C9EDB74E-D22C-437C-A5C6-B795BCF15999}" type="presParOf" srcId="{A7A4F7FA-BD9E-415A-8244-40698F0052F8}" destId="{93F26DF2-C24B-4B19-B03B-3658104FBF25}" srcOrd="0" destOrd="0" presId="urn:microsoft.com/office/officeart/2005/8/layout/lProcess2"/>
    <dgm:cxn modelId="{4F2AD597-78A4-4B3E-850E-7437EFB31C33}" type="presParOf" srcId="{93F26DF2-C24B-4B19-B03B-3658104FBF25}" destId="{818061C2-03DA-4DC9-967D-4D40B9FA74B7}" srcOrd="0" destOrd="0" presId="urn:microsoft.com/office/officeart/2005/8/layout/lProcess2"/>
    <dgm:cxn modelId="{D05D32F3-F932-41F1-BF2F-786797996311}" type="presParOf" srcId="{93F26DF2-C24B-4B19-B03B-3658104FBF25}" destId="{0D6C9E7B-6724-4723-8B71-FDF36FCF6EDC}" srcOrd="1" destOrd="0" presId="urn:microsoft.com/office/officeart/2005/8/layout/lProcess2"/>
    <dgm:cxn modelId="{E26F96D5-47C6-47E0-9E56-164DDF70553A}" type="presParOf" srcId="{93F26DF2-C24B-4B19-B03B-3658104FBF25}" destId="{BBA993BE-8897-439C-A5A4-0DB25A1A01E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9A6FC-5270-4A7E-B2EF-F926E156A557}">
      <dsp:nvSpPr>
        <dsp:cNvPr id="0" name=""/>
        <dsp:cNvSpPr/>
      </dsp:nvSpPr>
      <dsp:spPr>
        <a:xfrm>
          <a:off x="810" y="0"/>
          <a:ext cx="2107792" cy="505150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latin typeface="Univers Condensed"/>
            </a:rPr>
            <a:t>Contextualização</a:t>
          </a:r>
          <a:endParaRPr lang="pt-BR" sz="2000" kern="1200" dirty="0"/>
        </a:p>
      </dsp:txBody>
      <dsp:txXfrm>
        <a:off x="810" y="0"/>
        <a:ext cx="2107792" cy="1515450"/>
      </dsp:txXfrm>
    </dsp:sp>
    <dsp:sp modelId="{31F24CD1-5CED-41B0-B453-1D278C8A82B8}">
      <dsp:nvSpPr>
        <dsp:cNvPr id="0" name=""/>
        <dsp:cNvSpPr/>
      </dsp:nvSpPr>
      <dsp:spPr>
        <a:xfrm>
          <a:off x="211589" y="1516930"/>
          <a:ext cx="1686234" cy="15230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>
              <a:latin typeface="Univers Condensed"/>
            </a:rPr>
            <a:t>Problema</a:t>
          </a:r>
        </a:p>
      </dsp:txBody>
      <dsp:txXfrm>
        <a:off x="256199" y="1561540"/>
        <a:ext cx="1597014" cy="1433876"/>
      </dsp:txXfrm>
    </dsp:sp>
    <dsp:sp modelId="{8A43173D-043E-41D3-965D-A4B2AA7B09AC}">
      <dsp:nvSpPr>
        <dsp:cNvPr id="0" name=""/>
        <dsp:cNvSpPr/>
      </dsp:nvSpPr>
      <dsp:spPr>
        <a:xfrm>
          <a:off x="211589" y="3274349"/>
          <a:ext cx="1686234" cy="1523096"/>
        </a:xfrm>
        <a:prstGeom prst="roundRect">
          <a:avLst>
            <a:gd name="adj" fmla="val 10000"/>
          </a:avLst>
        </a:prstGeom>
        <a:solidFill>
          <a:schemeClr val="accent4">
            <a:hueOff val="-301033"/>
            <a:satOff val="-2067"/>
            <a:lumOff val="-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latin typeface="Univers Condensed"/>
            </a:rPr>
            <a:t>Solução Proposta</a:t>
          </a:r>
          <a:endParaRPr lang="pt-BR" sz="2500" kern="1200" dirty="0"/>
        </a:p>
      </dsp:txBody>
      <dsp:txXfrm>
        <a:off x="256199" y="3318959"/>
        <a:ext cx="1597014" cy="1433876"/>
      </dsp:txXfrm>
    </dsp:sp>
    <dsp:sp modelId="{7747960E-0135-428C-B45F-1ED58479E34C}">
      <dsp:nvSpPr>
        <dsp:cNvPr id="0" name=""/>
        <dsp:cNvSpPr/>
      </dsp:nvSpPr>
      <dsp:spPr>
        <a:xfrm>
          <a:off x="2266688" y="0"/>
          <a:ext cx="2107792" cy="505150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latin typeface="Univers Condensed"/>
            </a:rPr>
            <a:t>Revisão Sistemática</a:t>
          </a:r>
          <a:endParaRPr lang="pt-BR" sz="2000" kern="1200" dirty="0"/>
        </a:p>
      </dsp:txBody>
      <dsp:txXfrm>
        <a:off x="2266688" y="0"/>
        <a:ext cx="2107792" cy="1515450"/>
      </dsp:txXfrm>
    </dsp:sp>
    <dsp:sp modelId="{8D16542D-509D-49E9-AF7A-858F1379D6A6}">
      <dsp:nvSpPr>
        <dsp:cNvPr id="0" name=""/>
        <dsp:cNvSpPr/>
      </dsp:nvSpPr>
      <dsp:spPr>
        <a:xfrm>
          <a:off x="2477467" y="1516930"/>
          <a:ext cx="1686234" cy="1523096"/>
        </a:xfrm>
        <a:prstGeom prst="roundRect">
          <a:avLst>
            <a:gd name="adj" fmla="val 10000"/>
          </a:avLst>
        </a:prstGeom>
        <a:solidFill>
          <a:schemeClr val="accent4">
            <a:hueOff val="-602067"/>
            <a:satOff val="-4134"/>
            <a:lumOff val="-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latin typeface="Univers Condensed"/>
            </a:rPr>
            <a:t>Conceitos</a:t>
          </a:r>
          <a:endParaRPr lang="pt-BR" sz="2500" kern="1200" dirty="0"/>
        </a:p>
      </dsp:txBody>
      <dsp:txXfrm>
        <a:off x="2522077" y="1561540"/>
        <a:ext cx="1597014" cy="1433876"/>
      </dsp:txXfrm>
    </dsp:sp>
    <dsp:sp modelId="{E863F7ED-7A92-4102-9ABD-4A3C78DC3F73}">
      <dsp:nvSpPr>
        <dsp:cNvPr id="0" name=""/>
        <dsp:cNvSpPr/>
      </dsp:nvSpPr>
      <dsp:spPr>
        <a:xfrm>
          <a:off x="2477467" y="3274349"/>
          <a:ext cx="1686234" cy="1523096"/>
        </a:xfrm>
        <a:prstGeom prst="roundRect">
          <a:avLst>
            <a:gd name="adj" fmla="val 10000"/>
          </a:avLst>
        </a:prstGeom>
        <a:solidFill>
          <a:schemeClr val="accent4">
            <a:hueOff val="-903100"/>
            <a:satOff val="-6200"/>
            <a:lumOff val="-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>
              <a:latin typeface="Univers Condensed"/>
            </a:rPr>
            <a:t>Trabalhos Correlatos</a:t>
          </a:r>
          <a:endParaRPr lang="pt-BR" sz="2500" kern="1200" dirty="0"/>
        </a:p>
      </dsp:txBody>
      <dsp:txXfrm>
        <a:off x="2522077" y="3318959"/>
        <a:ext cx="1597014" cy="1433876"/>
      </dsp:txXfrm>
    </dsp:sp>
    <dsp:sp modelId="{A1B91E69-423F-4673-B2D5-D32670292D24}">
      <dsp:nvSpPr>
        <dsp:cNvPr id="0" name=""/>
        <dsp:cNvSpPr/>
      </dsp:nvSpPr>
      <dsp:spPr>
        <a:xfrm>
          <a:off x="4532565" y="0"/>
          <a:ext cx="2107792" cy="505150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latin typeface="Univers Condensed"/>
            </a:rPr>
            <a:t>Material e métodos</a:t>
          </a:r>
          <a:endParaRPr lang="pt-BR" sz="2000" kern="1200" dirty="0"/>
        </a:p>
      </dsp:txBody>
      <dsp:txXfrm>
        <a:off x="4532565" y="0"/>
        <a:ext cx="2107792" cy="1515450"/>
      </dsp:txXfrm>
    </dsp:sp>
    <dsp:sp modelId="{818061C2-03DA-4DC9-967D-4D40B9FA74B7}">
      <dsp:nvSpPr>
        <dsp:cNvPr id="0" name=""/>
        <dsp:cNvSpPr/>
      </dsp:nvSpPr>
      <dsp:spPr>
        <a:xfrm>
          <a:off x="4743344" y="1516930"/>
          <a:ext cx="1686234" cy="1523096"/>
        </a:xfrm>
        <a:prstGeom prst="roundRect">
          <a:avLst>
            <a:gd name="adj" fmla="val 10000"/>
          </a:avLst>
        </a:prstGeom>
        <a:solidFill>
          <a:schemeClr val="accent4">
            <a:hueOff val="-1204134"/>
            <a:satOff val="-8267"/>
            <a:lumOff val="-1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>
              <a:latin typeface="Univers Condensed"/>
            </a:rPr>
            <a:t>Fluxo</a:t>
          </a:r>
          <a:endParaRPr lang="pt-BR" sz="2500" kern="1200" dirty="0"/>
        </a:p>
      </dsp:txBody>
      <dsp:txXfrm>
        <a:off x="4787954" y="1561540"/>
        <a:ext cx="1597014" cy="1433876"/>
      </dsp:txXfrm>
    </dsp:sp>
    <dsp:sp modelId="{BBA993BE-8897-439C-A5A4-0DB25A1A01EA}">
      <dsp:nvSpPr>
        <dsp:cNvPr id="0" name=""/>
        <dsp:cNvSpPr/>
      </dsp:nvSpPr>
      <dsp:spPr>
        <a:xfrm>
          <a:off x="4743344" y="3274349"/>
          <a:ext cx="1686234" cy="1523096"/>
        </a:xfrm>
        <a:prstGeom prst="roundRect">
          <a:avLst>
            <a:gd name="adj" fmla="val 10000"/>
          </a:avLst>
        </a:prstGeom>
        <a:solidFill>
          <a:schemeClr val="accent4">
            <a:hueOff val="-1505167"/>
            <a:satOff val="-10334"/>
            <a:lumOff val="-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>
              <a:latin typeface="Univers Condensed"/>
            </a:rPr>
            <a:t>Base de Dados</a:t>
          </a:r>
          <a:endParaRPr lang="pt-BR" sz="2500" kern="1200" dirty="0"/>
        </a:p>
      </dsp:txBody>
      <dsp:txXfrm>
        <a:off x="4787954" y="3318959"/>
        <a:ext cx="1597014" cy="1433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3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0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5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8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0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2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6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2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9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69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33E93247-6229-44AB-A550-739E971E69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3200" dirty="0" err="1">
                <a:ea typeface="+mj-lt"/>
                <a:cs typeface="+mj-lt"/>
              </a:rPr>
              <a:t>Aplicação</a:t>
            </a:r>
            <a:r>
              <a:rPr lang="de-DE" sz="3200" dirty="0">
                <a:ea typeface="+mj-lt"/>
                <a:cs typeface="+mj-lt"/>
              </a:rPr>
              <a:t> de </a:t>
            </a:r>
            <a:r>
              <a:rPr lang="de-DE" sz="3200" dirty="0" err="1">
                <a:ea typeface="+mj-lt"/>
                <a:cs typeface="+mj-lt"/>
              </a:rPr>
              <a:t>Modelos</a:t>
            </a:r>
            <a:r>
              <a:rPr lang="de-DE" sz="3200" dirty="0">
                <a:ea typeface="+mj-lt"/>
                <a:cs typeface="+mj-lt"/>
              </a:rPr>
              <a:t> de </a:t>
            </a:r>
            <a:r>
              <a:rPr lang="de-DE" sz="3200" dirty="0" err="1">
                <a:ea typeface="+mj-lt"/>
                <a:cs typeface="+mj-lt"/>
              </a:rPr>
              <a:t>Aprendizado</a:t>
            </a:r>
            <a:r>
              <a:rPr lang="de-DE" sz="3200" dirty="0">
                <a:ea typeface="+mj-lt"/>
                <a:cs typeface="+mj-lt"/>
              </a:rPr>
              <a:t> de </a:t>
            </a:r>
            <a:r>
              <a:rPr lang="de-DE" sz="3200" dirty="0" err="1">
                <a:ea typeface="+mj-lt"/>
                <a:cs typeface="+mj-lt"/>
              </a:rPr>
              <a:t>Máquina</a:t>
            </a:r>
            <a:r>
              <a:rPr lang="de-DE" sz="3200" dirty="0">
                <a:ea typeface="+mj-lt"/>
                <a:cs typeface="+mj-lt"/>
              </a:rPr>
              <a:t> </a:t>
            </a:r>
            <a:r>
              <a:rPr lang="de-DE" sz="3200" dirty="0" err="1">
                <a:ea typeface="+mj-lt"/>
                <a:cs typeface="+mj-lt"/>
              </a:rPr>
              <a:t>para</a:t>
            </a:r>
            <a:r>
              <a:rPr lang="de-DE" sz="3200" dirty="0">
                <a:ea typeface="+mj-lt"/>
                <a:cs typeface="+mj-lt"/>
              </a:rPr>
              <a:t> </a:t>
            </a:r>
            <a:r>
              <a:rPr lang="de-DE" sz="3200" dirty="0" err="1">
                <a:ea typeface="+mj-lt"/>
                <a:cs typeface="+mj-lt"/>
              </a:rPr>
              <a:t>Detecção</a:t>
            </a:r>
            <a:r>
              <a:rPr lang="de-DE" sz="3200" dirty="0">
                <a:ea typeface="+mj-lt"/>
                <a:cs typeface="+mj-lt"/>
              </a:rPr>
              <a:t> de </a:t>
            </a:r>
            <a:r>
              <a:rPr lang="de-DE" sz="3200" dirty="0" err="1">
                <a:ea typeface="+mj-lt"/>
                <a:cs typeface="+mj-lt"/>
              </a:rPr>
              <a:t>Fraudes</a:t>
            </a:r>
            <a:r>
              <a:rPr lang="de-DE" sz="3200" dirty="0">
                <a:ea typeface="+mj-lt"/>
                <a:cs typeface="+mj-lt"/>
              </a:rPr>
              <a:t> </a:t>
            </a:r>
            <a:r>
              <a:rPr lang="de-DE" sz="3200" dirty="0" err="1">
                <a:ea typeface="+mj-lt"/>
                <a:cs typeface="+mj-lt"/>
              </a:rPr>
              <a:t>em</a:t>
            </a:r>
            <a:r>
              <a:rPr lang="de-DE" sz="3200" dirty="0">
                <a:ea typeface="+mj-lt"/>
                <a:cs typeface="+mj-lt"/>
              </a:rPr>
              <a:t> </a:t>
            </a:r>
            <a:r>
              <a:rPr lang="de-DE" sz="3200" dirty="0" err="1">
                <a:ea typeface="+mj-lt"/>
                <a:cs typeface="+mj-lt"/>
              </a:rPr>
              <a:t>Transações</a:t>
            </a:r>
            <a:r>
              <a:rPr lang="de-DE" sz="3200" dirty="0">
                <a:ea typeface="+mj-lt"/>
                <a:cs typeface="+mj-lt"/>
              </a:rPr>
              <a:t> de </a:t>
            </a:r>
            <a:r>
              <a:rPr lang="de-DE" sz="3200" dirty="0" err="1">
                <a:ea typeface="+mj-lt"/>
                <a:cs typeface="+mj-lt"/>
              </a:rPr>
              <a:t>Cartões</a:t>
            </a:r>
            <a:r>
              <a:rPr lang="de-DE" sz="3200" dirty="0">
                <a:ea typeface="+mj-lt"/>
                <a:cs typeface="+mj-lt"/>
              </a:rPr>
              <a:t> de </a:t>
            </a:r>
            <a:r>
              <a:rPr lang="de-DE" sz="3200" dirty="0" err="1">
                <a:ea typeface="+mj-lt"/>
                <a:cs typeface="+mj-lt"/>
              </a:rPr>
              <a:t>Crédito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 fontScale="92500"/>
          </a:bodyPr>
          <a:lstStyle/>
          <a:p>
            <a:r>
              <a:rPr lang="de-DE" dirty="0">
                <a:latin typeface="Univers Condensed"/>
              </a:rPr>
              <a:t>Orientadora: </a:t>
            </a:r>
            <a:r>
              <a:rPr lang="de-DE" dirty="0" smtClean="0">
                <a:latin typeface="Univers Condensed"/>
              </a:rPr>
              <a:t>Prof.ª Dr.ª </a:t>
            </a:r>
            <a:r>
              <a:rPr lang="de-DE" dirty="0" smtClean="0">
                <a:latin typeface="Univers Condensed"/>
                <a:ea typeface="+mn-lt"/>
                <a:cs typeface="+mn-lt"/>
              </a:rPr>
              <a:t>Ana </a:t>
            </a:r>
            <a:r>
              <a:rPr lang="de-DE" dirty="0">
                <a:latin typeface="Univers Condensed"/>
                <a:ea typeface="+mn-lt"/>
                <a:cs typeface="+mn-lt"/>
              </a:rPr>
              <a:t>Régia de M. Neves</a:t>
            </a:r>
            <a:endParaRPr lang="pt-BR" dirty="0">
              <a:latin typeface="Univers Condensed"/>
            </a:endParaRPr>
          </a:p>
          <a:p>
            <a:r>
              <a:rPr lang="de-DE" dirty="0">
                <a:latin typeface="Univers Condensed"/>
              </a:rPr>
              <a:t>Orientando: </a:t>
            </a:r>
            <a:r>
              <a:rPr lang="de-DE" dirty="0">
                <a:latin typeface="Univers Condensed"/>
                <a:ea typeface="+mn-lt"/>
                <a:cs typeface="+mn-lt"/>
              </a:rPr>
              <a:t>João Paulo P. Dantas</a:t>
            </a:r>
          </a:p>
        </p:txBody>
      </p:sp>
      <p:pic>
        <p:nvPicPr>
          <p:cNvPr id="6" name="Picture 3" descr="Plano de fundo de tecnologia de redes e blocos azuis">
            <a:extLst>
              <a:ext uri="{FF2B5EF4-FFF2-40B4-BE49-F238E27FC236}">
                <a16:creationId xmlns="" xmlns:a16="http://schemas.microsoft.com/office/drawing/2014/main" id="{45C61BFB-9069-4AA4-9422-8E21CC613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03" r="46096" b="-2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EE2E603F-4A95-4FE8-BB06-211DFD75D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2CF06E40-3ECB-4820-95B5-8A70B07D4B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="" xmlns:a16="http://schemas.microsoft.com/office/drawing/2014/main" id="{F64F9B95-9045-48D2-B9F3-2927E98F54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>
            <a:extLst>
              <a:ext uri="{FF2B5EF4-FFF2-40B4-BE49-F238E27FC236}">
                <a16:creationId xmlns="" xmlns:a16="http://schemas.microsoft.com/office/drawing/2014/main" id="{085AA86F-6A4D-4BCB-A045-D992CDC29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12">
            <a:extLst>
              <a:ext uri="{FF2B5EF4-FFF2-40B4-BE49-F238E27FC236}">
                <a16:creationId xmlns="" xmlns:a16="http://schemas.microsoft.com/office/drawing/2014/main" id="{33E93247-6229-44AB-A550-739E971E69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9BA0845B-DD7E-4ACA-A2A0-30A96632D334}"/>
              </a:ext>
            </a:extLst>
          </p:cNvPr>
          <p:cNvSpPr txBox="1">
            <a:spLocks/>
          </p:cNvSpPr>
          <p:nvPr/>
        </p:nvSpPr>
        <p:spPr>
          <a:xfrm>
            <a:off x="653820" y="4624394"/>
            <a:ext cx="10803074" cy="1037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/>
              <a:t>Cronograma</a:t>
            </a:r>
          </a:p>
          <a:p>
            <a:pPr>
              <a:spcAft>
                <a:spcPts val="600"/>
              </a:spcAft>
            </a:pPr>
            <a:endParaRPr lang="en-US" sz="5400"/>
          </a:p>
        </p:txBody>
      </p:sp>
      <p:pic>
        <p:nvPicPr>
          <p:cNvPr id="2" name="Imagem 2" descr="Tabela&#10;&#10;Descrição gerada automaticamente">
            <a:extLst>
              <a:ext uri="{FF2B5EF4-FFF2-40B4-BE49-F238E27FC236}">
                <a16:creationId xmlns="" xmlns:a16="http://schemas.microsoft.com/office/drawing/2014/main" id="{8F230BAE-104A-4332-864E-6DD7B93AE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841696"/>
            <a:ext cx="10591800" cy="3230498"/>
          </a:xfrm>
          <a:prstGeom prst="rect">
            <a:avLst/>
          </a:prstGeom>
        </p:spPr>
      </p:pic>
      <p:cxnSp>
        <p:nvCxnSpPr>
          <p:cNvPr id="10" name="Straight Connector 14">
            <a:extLst>
              <a:ext uri="{FF2B5EF4-FFF2-40B4-BE49-F238E27FC236}">
                <a16:creationId xmlns="" xmlns:a16="http://schemas.microsoft.com/office/drawing/2014/main" id="{EE2E603F-4A95-4FE8-BB06-211DFD75D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4568604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="" xmlns:a16="http://schemas.microsoft.com/office/drawing/2014/main" id="{F64F9B95-9045-48D2-B9F3-2927E98F54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>
            <a:extLst>
              <a:ext uri="{FF2B5EF4-FFF2-40B4-BE49-F238E27FC236}">
                <a16:creationId xmlns="" xmlns:a16="http://schemas.microsoft.com/office/drawing/2014/main" id="{085AA86F-6A4D-4BCB-A045-D992CDC29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12">
            <a:extLst>
              <a:ext uri="{FF2B5EF4-FFF2-40B4-BE49-F238E27FC236}">
                <a16:creationId xmlns="" xmlns:a16="http://schemas.microsoft.com/office/drawing/2014/main" id="{33E93247-6229-44AB-A550-739E971E69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9BA0845B-DD7E-4ACA-A2A0-30A96632D334}"/>
              </a:ext>
            </a:extLst>
          </p:cNvPr>
          <p:cNvSpPr txBox="1">
            <a:spLocks/>
          </p:cNvSpPr>
          <p:nvPr/>
        </p:nvSpPr>
        <p:spPr>
          <a:xfrm>
            <a:off x="653820" y="4624394"/>
            <a:ext cx="10803074" cy="1037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 smtClean="0"/>
              <a:t>REFERÊNCIAS</a:t>
            </a:r>
            <a:endParaRPr lang="en-US" sz="5400" dirty="0"/>
          </a:p>
          <a:p>
            <a:pPr>
              <a:spcAft>
                <a:spcPts val="600"/>
              </a:spcAft>
            </a:pPr>
            <a:endParaRPr lang="en-US" sz="5400" dirty="0"/>
          </a:p>
        </p:txBody>
      </p:sp>
      <p:cxnSp>
        <p:nvCxnSpPr>
          <p:cNvPr id="10" name="Straight Connector 14">
            <a:extLst>
              <a:ext uri="{FF2B5EF4-FFF2-40B4-BE49-F238E27FC236}">
                <a16:creationId xmlns="" xmlns:a16="http://schemas.microsoft.com/office/drawing/2014/main" id="{EE2E603F-4A95-4FE8-BB06-211DFD75D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4568604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55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Ícone&#10;&#10;Descrição gerada automaticamente">
            <a:extLst>
              <a:ext uri="{FF2B5EF4-FFF2-40B4-BE49-F238E27FC236}">
                <a16:creationId xmlns="" xmlns:a16="http://schemas.microsoft.com/office/drawing/2014/main" id="{90E5E24F-4151-4341-BEED-DA8DD450B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75" y="4206022"/>
            <a:ext cx="1462791" cy="1781269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="" xmlns:a16="http://schemas.microsoft.com/office/drawing/2014/main" id="{660DD0E9-963B-45F5-ADD8-D6CE6FE8151E}"/>
              </a:ext>
            </a:extLst>
          </p:cNvPr>
          <p:cNvSpPr txBox="1">
            <a:spLocks/>
          </p:cNvSpPr>
          <p:nvPr/>
        </p:nvSpPr>
        <p:spPr>
          <a:xfrm>
            <a:off x="7425029" y="4985412"/>
            <a:ext cx="5322013" cy="1005657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>
                <a:latin typeface="Univers Condensed"/>
              </a:rPr>
              <a:t>Orientadora</a:t>
            </a:r>
            <a:r>
              <a:rPr lang="de-DE" dirty="0">
                <a:latin typeface="Univers Condensed"/>
              </a:rPr>
              <a:t>: </a:t>
            </a:r>
            <a:r>
              <a:rPr lang="de-DE" dirty="0">
                <a:latin typeface="Univers Condensed"/>
                <a:ea typeface="+mn-lt"/>
                <a:cs typeface="+mn-lt"/>
              </a:rPr>
              <a:t>Ana </a:t>
            </a:r>
            <a:r>
              <a:rPr lang="de-DE" dirty="0" err="1">
                <a:latin typeface="Univers Condensed"/>
                <a:ea typeface="+mn-lt"/>
                <a:cs typeface="+mn-lt"/>
              </a:rPr>
              <a:t>Régia</a:t>
            </a:r>
            <a:r>
              <a:rPr lang="de-DE" dirty="0">
                <a:latin typeface="Univers Condensed"/>
                <a:ea typeface="+mn-lt"/>
                <a:cs typeface="+mn-lt"/>
              </a:rPr>
              <a:t> de M. Neves</a:t>
            </a:r>
            <a:endParaRPr lang="pt-BR">
              <a:latin typeface="Univers Condensed"/>
            </a:endParaRPr>
          </a:p>
          <a:p>
            <a:pPr marL="0" indent="0">
              <a:buNone/>
            </a:pPr>
            <a:r>
              <a:rPr lang="de-DE" dirty="0" err="1">
                <a:latin typeface="Univers Condensed"/>
              </a:rPr>
              <a:t>Orientando</a:t>
            </a:r>
            <a:r>
              <a:rPr lang="de-DE" dirty="0">
                <a:latin typeface="Univers Condensed"/>
              </a:rPr>
              <a:t>: </a:t>
            </a:r>
            <a:r>
              <a:rPr lang="de-DE" dirty="0">
                <a:latin typeface="Univers Condensed"/>
                <a:ea typeface="+mn-lt"/>
                <a:cs typeface="+mn-lt"/>
              </a:rPr>
              <a:t>João Paulo P. </a:t>
            </a:r>
            <a:r>
              <a:rPr lang="de-DE" dirty="0" err="1">
                <a:latin typeface="Univers Condensed"/>
                <a:ea typeface="+mn-lt"/>
                <a:cs typeface="+mn-lt"/>
              </a:rPr>
              <a:t>Dantas</a:t>
            </a:r>
            <a:endParaRPr lang="de-DE">
              <a:latin typeface="Univers Condensed"/>
              <a:ea typeface="+mn-lt"/>
              <a:cs typeface="+mn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2F5E0094-6250-40C8-8401-8FE59754843D}"/>
              </a:ext>
            </a:extLst>
          </p:cNvPr>
          <p:cNvSpPr txBox="1"/>
          <p:nvPr/>
        </p:nvSpPr>
        <p:spPr>
          <a:xfrm>
            <a:off x="3812499" y="1462539"/>
            <a:ext cx="4560757" cy="101566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dirty="0">
                <a:latin typeface="Univers Condensed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5237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2">
            <a:extLst>
              <a:ext uri="{FF2B5EF4-FFF2-40B4-BE49-F238E27FC236}">
                <a16:creationId xmlns="" xmlns:a16="http://schemas.microsoft.com/office/drawing/2014/main" id="{C20F8B32-78ED-4E3E-A076-678E77D2E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951639"/>
              </p:ext>
            </p:extLst>
          </p:nvPr>
        </p:nvGraphicFramePr>
        <p:xfrm>
          <a:off x="2775416" y="900153"/>
          <a:ext cx="6641169" cy="5051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98BE7C21-70B8-4079-8351-3DB041202D8D}"/>
              </a:ext>
            </a:extLst>
          </p:cNvPr>
          <p:cNvSpPr txBox="1">
            <a:spLocks/>
          </p:cNvSpPr>
          <p:nvPr/>
        </p:nvSpPr>
        <p:spPr>
          <a:xfrm>
            <a:off x="631827" y="113764"/>
            <a:ext cx="4103431" cy="13175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/>
              <a:t>Agenda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9195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8BE7C21-70B8-4079-8351-3DB04120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1" y="-658762"/>
            <a:ext cx="4103431" cy="1317523"/>
          </a:xfrm>
        </p:spPr>
        <p:txBody>
          <a:bodyPr>
            <a:normAutofit/>
          </a:bodyPr>
          <a:lstStyle/>
          <a:p>
            <a:r>
              <a:rPr lang="pt-BR" sz="2800" dirty="0"/>
              <a:t>Contextualização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EDFC180B-ABC9-493C-8E4D-8F5D2211F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373" y="1084507"/>
            <a:ext cx="11023554" cy="4710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000" dirty="0">
                <a:latin typeface="Univers Condensed"/>
                <a:ea typeface="+mn-lt"/>
                <a:cs typeface="+mn-lt"/>
              </a:rPr>
              <a:t>A fraude em transações de cartões de crédito no Brasil representa perdas anuais estimadas em 7 bilhões de dólares</a:t>
            </a:r>
            <a:r>
              <a:rPr lang="pt-BR" sz="2000" dirty="0" smtClean="0">
                <a:latin typeface="Univers Condensed"/>
                <a:ea typeface="+mn-lt"/>
                <a:cs typeface="+mn-lt"/>
              </a:rPr>
              <a:t>. (colocar referência)</a:t>
            </a:r>
          </a:p>
          <a:p>
            <a:pPr algn="just"/>
            <a:endParaRPr lang="pt-BR" sz="2000" dirty="0">
              <a:latin typeface="Univers Condensed"/>
              <a:ea typeface="+mn-lt"/>
              <a:cs typeface="+mn-lt"/>
            </a:endParaRPr>
          </a:p>
          <a:p>
            <a:pPr algn="just"/>
            <a:endParaRPr lang="pt-BR" sz="2000" dirty="0">
              <a:latin typeface="Univers Condensed"/>
              <a:ea typeface="+mn-lt"/>
              <a:cs typeface="+mn-lt"/>
            </a:endParaRPr>
          </a:p>
          <a:p>
            <a:pPr algn="just"/>
            <a:r>
              <a:rPr lang="pt-BR" sz="2000" dirty="0">
                <a:latin typeface="Univers Condensed"/>
                <a:ea typeface="+mn-lt"/>
                <a:cs typeface="+mn-lt"/>
              </a:rPr>
              <a:t>A maneira tradicional de detecção de fraudes demanda muito tempo para análise, não é escalável e possui baixa acurácia.</a:t>
            </a:r>
            <a:endParaRPr lang="pt-BR" dirty="0">
              <a:latin typeface="Univers Condensed"/>
            </a:endParaRPr>
          </a:p>
          <a:p>
            <a:endParaRPr lang="pt-BR" sz="2000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2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E49D7415-2F11-44C2-B6AA-13A25B6814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6D4F5EC-A0F1-4237-A783-DD945A91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07" y="895448"/>
            <a:ext cx="11007099" cy="1919469"/>
          </a:xfrm>
        </p:spPr>
        <p:txBody>
          <a:bodyPr>
            <a:normAutofit/>
          </a:bodyPr>
          <a:lstStyle/>
          <a:p>
            <a:r>
              <a:rPr lang="pt-BR" dirty="0" smtClean="0">
                <a:ea typeface="+mj-lt"/>
                <a:cs typeface="+mj-lt"/>
              </a:rPr>
              <a:t>Solução Proposta</a:t>
            </a:r>
            <a:endParaRPr lang="pt-B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D2E57F3D-33BE-4306-87E6-2457637195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1FDBCE0A-CCE7-4D7B-BEC9-E8138CD9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07" y="1932919"/>
            <a:ext cx="10697113" cy="35548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Univers Condensed"/>
                <a:ea typeface="+mn-lt"/>
                <a:cs typeface="+mn-lt"/>
              </a:rPr>
              <a:t>O </a:t>
            </a:r>
            <a:r>
              <a:rPr lang="en-US" dirty="0" err="1" smtClean="0">
                <a:latin typeface="Univers Condensed"/>
                <a:ea typeface="+mn-lt"/>
                <a:cs typeface="+mn-lt"/>
              </a:rPr>
              <a:t>objetivo</a:t>
            </a:r>
            <a:r>
              <a:rPr lang="en-US" dirty="0" smtClean="0">
                <a:latin typeface="Univers Condensed"/>
                <a:ea typeface="+mn-lt"/>
                <a:cs typeface="+mn-lt"/>
              </a:rPr>
              <a:t> </a:t>
            </a:r>
            <a:r>
              <a:rPr lang="en-US" dirty="0" err="1" smtClean="0">
                <a:latin typeface="Univers Condensed"/>
                <a:ea typeface="+mn-lt"/>
                <a:cs typeface="+mn-lt"/>
              </a:rPr>
              <a:t>geral</a:t>
            </a:r>
            <a:r>
              <a:rPr lang="en-US" dirty="0" smtClean="0">
                <a:latin typeface="Univers Condensed"/>
                <a:ea typeface="+mn-lt"/>
                <a:cs typeface="+mn-lt"/>
              </a:rPr>
              <a:t>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deste</a:t>
            </a:r>
            <a:r>
              <a:rPr lang="en-US" dirty="0">
                <a:latin typeface="Univers Condensed"/>
                <a:ea typeface="+mn-lt"/>
                <a:cs typeface="+mn-lt"/>
              </a:rPr>
              <a:t>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trabalho</a:t>
            </a:r>
            <a:r>
              <a:rPr lang="en-US" dirty="0">
                <a:latin typeface="Univers Condensed"/>
                <a:ea typeface="+mn-lt"/>
                <a:cs typeface="+mn-lt"/>
              </a:rPr>
              <a:t> é de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aplicar</a:t>
            </a:r>
            <a:r>
              <a:rPr lang="en-US" dirty="0">
                <a:latin typeface="Univers Condensed"/>
                <a:ea typeface="+mn-lt"/>
                <a:cs typeface="+mn-lt"/>
              </a:rPr>
              <a:t>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técnicas</a:t>
            </a:r>
            <a:r>
              <a:rPr lang="en-US" dirty="0">
                <a:latin typeface="Univers Condensed"/>
                <a:ea typeface="+mn-lt"/>
                <a:cs typeface="+mn-lt"/>
              </a:rPr>
              <a:t> de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aprendizado</a:t>
            </a:r>
            <a:r>
              <a:rPr lang="en-US" dirty="0">
                <a:latin typeface="Univers Condensed"/>
                <a:ea typeface="+mn-lt"/>
                <a:cs typeface="+mn-lt"/>
              </a:rPr>
              <a:t> de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máquina</a:t>
            </a:r>
            <a:r>
              <a:rPr lang="en-US" dirty="0">
                <a:latin typeface="Univers Condensed"/>
                <a:ea typeface="+mn-lt"/>
                <a:cs typeface="+mn-lt"/>
              </a:rPr>
              <a:t> em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uma</a:t>
            </a:r>
            <a:r>
              <a:rPr lang="en-US" dirty="0">
                <a:latin typeface="Univers Condensed"/>
                <a:ea typeface="+mn-lt"/>
                <a:cs typeface="+mn-lt"/>
              </a:rPr>
              <a:t> base de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transações</a:t>
            </a:r>
            <a:r>
              <a:rPr lang="en-US" dirty="0">
                <a:latin typeface="Univers Condensed"/>
                <a:ea typeface="+mn-lt"/>
                <a:cs typeface="+mn-lt"/>
              </a:rPr>
              <a:t> de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cartões</a:t>
            </a:r>
            <a:r>
              <a:rPr lang="en-US" dirty="0">
                <a:latin typeface="Univers Condensed"/>
                <a:ea typeface="+mn-lt"/>
                <a:cs typeface="+mn-lt"/>
              </a:rPr>
              <a:t> de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crédito</a:t>
            </a:r>
            <a:r>
              <a:rPr lang="en-US" dirty="0">
                <a:latin typeface="Univers Condensed"/>
                <a:ea typeface="+mn-lt"/>
                <a:cs typeface="+mn-lt"/>
              </a:rPr>
              <a:t> para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detectar</a:t>
            </a:r>
            <a:r>
              <a:rPr lang="en-US" dirty="0">
                <a:latin typeface="Univers Condensed"/>
                <a:ea typeface="+mn-lt"/>
                <a:cs typeface="+mn-lt"/>
              </a:rPr>
              <a:t>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transações</a:t>
            </a:r>
            <a:r>
              <a:rPr lang="en-US" dirty="0">
                <a:latin typeface="Univers Condensed"/>
                <a:ea typeface="+mn-lt"/>
                <a:cs typeface="+mn-lt"/>
              </a:rPr>
              <a:t> </a:t>
            </a:r>
            <a:r>
              <a:rPr lang="en-US" dirty="0" err="1" smtClean="0">
                <a:latin typeface="Univers Condensed"/>
                <a:ea typeface="+mn-lt"/>
                <a:cs typeface="+mn-lt"/>
              </a:rPr>
              <a:t>fraudulentas</a:t>
            </a:r>
            <a:r>
              <a:rPr lang="en-US" dirty="0" smtClean="0">
                <a:latin typeface="Univers Condensed"/>
                <a:ea typeface="+mn-lt"/>
                <a:cs typeface="+mn-lt"/>
              </a:rPr>
              <a:t> e </a:t>
            </a:r>
            <a:r>
              <a:rPr lang="en-US" dirty="0" err="1" smtClean="0">
                <a:latin typeface="Univers Condensed"/>
                <a:ea typeface="+mn-lt"/>
                <a:cs typeface="+mn-lt"/>
              </a:rPr>
              <a:t>identificar</a:t>
            </a:r>
            <a:r>
              <a:rPr lang="en-US" dirty="0" smtClean="0">
                <a:latin typeface="Univers Condensed"/>
                <a:ea typeface="+mn-lt"/>
                <a:cs typeface="+mn-lt"/>
              </a:rPr>
              <a:t>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quais</a:t>
            </a:r>
            <a:r>
              <a:rPr lang="en-US" dirty="0">
                <a:latin typeface="Univers Condensed"/>
                <a:ea typeface="+mn-lt"/>
                <a:cs typeface="+mn-lt"/>
              </a:rPr>
              <a:t> das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técnicas</a:t>
            </a:r>
            <a:r>
              <a:rPr lang="en-US" dirty="0">
                <a:latin typeface="Univers Condensed"/>
                <a:ea typeface="+mn-lt"/>
                <a:cs typeface="+mn-lt"/>
              </a:rPr>
              <a:t>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utilizadas</a:t>
            </a:r>
            <a:r>
              <a:rPr lang="en-US" dirty="0">
                <a:latin typeface="Univers Condensed"/>
                <a:ea typeface="+mn-lt"/>
                <a:cs typeface="+mn-lt"/>
              </a:rPr>
              <a:t> se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destacam</a:t>
            </a:r>
            <a:r>
              <a:rPr lang="en-US" dirty="0">
                <a:latin typeface="Univers Condensed"/>
                <a:ea typeface="+mn-lt"/>
                <a:cs typeface="+mn-lt"/>
              </a:rPr>
              <a:t> em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relação</a:t>
            </a:r>
            <a:r>
              <a:rPr lang="en-US" dirty="0">
                <a:latin typeface="Univers Condensed"/>
                <a:ea typeface="+mn-lt"/>
                <a:cs typeface="+mn-lt"/>
              </a:rPr>
              <a:t> as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demais</a:t>
            </a:r>
            <a:r>
              <a:rPr lang="en-US" dirty="0">
                <a:latin typeface="Univers Condensed"/>
                <a:ea typeface="+mn-lt"/>
                <a:cs typeface="+mn-lt"/>
              </a:rPr>
              <a:t>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na</a:t>
            </a:r>
            <a:r>
              <a:rPr lang="en-US" dirty="0">
                <a:latin typeface="Univers Condensed"/>
                <a:ea typeface="+mn-lt"/>
                <a:cs typeface="+mn-lt"/>
              </a:rPr>
              <a:t>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análise</a:t>
            </a:r>
            <a:r>
              <a:rPr lang="en-US" dirty="0">
                <a:latin typeface="Univers Condensed"/>
                <a:ea typeface="+mn-lt"/>
                <a:cs typeface="+mn-lt"/>
              </a:rPr>
              <a:t> de um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grande</a:t>
            </a:r>
            <a:r>
              <a:rPr lang="en-US" dirty="0">
                <a:latin typeface="Univers Condensed"/>
                <a:ea typeface="+mn-lt"/>
                <a:cs typeface="+mn-lt"/>
              </a:rPr>
              <a:t> volume de dados.</a:t>
            </a:r>
            <a:endParaRPr lang="pt-BR" dirty="0">
              <a:latin typeface="Univer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4225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F64F9B95-9045-48D2-B9F3-2927E98F54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085AA86F-6A4D-4BCB-A045-D992CDC29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E49D7415-2F11-44C2-B6AA-13A25B6814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8ED9D8F-79A4-4CBA-BEE5-23D042C6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7037"/>
            <a:ext cx="3819821" cy="19556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kern="1200" cap="all" spc="30" baseline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Revisão</a:t>
            </a:r>
            <a:r>
              <a:rPr lang="en-US" kern="1200" cap="all" spc="3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cap="all" spc="30" baseline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sistemática</a:t>
            </a:r>
            <a:r>
              <a:rPr lang="en-US" kern="1200" cap="all" spc="3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kern="1200" cap="all" spc="30" baseline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literatura</a:t>
            </a:r>
            <a:endParaRPr lang="en-US" kern="1200" cap="all" spc="3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kern="1200" cap="all" spc="3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2E57F3D-33BE-4306-87E6-2457637195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35287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D04F4E4-2895-4E76-914A-855861E74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325" y="2862727"/>
            <a:ext cx="3706113" cy="1258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dirty="0" err="1" smtClean="0">
                <a:latin typeface="Univers Condensed"/>
              </a:rPr>
              <a:t>Apresentar</a:t>
            </a:r>
            <a:r>
              <a:rPr lang="en-US" dirty="0" smtClean="0">
                <a:latin typeface="Univers Condensed"/>
              </a:rPr>
              <a:t> o </a:t>
            </a:r>
            <a:r>
              <a:rPr lang="en-US" dirty="0" err="1" smtClean="0">
                <a:latin typeface="Univers Condensed"/>
              </a:rPr>
              <a:t>Prisma</a:t>
            </a:r>
            <a:r>
              <a:rPr lang="en-US" dirty="0" smtClean="0">
                <a:latin typeface="Univers Condensed"/>
              </a:rPr>
              <a:t> em </a:t>
            </a:r>
            <a:r>
              <a:rPr lang="en-US" dirty="0" err="1" smtClean="0">
                <a:latin typeface="Univers Condensed"/>
              </a:rPr>
              <a:t>etapas</a:t>
            </a:r>
            <a:r>
              <a:rPr lang="en-US" dirty="0" smtClean="0">
                <a:latin typeface="Univers Condensed"/>
              </a:rPr>
              <a:t>. </a:t>
            </a:r>
            <a:r>
              <a:rPr lang="en-US" dirty="0" smtClean="0">
                <a:latin typeface="Univers Condensed"/>
              </a:rPr>
              <a:t>Bases &gt; </a:t>
            </a:r>
            <a:r>
              <a:rPr lang="en-US" dirty="0" err="1" smtClean="0">
                <a:latin typeface="Univers Condensed"/>
              </a:rPr>
              <a:t>Criterios</a:t>
            </a:r>
            <a:r>
              <a:rPr lang="en-US" dirty="0" smtClean="0">
                <a:latin typeface="Univers Condensed"/>
              </a:rPr>
              <a:t> </a:t>
            </a:r>
            <a:r>
              <a:rPr lang="en-US" dirty="0" err="1" smtClean="0">
                <a:latin typeface="Univers Condensed"/>
              </a:rPr>
              <a:t>exclusão</a:t>
            </a:r>
            <a:r>
              <a:rPr lang="en-US" dirty="0" smtClean="0">
                <a:latin typeface="Univers Condensed"/>
              </a:rPr>
              <a:t> e </a:t>
            </a:r>
            <a:r>
              <a:rPr lang="en-US" dirty="0" err="1" smtClean="0">
                <a:latin typeface="Univers Condensed"/>
              </a:rPr>
              <a:t>inclusão</a:t>
            </a:r>
            <a:r>
              <a:rPr lang="en-US" dirty="0" smtClean="0">
                <a:latin typeface="Univers Condensed"/>
              </a:rPr>
              <a:t>.</a:t>
            </a:r>
            <a:endParaRPr lang="en-US" dirty="0">
              <a:latin typeface="Univers Condensed"/>
            </a:endParaRPr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="" xmlns:a16="http://schemas.microsoft.com/office/drawing/2014/main" id="{81C4E2C7-59CE-499F-A8D9-88750A9CA1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9251" r="241"/>
          <a:stretch/>
        </p:blipFill>
        <p:spPr>
          <a:xfrm>
            <a:off x="4876800" y="735286"/>
            <a:ext cx="6515100" cy="5398813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="" xmlns:a16="http://schemas.microsoft.com/office/drawing/2014/main" id="{4D04F4E4-2895-4E76-914A-855861E74D2C}"/>
              </a:ext>
            </a:extLst>
          </p:cNvPr>
          <p:cNvSpPr txBox="1">
            <a:spLocks/>
          </p:cNvSpPr>
          <p:nvPr/>
        </p:nvSpPr>
        <p:spPr>
          <a:xfrm>
            <a:off x="695325" y="4392787"/>
            <a:ext cx="3706113" cy="3372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 smtClean="0">
                <a:latin typeface="Univers Condensed"/>
              </a:rPr>
              <a:t>A </a:t>
            </a:r>
            <a:r>
              <a:rPr lang="en-US" dirty="0" err="1" smtClean="0">
                <a:latin typeface="Univers Condensed"/>
              </a:rPr>
              <a:t>metodologia</a:t>
            </a:r>
            <a:r>
              <a:rPr lang="en-US" dirty="0" smtClean="0">
                <a:latin typeface="Univers Condensed"/>
              </a:rPr>
              <a:t> de </a:t>
            </a:r>
            <a:r>
              <a:rPr lang="en-US" dirty="0" err="1" smtClean="0">
                <a:latin typeface="Univers Condensed"/>
              </a:rPr>
              <a:t>pesquisa</a:t>
            </a:r>
            <a:r>
              <a:rPr lang="en-US" dirty="0" smtClean="0">
                <a:latin typeface="Univers Condensed"/>
              </a:rPr>
              <a:t> </a:t>
            </a:r>
            <a:r>
              <a:rPr lang="en-US" dirty="0" err="1" smtClean="0">
                <a:latin typeface="Univers Condensed"/>
              </a:rPr>
              <a:t>utilizada</a:t>
            </a:r>
            <a:r>
              <a:rPr lang="en-US" dirty="0" smtClean="0">
                <a:latin typeface="Univers Condensed"/>
              </a:rPr>
              <a:t> é </a:t>
            </a:r>
            <a:r>
              <a:rPr lang="en-US" dirty="0" err="1" smtClean="0">
                <a:latin typeface="Univers Condensed"/>
              </a:rPr>
              <a:t>revisão</a:t>
            </a:r>
            <a:r>
              <a:rPr lang="en-US" dirty="0" smtClean="0">
                <a:latin typeface="Univers Condensed"/>
              </a:rPr>
              <a:t> </a:t>
            </a:r>
            <a:r>
              <a:rPr lang="en-US" dirty="0" err="1" smtClean="0">
                <a:latin typeface="Univers Condensed"/>
              </a:rPr>
              <a:t>sistemática</a:t>
            </a:r>
            <a:r>
              <a:rPr lang="en-US" dirty="0" smtClean="0">
                <a:latin typeface="Univers Condensed"/>
              </a:rPr>
              <a:t> da </a:t>
            </a:r>
            <a:r>
              <a:rPr lang="en-US" dirty="0" err="1" smtClean="0">
                <a:latin typeface="Univers Condensed"/>
              </a:rPr>
              <a:t>literatura</a:t>
            </a:r>
            <a:r>
              <a:rPr lang="en-US" dirty="0" smtClean="0">
                <a:latin typeface="Univers Condensed"/>
              </a:rPr>
              <a:t>, </a:t>
            </a:r>
            <a:r>
              <a:rPr lang="en-US" dirty="0" err="1" smtClean="0">
                <a:latin typeface="Univers Condensed"/>
              </a:rPr>
              <a:t>sendo</a:t>
            </a:r>
            <a:r>
              <a:rPr lang="en-US" dirty="0" smtClean="0">
                <a:latin typeface="Univers Condensed"/>
              </a:rPr>
              <a:t> </a:t>
            </a:r>
            <a:r>
              <a:rPr lang="en-US" dirty="0" err="1" smtClean="0">
                <a:latin typeface="Univers Condensed"/>
              </a:rPr>
              <a:t>os</a:t>
            </a:r>
            <a:r>
              <a:rPr lang="en-US" dirty="0" smtClean="0">
                <a:latin typeface="Univers Condensed"/>
              </a:rPr>
              <a:t> </a:t>
            </a:r>
            <a:r>
              <a:rPr lang="en-US" dirty="0" err="1" smtClean="0">
                <a:latin typeface="Univers Condensed"/>
              </a:rPr>
              <a:t>resultados</a:t>
            </a:r>
            <a:r>
              <a:rPr lang="en-US" dirty="0" smtClean="0">
                <a:latin typeface="Univers Condensed"/>
              </a:rPr>
              <a:t> </a:t>
            </a:r>
            <a:r>
              <a:rPr lang="en-US" dirty="0" err="1" smtClean="0">
                <a:latin typeface="Univers Condensed"/>
              </a:rPr>
              <a:t>apresentados</a:t>
            </a:r>
            <a:r>
              <a:rPr lang="en-US" dirty="0" smtClean="0">
                <a:latin typeface="Univers Condensed"/>
              </a:rPr>
              <a:t> no </a:t>
            </a:r>
            <a:r>
              <a:rPr lang="en-US" dirty="0" err="1" smtClean="0">
                <a:latin typeface="Univers Condensed"/>
              </a:rPr>
              <a:t>diagrama</a:t>
            </a:r>
            <a:r>
              <a:rPr lang="en-US" dirty="0" smtClean="0">
                <a:latin typeface="Univers Condensed"/>
              </a:rPr>
              <a:t> </a:t>
            </a:r>
            <a:r>
              <a:rPr lang="en-US" dirty="0" err="1" smtClean="0">
                <a:latin typeface="Univers Condensed"/>
              </a:rPr>
              <a:t>Prisma</a:t>
            </a:r>
            <a:endParaRPr lang="en-US" dirty="0">
              <a:latin typeface="Univers Condensed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="" xmlns:a16="http://schemas.microsoft.com/office/drawing/2014/main" id="{4D04F4E4-2895-4E76-914A-855861E74D2C}"/>
              </a:ext>
            </a:extLst>
          </p:cNvPr>
          <p:cNvSpPr txBox="1">
            <a:spLocks/>
          </p:cNvSpPr>
          <p:nvPr/>
        </p:nvSpPr>
        <p:spPr>
          <a:xfrm>
            <a:off x="4515145" y="5046933"/>
            <a:ext cx="4912189" cy="1662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latin typeface="Univers Condensed"/>
              </a:rPr>
              <a:t>Incluir</a:t>
            </a:r>
            <a:r>
              <a:rPr lang="en-US" sz="1200" dirty="0" smtClean="0">
                <a:latin typeface="Univers Condensed"/>
              </a:rPr>
              <a:t> </a:t>
            </a:r>
            <a:r>
              <a:rPr lang="en-US" sz="1200" dirty="0" err="1" smtClean="0">
                <a:latin typeface="Univers Condensed"/>
              </a:rPr>
              <a:t>tela</a:t>
            </a:r>
            <a:r>
              <a:rPr lang="en-US" sz="1200" dirty="0" smtClean="0">
                <a:latin typeface="Univers Condensed"/>
              </a:rPr>
              <a:t> de </a:t>
            </a:r>
            <a:r>
              <a:rPr lang="en-US" sz="1200" dirty="0" err="1" smtClean="0">
                <a:latin typeface="Univers Condensed"/>
              </a:rPr>
              <a:t>conceitos</a:t>
            </a:r>
            <a:r>
              <a:rPr lang="en-US" sz="1200" dirty="0" smtClean="0">
                <a:latin typeface="Univers Condensed"/>
              </a:rPr>
              <a:t>: </a:t>
            </a:r>
            <a:br>
              <a:rPr lang="en-US" sz="1200" dirty="0" smtClean="0">
                <a:latin typeface="Univers Condensed"/>
              </a:rPr>
            </a:br>
            <a:r>
              <a:rPr lang="en-US" sz="1200" dirty="0" smtClean="0">
                <a:latin typeface="Univers Condensed"/>
              </a:rPr>
              <a:t>o que é </a:t>
            </a:r>
            <a:r>
              <a:rPr lang="en-US" sz="1200" dirty="0" err="1" smtClean="0">
                <a:latin typeface="Univers Condensed"/>
              </a:rPr>
              <a:t>fraude</a:t>
            </a:r>
            <a:endParaRPr lang="en-US" sz="1200" dirty="0" smtClean="0">
              <a:latin typeface="Univers Condensed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Univers Condensed"/>
              </a:rPr>
              <a:t>Tipos</a:t>
            </a:r>
            <a:r>
              <a:rPr lang="en-US" sz="1200" dirty="0" smtClean="0">
                <a:latin typeface="Univers Condensed"/>
              </a:rPr>
              <a:t> de frauds</a:t>
            </a:r>
          </a:p>
          <a:p>
            <a:pPr marL="0" indent="0">
              <a:buNone/>
            </a:pPr>
            <a:r>
              <a:rPr lang="en-US" sz="1200" dirty="0" smtClean="0">
                <a:latin typeface="Univers Condensed"/>
              </a:rPr>
              <a:t>Como é </a:t>
            </a:r>
            <a:r>
              <a:rPr lang="en-US" sz="1200" dirty="0" err="1" smtClean="0">
                <a:latin typeface="Univers Condensed"/>
              </a:rPr>
              <a:t>feito</a:t>
            </a:r>
            <a:r>
              <a:rPr lang="en-US" sz="1200" dirty="0" smtClean="0">
                <a:latin typeface="Univers Condensed"/>
              </a:rPr>
              <a:t> </a:t>
            </a:r>
            <a:r>
              <a:rPr lang="en-US" sz="1200" dirty="0" err="1" smtClean="0">
                <a:latin typeface="Univers Condensed"/>
              </a:rPr>
              <a:t>uma</a:t>
            </a:r>
            <a:r>
              <a:rPr lang="en-US" sz="1200" dirty="0" smtClean="0">
                <a:latin typeface="Univers Condensed"/>
              </a:rPr>
              <a:t> </a:t>
            </a:r>
            <a:r>
              <a:rPr lang="en-US" sz="1200" dirty="0" err="1" smtClean="0">
                <a:latin typeface="Univers Condensed"/>
              </a:rPr>
              <a:t>fraue</a:t>
            </a:r>
            <a:endParaRPr lang="en-US" sz="1200" dirty="0" smtClean="0">
              <a:latin typeface="Univers Condensed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Univers Condensed"/>
              </a:rPr>
              <a:t>Problema</a:t>
            </a:r>
            <a:r>
              <a:rPr lang="en-US" sz="1200" dirty="0" smtClean="0">
                <a:latin typeface="Univers Condensed"/>
              </a:rPr>
              <a:t>: classes </a:t>
            </a:r>
            <a:r>
              <a:rPr lang="en-US" sz="1200" dirty="0" err="1" smtClean="0">
                <a:latin typeface="Univers Condensed"/>
              </a:rPr>
              <a:t>desbalanceadas</a:t>
            </a:r>
            <a:endParaRPr lang="en-US" sz="1200" dirty="0" smtClean="0">
              <a:latin typeface="Univers Condensed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Univers Condensed"/>
              </a:rPr>
              <a:t>Solução</a:t>
            </a:r>
            <a:r>
              <a:rPr lang="en-US" sz="1200" dirty="0" smtClean="0">
                <a:latin typeface="Univers Condensed"/>
              </a:rPr>
              <a:t> </a:t>
            </a:r>
            <a:r>
              <a:rPr lang="en-US" sz="1200" dirty="0" err="1" smtClean="0">
                <a:latin typeface="Univers Condensed"/>
              </a:rPr>
              <a:t>Aprendizado</a:t>
            </a:r>
            <a:r>
              <a:rPr lang="en-US" sz="1200" dirty="0" smtClean="0">
                <a:latin typeface="Univers Condensed"/>
              </a:rPr>
              <a:t> de </a:t>
            </a:r>
            <a:r>
              <a:rPr lang="en-US" sz="1200" dirty="0" err="1" smtClean="0">
                <a:latin typeface="Univers Condensed"/>
              </a:rPr>
              <a:t>máquina</a:t>
            </a:r>
            <a:r>
              <a:rPr lang="en-US" sz="1200" dirty="0" smtClean="0">
                <a:latin typeface="Univers Condensed"/>
              </a:rPr>
              <a:t>, </a:t>
            </a:r>
            <a:r>
              <a:rPr lang="en-US" sz="1200" dirty="0" err="1" smtClean="0">
                <a:latin typeface="Univers Condensed"/>
              </a:rPr>
              <a:t>porque</a:t>
            </a:r>
            <a:endParaRPr lang="en-US" sz="1200" dirty="0">
              <a:latin typeface="Univer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3274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F64F9B95-9045-48D2-B9F3-2927E98F54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085AA86F-6A4D-4BCB-A045-D992CDC29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E49D7415-2F11-44C2-B6AA-13A25B6814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8ED9D8F-79A4-4CBA-BEE5-23D042C6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7037"/>
            <a:ext cx="3819821" cy="19556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/>
              <a:t>Correlatos</a:t>
            </a:r>
            <a:endParaRPr lang="en-US" kern="1200" cap="all" spc="30" baseline="0" dirty="0" err="1">
              <a:latin typeface="+mj-lt"/>
            </a:endParaRPr>
          </a:p>
          <a:p>
            <a:endParaRPr lang="en-US" kern="1200" cap="all" spc="3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2E57F3D-33BE-4306-87E6-2457637195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35287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: Cantos Arredondados 37">
            <a:extLst>
              <a:ext uri="{FF2B5EF4-FFF2-40B4-BE49-F238E27FC236}">
                <a16:creationId xmlns="" xmlns:a16="http://schemas.microsoft.com/office/drawing/2014/main" id="{082C32CE-EBDE-42E9-B594-5EE5BAA2465B}"/>
              </a:ext>
            </a:extLst>
          </p:cNvPr>
          <p:cNvSpPr/>
          <p:nvPr/>
        </p:nvSpPr>
        <p:spPr>
          <a:xfrm>
            <a:off x="992846" y="2668626"/>
            <a:ext cx="3196682" cy="395248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paço Reservado para Conteúdo 2">
            <a:extLst>
              <a:ext uri="{FF2B5EF4-FFF2-40B4-BE49-F238E27FC236}">
                <a16:creationId xmlns="" xmlns:a16="http://schemas.microsoft.com/office/drawing/2014/main" id="{3EFA9867-BEC1-4B62-8497-C0B56F44D6DD}"/>
              </a:ext>
            </a:extLst>
          </p:cNvPr>
          <p:cNvSpPr txBox="1">
            <a:spLocks/>
          </p:cNvSpPr>
          <p:nvPr/>
        </p:nvSpPr>
        <p:spPr>
          <a:xfrm>
            <a:off x="990213" y="2866444"/>
            <a:ext cx="3006065" cy="34465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Univers Condensed"/>
                <a:ea typeface="+mn-lt"/>
                <a:cs typeface="+mn-lt"/>
              </a:rPr>
              <a:t>C. B. Paul et al. 2020 </a:t>
            </a:r>
            <a:r>
              <a:rPr lang="en-US" dirty="0" err="1">
                <a:latin typeface="Univers Condensed"/>
                <a:ea typeface="+mn-lt"/>
                <a:cs typeface="+mn-lt"/>
              </a:rPr>
              <a:t>compararam</a:t>
            </a:r>
            <a:r>
              <a:rPr lang="en-US" dirty="0">
                <a:latin typeface="Univers Condensed"/>
                <a:ea typeface="+mn-lt"/>
                <a:cs typeface="+mn-lt"/>
              </a:rPr>
              <a:t> KNN, Random Forest e Gradient Boosting,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após</a:t>
            </a:r>
            <a:r>
              <a:rPr lang="en-US" dirty="0">
                <a:latin typeface="Univers Condensed"/>
                <a:ea typeface="+mn-lt"/>
                <a:cs typeface="+mn-lt"/>
              </a:rPr>
              <a:t>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aplica</a:t>
            </a:r>
            <a:r>
              <a:rPr lang="en-US" dirty="0">
                <a:latin typeface="Univers Condensed"/>
                <a:ea typeface="+mn-lt"/>
                <a:cs typeface="+mn-lt"/>
              </a:rPr>
              <a:t> t-SNE no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pré-processamento</a:t>
            </a:r>
            <a:r>
              <a:rPr lang="en-US" dirty="0">
                <a:latin typeface="Univers Condensed"/>
                <a:ea typeface="+mn-lt"/>
                <a:cs typeface="+mn-lt"/>
              </a:rPr>
              <a:t>. </a:t>
            </a:r>
            <a:endParaRPr lang="pt-BR">
              <a:latin typeface="Univers Condensed"/>
              <a:ea typeface="+mn-lt"/>
              <a:cs typeface="+mn-lt"/>
            </a:endParaRPr>
          </a:p>
          <a:p>
            <a:r>
              <a:rPr lang="en-US" dirty="0">
                <a:latin typeface="Univers Condensed"/>
                <a:ea typeface="+mn-lt"/>
                <a:cs typeface="+mn-lt"/>
              </a:rPr>
              <a:t>KNN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obtive</a:t>
            </a:r>
            <a:r>
              <a:rPr lang="en-US" dirty="0">
                <a:latin typeface="Univers Condensed"/>
                <a:ea typeface="+mn-lt"/>
                <a:cs typeface="+mn-lt"/>
              </a:rPr>
              <a:t>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maior</a:t>
            </a:r>
            <a:r>
              <a:rPr lang="en-US" dirty="0">
                <a:latin typeface="Univers Condensed"/>
                <a:ea typeface="+mn-lt"/>
                <a:cs typeface="+mn-lt"/>
              </a:rPr>
              <a:t>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acurácia</a:t>
            </a:r>
            <a:r>
              <a:rPr lang="en-US" dirty="0">
                <a:latin typeface="Univers Condensed"/>
                <a:ea typeface="+mn-lt"/>
                <a:cs typeface="+mn-lt"/>
              </a:rPr>
              <a:t>,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porém</a:t>
            </a:r>
            <a:r>
              <a:rPr lang="en-US" dirty="0">
                <a:latin typeface="Univers Condensed"/>
                <a:ea typeface="+mn-lt"/>
                <a:cs typeface="+mn-lt"/>
              </a:rPr>
              <a:t> com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baixa</a:t>
            </a:r>
            <a:r>
              <a:rPr lang="en-US" dirty="0">
                <a:latin typeface="Univers Condensed"/>
                <a:ea typeface="+mn-lt"/>
                <a:cs typeface="+mn-lt"/>
              </a:rPr>
              <a:t>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revocação</a:t>
            </a:r>
            <a:r>
              <a:rPr lang="en-US" dirty="0">
                <a:latin typeface="Univers Condensed"/>
                <a:ea typeface="+mn-lt"/>
                <a:cs typeface="+mn-lt"/>
              </a:rPr>
              <a:t>.</a:t>
            </a:r>
            <a:endParaRPr lang="pt-BR">
              <a:latin typeface="Univers Condensed"/>
              <a:ea typeface="+mn-lt"/>
              <a:cs typeface="+mn-lt"/>
            </a:endParaRPr>
          </a:p>
          <a:p>
            <a:r>
              <a:rPr lang="en-US" dirty="0">
                <a:latin typeface="Univers Condensed"/>
                <a:ea typeface="+mn-lt"/>
                <a:cs typeface="+mn-lt"/>
              </a:rPr>
              <a:t>Random Forest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apresentou</a:t>
            </a:r>
            <a:r>
              <a:rPr lang="en-US" dirty="0">
                <a:latin typeface="Univers Condensed"/>
                <a:ea typeface="+mn-lt"/>
                <a:cs typeface="+mn-lt"/>
              </a:rPr>
              <a:t> o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maior</a:t>
            </a:r>
            <a:r>
              <a:rPr lang="en-US" dirty="0">
                <a:latin typeface="Univers Condensed"/>
                <a:ea typeface="+mn-lt"/>
                <a:cs typeface="+mn-lt"/>
              </a:rPr>
              <a:t> F-score.</a:t>
            </a:r>
            <a:endParaRPr lang="pt-BR">
              <a:latin typeface="Calisto MT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="" xmlns:a16="http://schemas.microsoft.com/office/drawing/2014/main" id="{7C1B721C-7FAA-4F2D-9A29-B8285A770E98}"/>
              </a:ext>
            </a:extLst>
          </p:cNvPr>
          <p:cNvSpPr/>
          <p:nvPr/>
        </p:nvSpPr>
        <p:spPr>
          <a:xfrm>
            <a:off x="4462113" y="2681015"/>
            <a:ext cx="3196682" cy="395248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spaço Reservado para Conteúdo 2">
            <a:extLst>
              <a:ext uri="{FF2B5EF4-FFF2-40B4-BE49-F238E27FC236}">
                <a16:creationId xmlns="" xmlns:a16="http://schemas.microsoft.com/office/drawing/2014/main" id="{CAC44D75-D416-4841-8D2B-BBAE6C303C75}"/>
              </a:ext>
            </a:extLst>
          </p:cNvPr>
          <p:cNvSpPr txBox="1">
            <a:spLocks/>
          </p:cNvSpPr>
          <p:nvPr/>
        </p:nvSpPr>
        <p:spPr>
          <a:xfrm>
            <a:off x="4490456" y="2823078"/>
            <a:ext cx="3216699" cy="36448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Univers Condensed"/>
                <a:ea typeface="+mn-lt"/>
                <a:cs typeface="+mn-lt"/>
              </a:rPr>
              <a:t>Bagga et al. 2020 </a:t>
            </a:r>
            <a:r>
              <a:rPr lang="en-US" sz="1600" dirty="0" err="1">
                <a:latin typeface="Univers Condensed"/>
                <a:ea typeface="+mn-lt"/>
                <a:cs typeface="+mn-lt"/>
              </a:rPr>
              <a:t>aplicam</a:t>
            </a:r>
            <a:r>
              <a:rPr lang="en-US" sz="1600" dirty="0">
                <a:latin typeface="Univers Condensed"/>
                <a:ea typeface="+mn-lt"/>
                <a:cs typeface="+mn-lt"/>
              </a:rPr>
              <a:t> oversampling ADASYN e </a:t>
            </a:r>
            <a:r>
              <a:rPr lang="en-US" sz="1600" dirty="0" err="1">
                <a:latin typeface="Univers Condensed"/>
                <a:ea typeface="+mn-lt"/>
                <a:cs typeface="+mn-lt"/>
              </a:rPr>
              <a:t>compararam</a:t>
            </a:r>
            <a:r>
              <a:rPr lang="en-US" sz="1600" dirty="0">
                <a:latin typeface="Univers Condensed"/>
                <a:ea typeface="+mn-lt"/>
                <a:cs typeface="+mn-lt"/>
              </a:rPr>
              <a:t> KNN, Logistic Regression, Random Forest, Naive Bayes, Multilayer Perceptron, </a:t>
            </a:r>
            <a:r>
              <a:rPr lang="en-US" sz="1600" dirty="0" err="1">
                <a:latin typeface="Univers Condensed"/>
                <a:ea typeface="+mn-lt"/>
                <a:cs typeface="+mn-lt"/>
              </a:rPr>
              <a:t>Adaboost</a:t>
            </a:r>
            <a:r>
              <a:rPr lang="en-US" sz="1600" dirty="0">
                <a:latin typeface="Univers Condensed"/>
                <a:ea typeface="+mn-lt"/>
                <a:cs typeface="+mn-lt"/>
              </a:rPr>
              <a:t> e Quadrant Discriminative Analysis.</a:t>
            </a:r>
            <a:endParaRPr lang="pt-BR" sz="1600">
              <a:latin typeface="Univers Condensed"/>
              <a:ea typeface="+mn-lt"/>
              <a:cs typeface="+mn-lt"/>
            </a:endParaRPr>
          </a:p>
          <a:p>
            <a:r>
              <a:rPr lang="en-US" sz="1600" dirty="0">
                <a:latin typeface="Univers Condensed"/>
                <a:ea typeface="+mn-lt"/>
                <a:cs typeface="+mn-lt"/>
              </a:rPr>
              <a:t>Pipelining e </a:t>
            </a:r>
            <a:r>
              <a:rPr lang="en-US" sz="1600" dirty="0" err="1">
                <a:latin typeface="Univers Condensed"/>
                <a:ea typeface="+mn-lt"/>
                <a:cs typeface="+mn-lt"/>
              </a:rPr>
              <a:t>Esemble</a:t>
            </a:r>
            <a:r>
              <a:rPr lang="en-US" sz="1600" dirty="0">
                <a:latin typeface="Univers Condensed"/>
                <a:ea typeface="+mn-lt"/>
                <a:cs typeface="+mn-lt"/>
              </a:rPr>
              <a:t> Learning </a:t>
            </a:r>
            <a:r>
              <a:rPr lang="en-US" sz="1600" dirty="0" err="1">
                <a:latin typeface="Univers Condensed"/>
                <a:ea typeface="+mn-lt"/>
                <a:cs typeface="+mn-lt"/>
              </a:rPr>
              <a:t>obtiveram</a:t>
            </a:r>
            <a:r>
              <a:rPr lang="en-US" sz="1600" dirty="0">
                <a:latin typeface="Univers Condensed"/>
                <a:ea typeface="+mn-lt"/>
                <a:cs typeface="+mn-lt"/>
              </a:rPr>
              <a:t> </a:t>
            </a:r>
            <a:r>
              <a:rPr lang="en-US" sz="1600" dirty="0" err="1">
                <a:latin typeface="Univers Condensed"/>
                <a:ea typeface="+mn-lt"/>
                <a:cs typeface="+mn-lt"/>
              </a:rPr>
              <a:t>maior</a:t>
            </a:r>
            <a:r>
              <a:rPr lang="en-US" sz="1600" dirty="0">
                <a:latin typeface="Univers Condensed"/>
                <a:ea typeface="+mn-lt"/>
                <a:cs typeface="+mn-lt"/>
              </a:rPr>
              <a:t> </a:t>
            </a:r>
            <a:r>
              <a:rPr lang="en-US" sz="1600" dirty="0" err="1">
                <a:latin typeface="Univers Condensed"/>
                <a:ea typeface="+mn-lt"/>
                <a:cs typeface="+mn-lt"/>
              </a:rPr>
              <a:t>destaque</a:t>
            </a:r>
            <a:r>
              <a:rPr lang="en-US" sz="1600" dirty="0">
                <a:latin typeface="Univers Condensed"/>
                <a:ea typeface="+mn-lt"/>
                <a:cs typeface="+mn-lt"/>
              </a:rPr>
              <a:t>, </a:t>
            </a:r>
            <a:r>
              <a:rPr lang="en-US" sz="1600" dirty="0" err="1">
                <a:latin typeface="Univers Condensed"/>
                <a:ea typeface="+mn-lt"/>
                <a:cs typeface="+mn-lt"/>
              </a:rPr>
              <a:t>sendo</a:t>
            </a:r>
            <a:r>
              <a:rPr lang="en-US" sz="1600" dirty="0">
                <a:latin typeface="Univers Condensed"/>
                <a:ea typeface="+mn-lt"/>
                <a:cs typeface="+mn-lt"/>
              </a:rPr>
              <a:t> a </a:t>
            </a:r>
            <a:r>
              <a:rPr lang="en-US" sz="1600" dirty="0" err="1">
                <a:latin typeface="Univers Condensed"/>
                <a:ea typeface="+mn-lt"/>
                <a:cs typeface="+mn-lt"/>
              </a:rPr>
              <a:t>acurácia</a:t>
            </a:r>
            <a:r>
              <a:rPr lang="en-US" sz="1600" dirty="0">
                <a:latin typeface="Univers Condensed"/>
                <a:ea typeface="+mn-lt"/>
                <a:cs typeface="+mn-lt"/>
              </a:rPr>
              <a:t> o </a:t>
            </a:r>
            <a:r>
              <a:rPr lang="en-US" sz="1600" dirty="0" err="1">
                <a:latin typeface="Univers Condensed"/>
                <a:ea typeface="+mn-lt"/>
                <a:cs typeface="+mn-lt"/>
              </a:rPr>
              <a:t>destaque</a:t>
            </a:r>
            <a:r>
              <a:rPr lang="en-US" sz="1600" dirty="0">
                <a:latin typeface="Univers Condensed"/>
                <a:ea typeface="+mn-lt"/>
                <a:cs typeface="+mn-lt"/>
              </a:rPr>
              <a:t>.</a:t>
            </a:r>
            <a:endParaRPr lang="pt-BR" sz="1600">
              <a:latin typeface="Calisto MT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="" xmlns:a16="http://schemas.microsoft.com/office/drawing/2014/main" id="{98E8BF6F-B57D-483B-8914-001A9CEF35F7}"/>
              </a:ext>
            </a:extLst>
          </p:cNvPr>
          <p:cNvSpPr/>
          <p:nvPr/>
        </p:nvSpPr>
        <p:spPr>
          <a:xfrm>
            <a:off x="7912795" y="2705795"/>
            <a:ext cx="3196682" cy="395248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spaço Reservado para Conteúdo 2">
            <a:extLst>
              <a:ext uri="{FF2B5EF4-FFF2-40B4-BE49-F238E27FC236}">
                <a16:creationId xmlns="" xmlns:a16="http://schemas.microsoft.com/office/drawing/2014/main" id="{29CB2DB7-0138-4C6C-9AB2-370120E78AF8}"/>
              </a:ext>
            </a:extLst>
          </p:cNvPr>
          <p:cNvSpPr txBox="1">
            <a:spLocks/>
          </p:cNvSpPr>
          <p:nvPr/>
        </p:nvSpPr>
        <p:spPr>
          <a:xfrm>
            <a:off x="7858123" y="2863966"/>
            <a:ext cx="3272455" cy="3465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Univers Condensed"/>
                <a:ea typeface="+mn-lt"/>
                <a:cs typeface="+mn-lt"/>
              </a:rPr>
              <a:t>RB e KR 2021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comparam</a:t>
            </a:r>
            <a:r>
              <a:rPr lang="en-US" dirty="0">
                <a:latin typeface="Univers Condensed"/>
                <a:ea typeface="+mn-lt"/>
                <a:cs typeface="+mn-lt"/>
              </a:rPr>
              <a:t> o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uso</a:t>
            </a:r>
            <a:r>
              <a:rPr lang="en-US" dirty="0">
                <a:latin typeface="Univers Condensed"/>
                <a:ea typeface="+mn-lt"/>
                <a:cs typeface="+mn-lt"/>
              </a:rPr>
              <a:t> de KNN, Artificial Neural Network e Support Vector Machine. </a:t>
            </a:r>
            <a:endParaRPr lang="pt-BR">
              <a:latin typeface="Univers Condensed"/>
              <a:ea typeface="+mn-lt"/>
              <a:cs typeface="+mn-lt"/>
            </a:endParaRPr>
          </a:p>
          <a:p>
            <a:r>
              <a:rPr lang="en-US" dirty="0">
                <a:latin typeface="Univers Condensed"/>
                <a:ea typeface="+mn-lt"/>
                <a:cs typeface="+mn-lt"/>
              </a:rPr>
              <a:t>KNN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obtive</a:t>
            </a:r>
            <a:r>
              <a:rPr lang="en-US" dirty="0">
                <a:latin typeface="Univers Condensed"/>
                <a:ea typeface="+mn-lt"/>
                <a:cs typeface="+mn-lt"/>
              </a:rPr>
              <a:t>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maior</a:t>
            </a:r>
            <a:r>
              <a:rPr lang="en-US" dirty="0">
                <a:latin typeface="Univers Condensed"/>
                <a:ea typeface="+mn-lt"/>
                <a:cs typeface="+mn-lt"/>
              </a:rPr>
              <a:t>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acurácia</a:t>
            </a:r>
            <a:r>
              <a:rPr lang="en-US" dirty="0">
                <a:latin typeface="Univers Condensed"/>
                <a:ea typeface="+mn-lt"/>
                <a:cs typeface="+mn-lt"/>
              </a:rPr>
              <a:t>,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porém</a:t>
            </a:r>
            <a:r>
              <a:rPr lang="en-US" dirty="0">
                <a:latin typeface="Univers Condensed"/>
                <a:ea typeface="+mn-lt"/>
                <a:cs typeface="+mn-lt"/>
              </a:rPr>
              <a:t> com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baixa</a:t>
            </a:r>
            <a:r>
              <a:rPr lang="en-US" dirty="0">
                <a:latin typeface="Univers Condensed"/>
                <a:ea typeface="+mn-lt"/>
                <a:cs typeface="+mn-lt"/>
              </a:rPr>
              <a:t> </a:t>
            </a:r>
            <a:r>
              <a:rPr lang="en-US" dirty="0" err="1">
                <a:latin typeface="Univers Condensed"/>
                <a:ea typeface="+mn-lt"/>
                <a:cs typeface="+mn-lt"/>
              </a:rPr>
              <a:t>revocação</a:t>
            </a:r>
            <a:r>
              <a:rPr lang="en-US" dirty="0">
                <a:latin typeface="Univers Condensed"/>
                <a:ea typeface="+mn-lt"/>
                <a:cs typeface="+mn-lt"/>
              </a:rPr>
              <a:t>.</a:t>
            </a:r>
            <a:endParaRPr lang="pt-BR" dirty="0">
              <a:latin typeface="Calisto MT"/>
              <a:ea typeface="+mn-lt"/>
              <a:cs typeface="+mn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515146" y="115910"/>
            <a:ext cx="638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Apresentar transição por tópicos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29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79833C7-FDE4-4657-B0B1-32BE833C24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ABE7C0B-A2D9-4202-A524-532DA2E2D5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87CAD382-8B7B-48B9-ACAE-888F17FF7532}"/>
              </a:ext>
            </a:extLst>
          </p:cNvPr>
          <p:cNvSpPr txBox="1">
            <a:spLocks/>
          </p:cNvSpPr>
          <p:nvPr/>
        </p:nvSpPr>
        <p:spPr>
          <a:xfrm>
            <a:off x="126948" y="38857"/>
            <a:ext cx="3819821" cy="1955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Material e </a:t>
            </a:r>
            <a:r>
              <a:rPr lang="en-US" dirty="0" err="1" smtClean="0"/>
              <a:t>métodos</a:t>
            </a:r>
            <a:endParaRPr lang="en-US" dirty="0"/>
          </a:p>
          <a:p>
            <a:endParaRPr lang="en-US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="" xmlns:a16="http://schemas.microsoft.com/office/drawing/2014/main" id="{76D1949E-901D-45C3-843F-E95B4F594BA7}"/>
              </a:ext>
            </a:extLst>
          </p:cNvPr>
          <p:cNvSpPr/>
          <p:nvPr/>
        </p:nvSpPr>
        <p:spPr>
          <a:xfrm>
            <a:off x="254834" y="3665093"/>
            <a:ext cx="2217294" cy="899409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latin typeface="Univers Condensed"/>
              </a:rPr>
              <a:t>Coletar os dados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="" xmlns:a16="http://schemas.microsoft.com/office/drawing/2014/main" id="{639381FF-1979-4454-9316-88F0365A8933}"/>
              </a:ext>
            </a:extLst>
          </p:cNvPr>
          <p:cNvSpPr/>
          <p:nvPr/>
        </p:nvSpPr>
        <p:spPr>
          <a:xfrm>
            <a:off x="254833" y="2184814"/>
            <a:ext cx="2217294" cy="899409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latin typeface="Univers Condensed"/>
              </a:rPr>
              <a:t>Entender o problema</a:t>
            </a:r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="" xmlns:a16="http://schemas.microsoft.com/office/drawing/2014/main" id="{6283B1B1-815D-42AC-95F2-FAD80FE27657}"/>
              </a:ext>
            </a:extLst>
          </p:cNvPr>
          <p:cNvSpPr/>
          <p:nvPr/>
        </p:nvSpPr>
        <p:spPr>
          <a:xfrm>
            <a:off x="254834" y="5638797"/>
            <a:ext cx="2217294" cy="899409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latin typeface="Univers Condensed"/>
              </a:rPr>
              <a:t>Conhecer os dados</a:t>
            </a:r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="" xmlns:a16="http://schemas.microsoft.com/office/drawing/2014/main" id="{609FB44B-7E09-418E-9D60-C1CFF358426F}"/>
              </a:ext>
            </a:extLst>
          </p:cNvPr>
          <p:cNvSpPr/>
          <p:nvPr/>
        </p:nvSpPr>
        <p:spPr>
          <a:xfrm>
            <a:off x="9248932" y="5638796"/>
            <a:ext cx="2217294" cy="899409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latin typeface="Univers Condensed"/>
              </a:rPr>
              <a:t>Pré-processar os dados</a:t>
            </a:r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="" xmlns:a16="http://schemas.microsoft.com/office/drawing/2014/main" id="{D821EE99-22B7-4731-BDF8-0956D08707A8}"/>
              </a:ext>
            </a:extLst>
          </p:cNvPr>
          <p:cNvSpPr/>
          <p:nvPr/>
        </p:nvSpPr>
        <p:spPr>
          <a:xfrm>
            <a:off x="9248931" y="3665090"/>
            <a:ext cx="2217294" cy="899409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latin typeface="Univers Condensed"/>
              </a:rPr>
              <a:t>Construir o modelo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="" xmlns:a16="http://schemas.microsoft.com/office/drawing/2014/main" id="{85DABB4E-143F-4DEE-97C4-A6BFFBB3AE6B}"/>
              </a:ext>
            </a:extLst>
          </p:cNvPr>
          <p:cNvSpPr/>
          <p:nvPr/>
        </p:nvSpPr>
        <p:spPr>
          <a:xfrm>
            <a:off x="9248930" y="2184811"/>
            <a:ext cx="2217294" cy="899409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latin typeface="Univers Condensed"/>
              </a:rPr>
              <a:t>Avaliar as métricas</a:t>
            </a:r>
            <a:endParaRPr lang="pt-BR"/>
          </a:p>
        </p:txBody>
      </p:sp>
      <p:sp>
        <p:nvSpPr>
          <p:cNvPr id="18" name="Seta: para Baixo 17">
            <a:extLst>
              <a:ext uri="{FF2B5EF4-FFF2-40B4-BE49-F238E27FC236}">
                <a16:creationId xmlns="" xmlns:a16="http://schemas.microsoft.com/office/drawing/2014/main" id="{954DC8DA-7F82-45AA-BAC5-F35D2052FA6B}"/>
              </a:ext>
            </a:extLst>
          </p:cNvPr>
          <p:cNvSpPr/>
          <p:nvPr/>
        </p:nvSpPr>
        <p:spPr>
          <a:xfrm>
            <a:off x="1061516" y="3100629"/>
            <a:ext cx="487180" cy="580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Baixo 18">
            <a:extLst>
              <a:ext uri="{FF2B5EF4-FFF2-40B4-BE49-F238E27FC236}">
                <a16:creationId xmlns="" xmlns:a16="http://schemas.microsoft.com/office/drawing/2014/main" id="{E8F95756-894F-4E8F-9654-84E0CA1D0AE3}"/>
              </a:ext>
            </a:extLst>
          </p:cNvPr>
          <p:cNvSpPr/>
          <p:nvPr/>
        </p:nvSpPr>
        <p:spPr>
          <a:xfrm>
            <a:off x="1061515" y="4587153"/>
            <a:ext cx="487180" cy="1030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Baixo 19">
            <a:extLst>
              <a:ext uri="{FF2B5EF4-FFF2-40B4-BE49-F238E27FC236}">
                <a16:creationId xmlns="" xmlns:a16="http://schemas.microsoft.com/office/drawing/2014/main" id="{9E182CCF-C04F-4709-AFFA-92FF5986C96C}"/>
              </a:ext>
            </a:extLst>
          </p:cNvPr>
          <p:cNvSpPr/>
          <p:nvPr/>
        </p:nvSpPr>
        <p:spPr>
          <a:xfrm rot="-5400000">
            <a:off x="5608530" y="2981956"/>
            <a:ext cx="487180" cy="66893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Baixo 20">
            <a:extLst>
              <a:ext uri="{FF2B5EF4-FFF2-40B4-BE49-F238E27FC236}">
                <a16:creationId xmlns="" xmlns:a16="http://schemas.microsoft.com/office/drawing/2014/main" id="{069B9AA4-C336-4FEC-ABE1-4D6159B1F9B0}"/>
              </a:ext>
            </a:extLst>
          </p:cNvPr>
          <p:cNvSpPr/>
          <p:nvPr/>
        </p:nvSpPr>
        <p:spPr>
          <a:xfrm rot="10800000">
            <a:off x="10136810" y="4587153"/>
            <a:ext cx="487180" cy="1030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Baixo 21">
            <a:extLst>
              <a:ext uri="{FF2B5EF4-FFF2-40B4-BE49-F238E27FC236}">
                <a16:creationId xmlns="" xmlns:a16="http://schemas.microsoft.com/office/drawing/2014/main" id="{A62E5600-86B4-4A40-8260-E310EFFE3110}"/>
              </a:ext>
            </a:extLst>
          </p:cNvPr>
          <p:cNvSpPr/>
          <p:nvPr/>
        </p:nvSpPr>
        <p:spPr>
          <a:xfrm rot="10800000">
            <a:off x="10136810" y="3081891"/>
            <a:ext cx="487180" cy="580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946769" y="862885"/>
            <a:ext cx="3175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Organizar ou na vertical ou na horizontal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6582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="" xmlns:a16="http://schemas.microsoft.com/office/drawing/2014/main" id="{B9C0E6AB-EAB6-41E0-9D49-369643E873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8">
            <a:extLst>
              <a:ext uri="{FF2B5EF4-FFF2-40B4-BE49-F238E27FC236}">
                <a16:creationId xmlns="" xmlns:a16="http://schemas.microsoft.com/office/drawing/2014/main" id="{9A7693C2-7C46-4885-8B2F-E56127E15C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2" descr="Tabela&#10;&#10;Descrição gerada automaticamente">
            <a:extLst>
              <a:ext uri="{FF2B5EF4-FFF2-40B4-BE49-F238E27FC236}">
                <a16:creationId xmlns="" xmlns:a16="http://schemas.microsoft.com/office/drawing/2014/main" id="{C248558D-496C-49DC-89F0-2EA64D7E3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2426"/>
          <a:stretch/>
        </p:blipFill>
        <p:spPr>
          <a:xfrm>
            <a:off x="800100" y="1066801"/>
            <a:ext cx="10629900" cy="47243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DC8D232-7D29-4476-9D51-FB25179F1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2820473" y="412124"/>
            <a:ext cx="562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Caracteristica</a:t>
            </a:r>
            <a:r>
              <a:rPr lang="pt-BR" dirty="0" smtClean="0"/>
              <a:t> da base de dados e colocar as métricas que serão utilizados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1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B9C0E6AB-EAB6-41E0-9D49-369643E873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9A7693C2-7C46-4885-8B2F-E56127E15C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2" descr="Tabela&#10;&#10;Descrição gerada automaticamente">
            <a:extLst>
              <a:ext uri="{FF2B5EF4-FFF2-40B4-BE49-F238E27FC236}">
                <a16:creationId xmlns="" xmlns:a16="http://schemas.microsoft.com/office/drawing/2014/main" id="{B91677E7-0646-4D0B-BB1A-68894597A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7888"/>
          <a:stretch/>
        </p:blipFill>
        <p:spPr>
          <a:xfrm>
            <a:off x="800100" y="1066801"/>
            <a:ext cx="10629900" cy="47243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DC8D232-7D29-4476-9D51-FB25179F1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2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1F3F0"/>
      </a:lt2>
      <a:accent1>
        <a:srgbClr val="AC29E7"/>
      </a:accent1>
      <a:accent2>
        <a:srgbClr val="5A2BD9"/>
      </a:accent2>
      <a:accent3>
        <a:srgbClr val="2944E7"/>
      </a:accent3>
      <a:accent4>
        <a:srgbClr val="1782D5"/>
      </a:accent4>
      <a:accent5>
        <a:srgbClr val="22BFC2"/>
      </a:accent5>
      <a:accent6>
        <a:srgbClr val="15C580"/>
      </a:accent6>
      <a:hlink>
        <a:srgbClr val="3996AC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299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Univers Condensed</vt:lpstr>
      <vt:lpstr>ChronicleVTI</vt:lpstr>
      <vt:lpstr>Aplicação de Modelos de Aprendizado de Máquina para Detecção de Fraudes em Transações de Cartões de Crédito</vt:lpstr>
      <vt:lpstr>Apresentação do PowerPoint</vt:lpstr>
      <vt:lpstr>Contextualização</vt:lpstr>
      <vt:lpstr>Solução Proposta</vt:lpstr>
      <vt:lpstr>Revisão sistemática da literatura </vt:lpstr>
      <vt:lpstr>Trabalhos Correlatos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Conta da Microsoft</cp:lastModifiedBy>
  <cp:revision>320</cp:revision>
  <dcterms:created xsi:type="dcterms:W3CDTF">2021-08-05T20:19:35Z</dcterms:created>
  <dcterms:modified xsi:type="dcterms:W3CDTF">2021-08-10T22:16:22Z</dcterms:modified>
</cp:coreProperties>
</file>