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3004800" cy="9753600"/>
  <p:notesSz cx="6858000" cy="9144000"/>
  <p:defaultTextStyle>
    <a:lvl1pPr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1pPr>
    <a:lvl2pPr indent="2286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2pPr>
    <a:lvl3pPr indent="4572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3pPr>
    <a:lvl4pPr indent="6858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4pPr>
    <a:lvl5pPr indent="9144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5pPr>
    <a:lvl6pPr indent="11430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6pPr>
    <a:lvl7pPr indent="13716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7pPr>
    <a:lvl8pPr indent="16002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8pPr>
    <a:lvl9pPr indent="18288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 b="def" i="def"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1A8F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 b="def" i="def"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0331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 b="def" i="def"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 b="def" i="def"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762000" y="2463800"/>
            <a:ext cx="11480800" cy="2540000"/>
          </a:xfrm>
          <a:prstGeom prst="rect">
            <a:avLst/>
          </a:prstGeom>
        </p:spPr>
        <p:txBody>
          <a:bodyPr anchor="b"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762000" y="5156200"/>
            <a:ext cx="11480800" cy="863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762000" y="6883400"/>
            <a:ext cx="11480800" cy="1079500"/>
          </a:xfrm>
          <a:prstGeom prst="rect">
            <a:avLst/>
          </a:prstGeom>
        </p:spPr>
        <p:txBody>
          <a:bodyPr anchor="b"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762000" y="8128000"/>
            <a:ext cx="11480800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762000" y="3517900"/>
            <a:ext cx="11480800" cy="2717800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762000" y="419100"/>
            <a:ext cx="5384800" cy="45974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2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762000" y="5245100"/>
            <a:ext cx="5384800" cy="381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762000" y="2374900"/>
            <a:ext cx="5384800" cy="68072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>
                <a:srgbClr val="EBEBEB"/>
              </a:buClr>
              <a:defRPr sz="2800"/>
            </a:lvl1pPr>
            <a:lvl2pPr marL="685800" indent="-342900">
              <a:spcBef>
                <a:spcPts val="3200"/>
              </a:spcBef>
              <a:buClr>
                <a:srgbClr val="EBEBEB"/>
              </a:buClr>
              <a:defRPr sz="2800"/>
            </a:lvl2pPr>
            <a:lvl3pPr marL="1028700" indent="-342900">
              <a:spcBef>
                <a:spcPts val="3200"/>
              </a:spcBef>
              <a:buClr>
                <a:srgbClr val="EBEBEB"/>
              </a:buClr>
              <a:defRPr sz="2800"/>
            </a:lvl3pPr>
            <a:lvl4pPr marL="1371600" indent="-342900">
              <a:spcBef>
                <a:spcPts val="3200"/>
              </a:spcBef>
              <a:buClr>
                <a:srgbClr val="EBEBEB"/>
              </a:buClr>
              <a:defRPr sz="2800"/>
            </a:lvl4pPr>
            <a:lvl5pPr marL="1714500" indent="-342900">
              <a:spcBef>
                <a:spcPts val="3200"/>
              </a:spcBef>
              <a:buClr>
                <a:srgbClr val="EBEBEB"/>
              </a:buClr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1pPr>
      <a:lvl2pPr indent="2286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2pPr>
      <a:lvl3pPr indent="4572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3pPr>
      <a:lvl4pPr indent="6858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4pPr>
      <a:lvl5pPr indent="9144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5pPr>
      <a:lvl6pPr indent="11430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6pPr>
      <a:lvl7pPr indent="13716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7pPr>
      <a:lvl8pPr indent="16002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8pPr>
      <a:lvl9pPr indent="18288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9pPr>
    </p:titleStyle>
    <p:bodyStyle>
      <a:lvl1pPr marL="4064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hyperlink" Target="https://www.khronos.org" TargetMode="Externa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JuliaGPU/OpenCL.jl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khronos.org/conformance/adopters/conformant-products#opencl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body" idx="1"/>
          </p:nvPr>
        </p:nvSpPr>
        <p:spPr>
          <a:xfrm>
            <a:off x="762000" y="6578600"/>
            <a:ext cx="11480800" cy="863600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9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The Open Standard for Heterogeneous Parallel Programming</a:t>
            </a:r>
          </a:p>
        </p:txBody>
      </p:sp>
      <p:pic>
        <p:nvPicPr>
          <p:cNvPr id="33" name="OpenCL_Logo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33850" y="1365250"/>
            <a:ext cx="4737100" cy="473710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Computing Model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Compute Device = GPU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Compute Unit = Processor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Compute/Processing Element = Processor Core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A GPU can contain from hundreds up to thousands cores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Memory Model</a:t>
            </a:r>
          </a:p>
        </p:txBody>
      </p:sp>
      <p:pic>
        <p:nvPicPr>
          <p:cNvPr id="63" name="memory_mode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27400" y="2330518"/>
            <a:ext cx="6350000" cy="6540365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Work-items/Work-groups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Work-item = Thread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Work-items are grouped into Work-groups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Work-items in the same Work-group can: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Share Data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Synchronize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Map work-items to better match the data structure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Work-items 1D Mapping</a:t>
            </a:r>
          </a:p>
        </p:txBody>
      </p:sp>
      <p:pic>
        <p:nvPicPr>
          <p:cNvPr id="69" name="1d_mapping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74900" y="3794918"/>
            <a:ext cx="8255000" cy="36115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Work-items 2D Mapping</a:t>
            </a:r>
          </a:p>
        </p:txBody>
      </p:sp>
      <p:pic>
        <p:nvPicPr>
          <p:cNvPr id="72" name="ndran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2844800"/>
            <a:ext cx="10160000" cy="551180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Matrix Multiplication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xfrm>
            <a:off x="711200" y="2419350"/>
            <a:ext cx="4546600" cy="6362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Matrix A[4,2]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Matrix B[2,3]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Matrix C[4,3] = A * B</a:t>
            </a:r>
          </a:p>
        </p:txBody>
      </p:sp>
      <p:pic>
        <p:nvPicPr>
          <p:cNvPr id="76" name="Matrix_multiplicatio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67450" y="3279805"/>
            <a:ext cx="5283200" cy="464179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Matrix Multiplication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xfrm>
            <a:off x="1147216" y="2419350"/>
            <a:ext cx="10710368" cy="6362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For matrices A[128,128] and B[128,128]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Matrix C will have 16384 elements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We can launch 16384 work-items (threads)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The work-group size can be set to [16,16]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So we end up with 64 groups of 256 elements each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Kernel Code</a:t>
            </a:r>
          </a:p>
        </p:txBody>
      </p:sp>
      <p:sp>
        <p:nvSpPr>
          <p:cNvPr id="82" name="Shape 82"/>
          <p:cNvSpPr/>
          <p:nvPr/>
        </p:nvSpPr>
        <p:spPr>
          <a:xfrm>
            <a:off x="1421333" y="2258302"/>
            <a:ext cx="10162134" cy="5236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__kernel</a:t>
            </a:r>
            <a:endParaRPr sz="22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void matrixMultiplication(__global float* A, __global float* B, __global float* C,  int widthA, int widthB )</a:t>
            </a:r>
            <a:endParaRPr sz="22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{</a:t>
            </a:r>
            <a:endParaRPr sz="22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    //will range from 0 to 127</a:t>
            </a:r>
            <a:endParaRPr sz="22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    int i = get_global_id(0);</a:t>
            </a:r>
            <a:endParaRPr sz="22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    //will range from 0 to 127</a:t>
            </a:r>
            <a:endParaRPr sz="22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    int j = get_global_id(1);</a:t>
            </a:r>
            <a:endParaRPr sz="22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    float value=0;</a:t>
            </a:r>
            <a:endParaRPr sz="22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    for ( int k = 0; k &lt; widthA; k++)</a:t>
            </a:r>
            <a:endParaRPr sz="22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    {</a:t>
            </a:r>
            <a:endParaRPr sz="22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        value = value + A[k + j * widthA] * B[k*widthB + i];</a:t>
            </a:r>
            <a:endParaRPr sz="22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    }</a:t>
            </a:r>
            <a:endParaRPr sz="22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    C[i + widthA * j] = value;</a:t>
            </a:r>
            <a:endParaRPr sz="22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}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Host Code</a:t>
            </a:r>
          </a:p>
        </p:txBody>
      </p:sp>
      <p:sp>
        <p:nvSpPr>
          <p:cNvPr id="85" name="Shape 85"/>
          <p:cNvSpPr/>
          <p:nvPr/>
        </p:nvSpPr>
        <p:spPr>
          <a:xfrm>
            <a:off x="1421333" y="2219281"/>
            <a:ext cx="10162134" cy="6762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 /* Create Kernel Program from the source */</a:t>
            </a:r>
            <a:endParaRPr sz="17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 program = clCreateProgramWithSource(context, 1, (const char **)&amp;source_str, (const size_t *)&amp;source_size, &amp;ret);</a:t>
            </a:r>
            <a:endParaRPr sz="17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</a:t>
            </a:r>
            <a:endParaRPr sz="17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 /* Build Kernel Program */</a:t>
            </a:r>
            <a:endParaRPr sz="17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 ret = clBuildProgram(program, 1, &amp;device_id, NULL, NULL, NULL);</a:t>
            </a:r>
            <a:endParaRPr sz="17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</a:t>
            </a:r>
            <a:endParaRPr sz="17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 /* Create OpenCL Kernel */</a:t>
            </a:r>
            <a:endParaRPr sz="17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 kernel = clCreateKernel(program, "matrixMultiplication", &amp;ret);</a:t>
            </a:r>
            <a:endParaRPr sz="17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</a:t>
            </a:r>
            <a:endParaRPr sz="17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 /* Set OpenCL Kernel Arguments */</a:t>
            </a:r>
            <a:endParaRPr sz="17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 ret = clSetKernelArg(kernel, 0, sizeof(cl_mem), (void *)&amp;memobjA);</a:t>
            </a:r>
            <a:endParaRPr sz="17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 ret = clSetKernelArg(kernel, 1, sizeof(cl_mem), (void *)&amp;memobjB);</a:t>
            </a:r>
            <a:endParaRPr sz="17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 ret = clSetKernelArg(kernel, 2, sizeof(cl_mem), (void *)&amp;memobjC);  </a:t>
            </a:r>
            <a:endParaRPr sz="17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 ret = clSetKernelArg(kernel, 3, sizeof(int), (void *)&amp;row);</a:t>
            </a:r>
            <a:endParaRPr sz="17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 ret = clSetKernelArg(kernel, 4, sizeof(int), (void *)&amp;col);</a:t>
            </a:r>
            <a:endParaRPr sz="17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 </a:t>
            </a:r>
            <a:endParaRPr sz="17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 /* Execute OpenCL Kernel */  </a:t>
            </a:r>
            <a:endParaRPr sz="17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 size_t globalThreads[2] = {widthA, heightB};</a:t>
            </a:r>
            <a:endParaRPr sz="17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 size_t localThreads[2] = {16,16};</a:t>
            </a:r>
            <a:endParaRPr sz="17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</a:t>
            </a:r>
            <a:endParaRPr sz="17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 clEnqueueNDRangeKernel(command_queue, kernel, 2, 0, globalThreads, localThreads, 0, 0, 0);</a:t>
            </a:r>
            <a:endParaRPr sz="17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 /* Copy results from the memory buffer */</a:t>
            </a:r>
            <a:endParaRPr sz="17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 ret = clEnqueueReadBuffer(command_queue, memobjC, CL_TRUE, 0, widthA * heightC * sizeof(float),Res, 0, NULL, NULL);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Limitations</a:t>
            </a:r>
          </a:p>
        </p:txBody>
      </p:sp>
      <p:sp>
        <p:nvSpPr>
          <p:cNvPr id="88" name="Shape 88"/>
          <p:cNvSpPr/>
          <p:nvPr>
            <p:ph type="body" idx="1"/>
          </p:nvPr>
        </p:nvSpPr>
        <p:spPr>
          <a:xfrm>
            <a:off x="1147216" y="2419350"/>
            <a:ext cx="10710368" cy="6362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Number of work-items (threads)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Group size (# of work-items, memory size)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Data transfer bandwidth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Device memory size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khronos_member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8350" y="2247900"/>
            <a:ext cx="8928100" cy="525780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36" name="Shape 36"/>
          <p:cNvSpPr/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</p:spPr>
        <p:txBody>
          <a:bodyPr anchor="ctr"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The Kronos Group</a:t>
            </a:r>
          </a:p>
        </p:txBody>
      </p:sp>
      <p:sp>
        <p:nvSpPr>
          <p:cNvPr id="37" name="Shape 37"/>
          <p:cNvSpPr/>
          <p:nvPr/>
        </p:nvSpPr>
        <p:spPr>
          <a:xfrm>
            <a:off x="2059360" y="7639699"/>
            <a:ext cx="8928101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u="sng"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effectLst/>
              </a:defRPr>
            </a:pPr>
            <a:r>
              <a:rPr sz="3800" u="sng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hlinkClick r:id="rId3" invalidUrl="" action="" tgtFrame="" tooltip="" history="1" highlightClick="0" endSnd="0"/>
              </a:rPr>
              <a:t>https://www.khronos.org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Be careful with…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xfrm>
            <a:off x="1147216" y="2419350"/>
            <a:ext cx="10710368" cy="6362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Uncoalesced memory access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Branch divergence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Access to global memory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Data transfer between host and device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xfrm>
            <a:off x="762000" y="3803650"/>
            <a:ext cx="11480800" cy="2146300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Demo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xfrm>
            <a:off x="762000" y="3803650"/>
            <a:ext cx="11480800" cy="2146300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Thanks!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762000" y="3803650"/>
            <a:ext cx="11480800" cy="2146300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Open means…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Many languages…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C/C++ - https://www.khronos.org/opencl/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.NET - http://openclnet.codeplex.com/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Python - http://mathema.tician.de/software/pyopencl/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Java - http://www.jocl.org/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Julia - </a:t>
            </a:r>
            <a:r>
              <a:rPr sz="3400" u="sng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hlinkClick r:id="rId2" invalidUrl="" action="" tgtFrame="" tooltip="" history="1" highlightClick="0" endSnd="0"/>
              </a:rPr>
              <a:t>https://github.com/JuliaGPU/OpenCL.jl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Many platforms…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8272" indent="-398272" defTabSz="572516">
              <a:spcBef>
                <a:spcPts val="41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332">
                <a:solidFill>
                  <a:srgbClr val="EBEBEB"/>
                </a:solidFill>
                <a:effectLst>
                  <a:outerShdw sx="100000" sy="100000" kx="0" ky="0" algn="b" rotWithShape="0" blurRad="49784" dist="24892" dir="5400000">
                    <a:srgbClr val="000000"/>
                  </a:outerShdw>
                </a:effectLst>
              </a:rPr>
              <a:t>AMD - CPUs, APUs, GPUs</a:t>
            </a:r>
            <a:endParaRPr sz="3332">
              <a:solidFill>
                <a:srgbClr val="EBEBEB"/>
              </a:solidFill>
              <a:effectLst>
                <a:outerShdw sx="100000" sy="100000" kx="0" ky="0" algn="b" rotWithShape="0" blurRad="49784" dist="24892" dir="5400000">
                  <a:srgbClr val="000000"/>
                </a:outerShdw>
              </a:effectLst>
            </a:endParaRPr>
          </a:p>
          <a:p>
            <a:pPr lvl="0" marL="398272" indent="-398272" defTabSz="572516">
              <a:spcBef>
                <a:spcPts val="41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332">
                <a:solidFill>
                  <a:srgbClr val="EBEBEB"/>
                </a:solidFill>
                <a:effectLst>
                  <a:outerShdw sx="100000" sy="100000" kx="0" ky="0" algn="b" rotWithShape="0" blurRad="49784" dist="24892" dir="5400000">
                    <a:srgbClr val="000000"/>
                  </a:outerShdw>
                </a:effectLst>
              </a:rPr>
              <a:t>NVIDIA - GPUs</a:t>
            </a:r>
            <a:endParaRPr sz="3332">
              <a:solidFill>
                <a:srgbClr val="EBEBEB"/>
              </a:solidFill>
              <a:effectLst>
                <a:outerShdw sx="100000" sy="100000" kx="0" ky="0" algn="b" rotWithShape="0" blurRad="49784" dist="24892" dir="5400000">
                  <a:srgbClr val="000000"/>
                </a:outerShdw>
              </a:effectLst>
            </a:endParaRPr>
          </a:p>
          <a:p>
            <a:pPr lvl="0" marL="398272" indent="-398272" defTabSz="572516">
              <a:spcBef>
                <a:spcPts val="41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332">
                <a:solidFill>
                  <a:srgbClr val="EBEBEB"/>
                </a:solidFill>
                <a:effectLst>
                  <a:outerShdw sx="100000" sy="100000" kx="0" ky="0" algn="b" rotWithShape="0" blurRad="49784" dist="24892" dir="5400000">
                    <a:srgbClr val="000000"/>
                  </a:outerShdw>
                </a:effectLst>
              </a:rPr>
              <a:t>INTEL - CPUs, GPUs</a:t>
            </a:r>
            <a:endParaRPr sz="3332">
              <a:solidFill>
                <a:srgbClr val="EBEBEB"/>
              </a:solidFill>
              <a:effectLst>
                <a:outerShdw sx="100000" sy="100000" kx="0" ky="0" algn="b" rotWithShape="0" blurRad="49784" dist="24892" dir="5400000">
                  <a:srgbClr val="000000"/>
                </a:outerShdw>
              </a:effectLst>
            </a:endParaRPr>
          </a:p>
          <a:p>
            <a:pPr lvl="0" marL="398272" indent="-398272" defTabSz="572516">
              <a:spcBef>
                <a:spcPts val="41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332">
                <a:solidFill>
                  <a:srgbClr val="EBEBEB"/>
                </a:solidFill>
                <a:effectLst>
                  <a:outerShdw sx="100000" sy="100000" kx="0" ky="0" algn="b" rotWithShape="0" blurRad="49784" dist="24892" dir="5400000">
                    <a:srgbClr val="000000"/>
                  </a:outerShdw>
                </a:effectLst>
              </a:rPr>
              <a:t>APPLE - CPUs</a:t>
            </a:r>
            <a:endParaRPr sz="3332">
              <a:solidFill>
                <a:srgbClr val="EBEBEB"/>
              </a:solidFill>
              <a:effectLst>
                <a:outerShdw sx="100000" sy="100000" kx="0" ky="0" algn="b" rotWithShape="0" blurRad="49784" dist="24892" dir="5400000">
                  <a:srgbClr val="000000"/>
                </a:outerShdw>
              </a:effectLst>
            </a:endParaRPr>
          </a:p>
          <a:p>
            <a:pPr lvl="0" marL="398272" indent="-398272" defTabSz="572516">
              <a:spcBef>
                <a:spcPts val="41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332">
                <a:solidFill>
                  <a:srgbClr val="EBEBEB"/>
                </a:solidFill>
                <a:effectLst>
                  <a:outerShdw sx="100000" sy="100000" kx="0" ky="0" algn="b" rotWithShape="0" blurRad="49784" dist="24892" dir="5400000">
                    <a:srgbClr val="000000"/>
                  </a:outerShdw>
                </a:effectLst>
              </a:rPr>
              <a:t>SAMSUMG - ARM processors</a:t>
            </a:r>
            <a:endParaRPr sz="3332">
              <a:solidFill>
                <a:srgbClr val="EBEBEB"/>
              </a:solidFill>
              <a:effectLst>
                <a:outerShdw sx="100000" sy="100000" kx="0" ky="0" algn="b" rotWithShape="0" blurRad="49784" dist="24892" dir="5400000">
                  <a:srgbClr val="000000"/>
                </a:outerShdw>
              </a:effectLst>
            </a:endParaRPr>
          </a:p>
          <a:p>
            <a:pPr lvl="0" marL="398272" indent="-398272" defTabSz="572516">
              <a:spcBef>
                <a:spcPts val="41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332">
                <a:solidFill>
                  <a:srgbClr val="EBEBEB"/>
                </a:solidFill>
                <a:effectLst>
                  <a:outerShdw sx="100000" sy="100000" kx="0" ky="0" algn="b" rotWithShape="0" blurRad="49784" dist="24892" dir="5400000">
                    <a:srgbClr val="000000"/>
                  </a:outerShdw>
                </a:effectLst>
              </a:rPr>
              <a:t>OTHERS - </a:t>
            </a:r>
            <a:r>
              <a:rPr sz="3332" u="sng">
                <a:solidFill>
                  <a:srgbClr val="EBEBEB"/>
                </a:solidFill>
                <a:effectLst>
                  <a:outerShdw sx="100000" sy="100000" kx="0" ky="0" algn="b" rotWithShape="0" blurRad="49784" dist="24892" dir="5400000">
                    <a:srgbClr val="000000"/>
                  </a:outerShdw>
                </a:effectLst>
                <a:hlinkClick r:id="rId2" invalidUrl="" action="" tgtFrame="" tooltip="" history="1" highlightClick="0" endSnd="0"/>
              </a:rPr>
              <a:t>https://www.khronos.org/conformance/adopters/conformant-products#opencl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Why GPUs?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Designed for Parallelism - Supports thousands of threads with no thread management cost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High Speed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Low Cost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Availability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How does it work?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47904" indent="-247904" defTabSz="356362">
              <a:spcBef>
                <a:spcPts val="25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074">
                <a:solidFill>
                  <a:srgbClr val="EBEBEB"/>
                </a:solidFill>
                <a:effectLst>
                  <a:outerShdw sx="100000" sy="100000" kx="0" ky="0" algn="b" rotWithShape="0" blurRad="30988" dist="15494" dir="5400000">
                    <a:srgbClr val="000000"/>
                  </a:outerShdw>
                </a:effectLst>
              </a:rPr>
              <a:t>Host code - Runs on CPU</a:t>
            </a:r>
            <a:endParaRPr sz="2074">
              <a:solidFill>
                <a:srgbClr val="EBEBEB"/>
              </a:solidFill>
              <a:effectLst>
                <a:outerShdw sx="100000" sy="100000" kx="0" ky="0" algn="b" rotWithShape="0" blurRad="30988" dist="15494" dir="5400000">
                  <a:srgbClr val="000000"/>
                </a:outerShdw>
              </a:effectLst>
            </a:endParaRPr>
          </a:p>
          <a:p>
            <a:pPr lvl="1" marL="495808" indent="-247904" defTabSz="356362">
              <a:spcBef>
                <a:spcPts val="25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074">
                <a:solidFill>
                  <a:srgbClr val="EBEBEB"/>
                </a:solidFill>
                <a:effectLst>
                  <a:outerShdw sx="100000" sy="100000" kx="0" ky="0" algn="b" rotWithShape="0" blurRad="30988" dist="15494" dir="5400000">
                    <a:srgbClr val="000000"/>
                  </a:outerShdw>
                </a:effectLst>
              </a:rPr>
              <a:t>Serial code (data pre-processing, sequential algorithms)</a:t>
            </a:r>
            <a:endParaRPr sz="2074">
              <a:solidFill>
                <a:srgbClr val="EBEBEB"/>
              </a:solidFill>
              <a:effectLst>
                <a:outerShdw sx="100000" sy="100000" kx="0" ky="0" algn="b" rotWithShape="0" blurRad="30988" dist="15494" dir="5400000">
                  <a:srgbClr val="000000"/>
                </a:outerShdw>
              </a:effectLst>
            </a:endParaRPr>
          </a:p>
          <a:p>
            <a:pPr lvl="1" marL="495808" indent="-247904" defTabSz="356362">
              <a:spcBef>
                <a:spcPts val="25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074">
                <a:solidFill>
                  <a:srgbClr val="EBEBEB"/>
                </a:solidFill>
                <a:effectLst>
                  <a:outerShdw sx="100000" sy="100000" kx="0" ky="0" algn="b" rotWithShape="0" blurRad="30988" dist="15494" dir="5400000">
                    <a:srgbClr val="000000"/>
                  </a:outerShdw>
                </a:effectLst>
              </a:rPr>
              <a:t>Reads data from input (files, databases, streams)</a:t>
            </a:r>
            <a:endParaRPr sz="2074">
              <a:solidFill>
                <a:srgbClr val="EBEBEB"/>
              </a:solidFill>
              <a:effectLst>
                <a:outerShdw sx="100000" sy="100000" kx="0" ky="0" algn="b" rotWithShape="0" blurRad="30988" dist="15494" dir="5400000">
                  <a:srgbClr val="000000"/>
                </a:outerShdw>
              </a:effectLst>
            </a:endParaRPr>
          </a:p>
          <a:p>
            <a:pPr lvl="1" marL="495808" indent="-247904" defTabSz="356362">
              <a:spcBef>
                <a:spcPts val="25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074">
                <a:solidFill>
                  <a:srgbClr val="EBEBEB"/>
                </a:solidFill>
                <a:effectLst>
                  <a:outerShdw sx="100000" sy="100000" kx="0" ky="0" algn="b" rotWithShape="0" blurRad="30988" dist="15494" dir="5400000">
                    <a:srgbClr val="000000"/>
                  </a:outerShdw>
                </a:effectLst>
              </a:rPr>
              <a:t>Transfers data from host to device (gpu)</a:t>
            </a:r>
            <a:endParaRPr sz="2074">
              <a:solidFill>
                <a:srgbClr val="EBEBEB"/>
              </a:solidFill>
              <a:effectLst>
                <a:outerShdw sx="100000" sy="100000" kx="0" ky="0" algn="b" rotWithShape="0" blurRad="30988" dist="15494" dir="5400000">
                  <a:srgbClr val="000000"/>
                </a:outerShdw>
              </a:effectLst>
            </a:endParaRPr>
          </a:p>
          <a:p>
            <a:pPr lvl="1" marL="495808" indent="-247904" defTabSz="356362">
              <a:spcBef>
                <a:spcPts val="25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074">
                <a:solidFill>
                  <a:srgbClr val="EBEBEB"/>
                </a:solidFill>
                <a:effectLst>
                  <a:outerShdw sx="100000" sy="100000" kx="0" ky="0" algn="b" rotWithShape="0" blurRad="30988" dist="15494" dir="5400000">
                    <a:srgbClr val="000000"/>
                  </a:outerShdw>
                </a:effectLst>
              </a:rPr>
              <a:t>Calls device code (kernels)</a:t>
            </a:r>
            <a:endParaRPr sz="2074">
              <a:solidFill>
                <a:srgbClr val="EBEBEB"/>
              </a:solidFill>
              <a:effectLst>
                <a:outerShdw sx="100000" sy="100000" kx="0" ky="0" algn="b" rotWithShape="0" blurRad="30988" dist="15494" dir="5400000">
                  <a:srgbClr val="000000"/>
                </a:outerShdw>
              </a:effectLst>
            </a:endParaRPr>
          </a:p>
          <a:p>
            <a:pPr lvl="1" marL="495808" indent="-247904" defTabSz="356362">
              <a:spcBef>
                <a:spcPts val="25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074">
                <a:solidFill>
                  <a:srgbClr val="EBEBEB"/>
                </a:solidFill>
                <a:effectLst>
                  <a:outerShdw sx="100000" sy="100000" kx="0" ky="0" algn="b" rotWithShape="0" blurRad="30988" dist="15494" dir="5400000">
                    <a:srgbClr val="000000"/>
                  </a:outerShdw>
                </a:effectLst>
              </a:rPr>
              <a:t>Copies data back from device to host</a:t>
            </a:r>
            <a:endParaRPr sz="2074">
              <a:solidFill>
                <a:srgbClr val="EBEBEB"/>
              </a:solidFill>
              <a:effectLst>
                <a:outerShdw sx="100000" sy="100000" kx="0" ky="0" algn="b" rotWithShape="0" blurRad="30988" dist="15494" dir="5400000">
                  <a:srgbClr val="000000"/>
                </a:outerShdw>
              </a:effectLst>
            </a:endParaRPr>
          </a:p>
          <a:p>
            <a:pPr lvl="0" marL="247904" indent="-247904" defTabSz="356362">
              <a:spcBef>
                <a:spcPts val="25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074">
                <a:solidFill>
                  <a:srgbClr val="EBEBEB"/>
                </a:solidFill>
                <a:effectLst>
                  <a:outerShdw sx="100000" sy="100000" kx="0" ky="0" algn="b" rotWithShape="0" blurRad="30988" dist="15494" dir="5400000">
                    <a:srgbClr val="000000"/>
                  </a:outerShdw>
                </a:effectLst>
              </a:rPr>
              <a:t>Device code - Runs on GPU</a:t>
            </a:r>
            <a:endParaRPr sz="2074">
              <a:solidFill>
                <a:srgbClr val="EBEBEB"/>
              </a:solidFill>
              <a:effectLst>
                <a:outerShdw sx="100000" sy="100000" kx="0" ky="0" algn="b" rotWithShape="0" blurRad="30988" dist="15494" dir="5400000">
                  <a:srgbClr val="000000"/>
                </a:outerShdw>
              </a:effectLst>
            </a:endParaRPr>
          </a:p>
          <a:p>
            <a:pPr lvl="1" marL="495808" indent="-247904" defTabSz="356362">
              <a:spcBef>
                <a:spcPts val="25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074">
                <a:solidFill>
                  <a:srgbClr val="EBEBEB"/>
                </a:solidFill>
                <a:effectLst>
                  <a:outerShdw sx="100000" sy="100000" kx="0" ky="0" algn="b" rotWithShape="0" blurRad="30988" dist="15494" dir="5400000">
                    <a:srgbClr val="000000"/>
                  </a:outerShdw>
                </a:effectLst>
              </a:rPr>
              <a:t>Independent parallel tasks called kernels</a:t>
            </a:r>
            <a:endParaRPr sz="2074">
              <a:solidFill>
                <a:srgbClr val="EBEBEB"/>
              </a:solidFill>
              <a:effectLst>
                <a:outerShdw sx="100000" sy="100000" kx="0" ky="0" algn="b" rotWithShape="0" blurRad="30988" dist="15494" dir="5400000">
                  <a:srgbClr val="000000"/>
                </a:outerShdw>
              </a:effectLst>
            </a:endParaRPr>
          </a:p>
          <a:p>
            <a:pPr lvl="1" marL="495808" indent="-247904" defTabSz="356362">
              <a:spcBef>
                <a:spcPts val="25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074">
                <a:solidFill>
                  <a:srgbClr val="EBEBEB"/>
                </a:solidFill>
                <a:effectLst>
                  <a:outerShdw sx="100000" sy="100000" kx="0" ky="0" algn="b" rotWithShape="0" blurRad="30988" dist="15494" dir="5400000">
                    <a:srgbClr val="000000"/>
                  </a:outerShdw>
                </a:effectLst>
              </a:rPr>
              <a:t>Same task acts on different pieces of data - SIMD - Data Parallelism</a:t>
            </a:r>
            <a:endParaRPr sz="2074">
              <a:solidFill>
                <a:srgbClr val="EBEBEB"/>
              </a:solidFill>
              <a:effectLst>
                <a:outerShdw sx="100000" sy="100000" kx="0" ky="0" algn="b" rotWithShape="0" blurRad="30988" dist="15494" dir="5400000">
                  <a:srgbClr val="000000"/>
                </a:outerShdw>
              </a:effectLst>
            </a:endParaRPr>
          </a:p>
          <a:p>
            <a:pPr lvl="1" marL="495808" indent="-247904" defTabSz="356362">
              <a:spcBef>
                <a:spcPts val="25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074">
                <a:solidFill>
                  <a:srgbClr val="EBEBEB"/>
                </a:solidFill>
                <a:effectLst>
                  <a:outerShdw sx="100000" sy="100000" kx="0" ky="0" algn="b" rotWithShape="0" blurRad="30988" dist="15494" dir="5400000">
                    <a:srgbClr val="000000"/>
                  </a:outerShdw>
                </a:effectLst>
              </a:rPr>
              <a:t>Different tasks act on different pieces of data - MIMD - Task Parallelism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Speed up - Amdahl’s Law</a:t>
            </a:r>
          </a:p>
        </p:txBody>
      </p:sp>
      <p:pic>
        <p:nvPicPr>
          <p:cNvPr id="54" name="AmdahlsLaw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7600" y="2514600"/>
            <a:ext cx="8229600" cy="6172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Computing Model</a:t>
            </a:r>
          </a:p>
        </p:txBody>
      </p:sp>
      <p:pic>
        <p:nvPicPr>
          <p:cNvPr id="57" name="opencl-arch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4700" y="3376622"/>
            <a:ext cx="8915400" cy="444815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