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0" r:id="rId4"/>
    <p:sldId id="271" r:id="rId5"/>
    <p:sldId id="258" r:id="rId6"/>
    <p:sldId id="276" r:id="rId7"/>
    <p:sldId id="283" r:id="rId8"/>
    <p:sldId id="277" r:id="rId9"/>
    <p:sldId id="278" r:id="rId10"/>
    <p:sldId id="282" r:id="rId11"/>
    <p:sldId id="261" r:id="rId12"/>
    <p:sldId id="281" r:id="rId13"/>
    <p:sldId id="274" r:id="rId14"/>
    <p:sldId id="280" r:id="rId15"/>
    <p:sldId id="275" r:id="rId16"/>
    <p:sldId id="279" r:id="rId17"/>
    <p:sldId id="272"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a Marasovic" initials="KM" lastIdx="0" clrIdx="0">
    <p:extLst>
      <p:ext uri="{19B8F6BF-5375-455C-9EA6-DF929625EA0E}">
        <p15:presenceInfo xmlns:p15="http://schemas.microsoft.com/office/powerpoint/2012/main" userId="Kristina Maras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114" d="100"/>
          <a:sy n="114" d="100"/>
        </p:scale>
        <p:origin x="156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72000"/>
          </a:xfrm>
        </p:spPr>
        <p:txBody>
          <a:bodyPr/>
          <a:lstStyle>
            <a:lvl1pPr>
              <a:buSzPct val="120000"/>
              <a:defRPr sz="2400"/>
            </a:lvl1pPr>
            <a:lvl2pPr marL="822960" indent="-285750">
              <a:buSzPct val="90000"/>
              <a:buFont typeface="Courier New" panose="02070309020205020404" pitchFamily="49" charset="0"/>
              <a:buChar char="o"/>
              <a:defRPr sz="2000"/>
            </a:lvl2pPr>
            <a:lvl3pPr>
              <a:defRPr sz="1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36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Diet Manager</a:t>
            </a:r>
            <a:br>
              <a:rPr lang="en-US" dirty="0"/>
            </a:br>
            <a:r>
              <a:rPr lang="en-US" b="0" dirty="0"/>
              <a:t>Project </a:t>
            </a:r>
            <a:r>
              <a:rPr lang="hr-HR" b="0" dirty="0"/>
              <a:t>Presentation</a:t>
            </a:r>
            <a:endParaRPr lang="en-US" b="0" dirty="0"/>
          </a:p>
        </p:txBody>
      </p:sp>
      <p:sp>
        <p:nvSpPr>
          <p:cNvPr id="3" name="Rectangle 2"/>
          <p:cNvSpPr>
            <a:spLocks noGrp="1"/>
          </p:cNvSpPr>
          <p:nvPr>
            <p:ph type="subTitle" idx="1"/>
          </p:nvPr>
        </p:nvSpPr>
        <p:spPr>
          <a:xfrm>
            <a:off x="1979712" y="3849666"/>
            <a:ext cx="6623744" cy="1234575"/>
          </a:xfrm>
        </p:spPr>
        <p:txBody>
          <a:bodyPr>
            <a:normAutofit fontScale="92500" lnSpcReduction="20000"/>
          </a:bodyPr>
          <a:lstStyle/>
          <a:p>
            <a:pPr algn="r"/>
            <a:r>
              <a:rPr lang="en-US" dirty="0"/>
              <a:t>GROUP G2</a:t>
            </a:r>
          </a:p>
          <a:p>
            <a:pPr algn="r"/>
            <a:r>
              <a:rPr lang="en-US" dirty="0"/>
              <a:t>Noa Mi</a:t>
            </a:r>
            <a:r>
              <a:rPr lang="hr-HR" dirty="0"/>
              <a:t>šić, Josip Pavlinić, Domagoj Dušić, Franko Fišter, Denny Lulak</a:t>
            </a:r>
            <a:endParaRPr lang="en-US" dirty="0"/>
          </a:p>
        </p:txBody>
      </p:sp>
      <p:sp>
        <p:nvSpPr>
          <p:cNvPr id="5" name="Footer Placeholder 4">
            <a:extLst>
              <a:ext uri="{FF2B5EF4-FFF2-40B4-BE49-F238E27FC236}">
                <a16:creationId xmlns:a16="http://schemas.microsoft.com/office/drawing/2014/main" id="{6646F668-7824-9D47-AB16-7A9CC8E5A5A8}"/>
              </a:ext>
            </a:extLst>
          </p:cNvPr>
          <p:cNvSpPr>
            <a:spLocks noGrp="1"/>
          </p:cNvSpPr>
          <p:nvPr>
            <p:ph type="ftr" sz="quarter" idx="11"/>
          </p:nvPr>
        </p:nvSpPr>
        <p:spPr/>
        <p:txBody>
          <a:bodyPr/>
          <a:lstStyle/>
          <a:p>
            <a:pPr algn="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View Subsystem – classes</a:t>
            </a:r>
          </a:p>
        </p:txBody>
      </p:sp>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10</a:t>
            </a:fld>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26980210-37EF-4091-B62F-6E0A3CAD2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1347"/>
            <a:ext cx="8229600" cy="4069705"/>
          </a:xfrm>
        </p:spPr>
      </p:pic>
    </p:spTree>
    <p:extLst>
      <p:ext uri="{BB962C8B-B14F-4D97-AF65-F5344CB8AC3E}">
        <p14:creationId xmlns:p14="http://schemas.microsoft.com/office/powerpoint/2010/main" val="231891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Loading data for 1 basic food</a:t>
            </a:r>
          </a:p>
        </p:txBody>
      </p:sp>
      <p:pic>
        <p:nvPicPr>
          <p:cNvPr id="7" name="Content Placeholder 6" descr="A diagram of a computer&#10;&#10;Description automatically generated with medium confidence">
            <a:extLst>
              <a:ext uri="{FF2B5EF4-FFF2-40B4-BE49-F238E27FC236}">
                <a16:creationId xmlns:a16="http://schemas.microsoft.com/office/drawing/2014/main" id="{6AC1B9BA-2E6E-4E8C-B380-9820A64B89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451" y="1600200"/>
            <a:ext cx="7039098" cy="4572000"/>
          </a:xfrm>
        </p:spPr>
      </p:pic>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11</a:t>
            </a:fld>
            <a:endParaRPr lang="en-US"/>
          </a:p>
        </p:txBody>
      </p:sp>
    </p:spTree>
    <p:extLst>
      <p:ext uri="{BB962C8B-B14F-4D97-AF65-F5344CB8AC3E}">
        <p14:creationId xmlns:p14="http://schemas.microsoft.com/office/powerpoint/2010/main" val="187232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Loading data for 1 basic food</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12</a:t>
            </a:fld>
            <a:endParaRPr lang="en-US"/>
          </a:p>
        </p:txBody>
      </p:sp>
      <p:sp>
        <p:nvSpPr>
          <p:cNvPr id="6" name="Content Placeholder 5">
            <a:extLst>
              <a:ext uri="{FF2B5EF4-FFF2-40B4-BE49-F238E27FC236}">
                <a16:creationId xmlns:a16="http://schemas.microsoft.com/office/drawing/2014/main" id="{556459D8-3212-4D9B-9825-10CA40AE213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On start of the program, </a:t>
            </a:r>
            <a:r>
              <a:rPr lang="en-US" sz="1800" dirty="0" err="1">
                <a:effectLst/>
                <a:latin typeface="Times New Roman" panose="02020603050405020304" pitchFamily="18" charset="0"/>
                <a:ea typeface="Times New Roman" panose="02020603050405020304" pitchFamily="18" charset="0"/>
              </a:rPr>
              <a:t>DietController</a:t>
            </a:r>
            <a:r>
              <a:rPr lang="en-US" sz="1800" dirty="0">
                <a:effectLst/>
                <a:latin typeface="Times New Roman" panose="02020603050405020304" pitchFamily="18" charset="0"/>
                <a:ea typeface="Times New Roman" panose="02020603050405020304" pitchFamily="18" charset="0"/>
              </a:rPr>
              <a:t> calls </a:t>
            </a:r>
            <a:r>
              <a:rPr lang="en-US" sz="1800" dirty="0" err="1">
                <a:effectLst/>
                <a:latin typeface="Times New Roman" panose="02020603050405020304" pitchFamily="18" charset="0"/>
                <a:ea typeface="Times New Roman" panose="02020603050405020304" pitchFamily="18" charset="0"/>
              </a:rPr>
              <a:t>getFoods</a:t>
            </a:r>
            <a:r>
              <a:rPr lang="en-US" sz="1800" dirty="0">
                <a:effectLst/>
                <a:latin typeface="Times New Roman" panose="02020603050405020304" pitchFamily="18" charset="0"/>
                <a:ea typeface="Times New Roman" panose="02020603050405020304" pitchFamily="18" charset="0"/>
              </a:rPr>
              <a:t> method of </a:t>
            </a:r>
            <a:r>
              <a:rPr lang="en-US" sz="1800" dirty="0" err="1">
                <a:effectLst/>
                <a:latin typeface="Times New Roman" panose="02020603050405020304" pitchFamily="18" charset="0"/>
                <a:ea typeface="Times New Roman" panose="02020603050405020304" pitchFamily="18" charset="0"/>
              </a:rPr>
              <a:t>DietModel</a:t>
            </a:r>
            <a:r>
              <a:rPr lang="en-US" sz="1800" dirty="0">
                <a:effectLst/>
                <a:latin typeface="Times New Roman" panose="02020603050405020304" pitchFamily="18" charset="0"/>
                <a:ea typeface="Times New Roman" panose="02020603050405020304" pitchFamily="18" charset="0"/>
              </a:rPr>
              <a:t>. That method is calling </a:t>
            </a:r>
            <a:r>
              <a:rPr lang="en-US" sz="1800" dirty="0" err="1">
                <a:effectLst/>
                <a:latin typeface="Times New Roman" panose="02020603050405020304" pitchFamily="18" charset="0"/>
                <a:ea typeface="Times New Roman" panose="02020603050405020304" pitchFamily="18" charset="0"/>
              </a:rPr>
              <a:t>getAllFoods</a:t>
            </a:r>
            <a:r>
              <a:rPr lang="en-US" sz="1800" dirty="0">
                <a:effectLst/>
                <a:latin typeface="Times New Roman" panose="02020603050405020304" pitchFamily="18" charset="0"/>
                <a:ea typeface="Times New Roman" panose="02020603050405020304" pitchFamily="18" charset="0"/>
              </a:rPr>
              <a:t> method that is calling the </a:t>
            </a:r>
            <a:r>
              <a:rPr lang="en-US" sz="1800" dirty="0" err="1">
                <a:effectLst/>
                <a:latin typeface="Times New Roman" panose="02020603050405020304" pitchFamily="18" charset="0"/>
                <a:ea typeface="Times New Roman" panose="02020603050405020304" pitchFamily="18" charset="0"/>
              </a:rPr>
              <a:t>loadFoods</a:t>
            </a:r>
            <a:r>
              <a:rPr lang="en-US" sz="1800" dirty="0">
                <a:effectLst/>
                <a:latin typeface="Times New Roman" panose="02020603050405020304" pitchFamily="18" charset="0"/>
                <a:ea typeface="Times New Roman" panose="02020603050405020304" pitchFamily="18" charset="0"/>
              </a:rPr>
              <a:t> method. </a:t>
            </a:r>
            <a:r>
              <a:rPr lang="en-US" sz="1800" dirty="0" err="1">
                <a:effectLst/>
                <a:latin typeface="Times New Roman" panose="02020603050405020304" pitchFamily="18" charset="0"/>
                <a:ea typeface="Times New Roman" panose="02020603050405020304" pitchFamily="18" charset="0"/>
              </a:rPr>
              <a:t>LoadFoods</a:t>
            </a:r>
            <a:r>
              <a:rPr lang="en-US" sz="1800" dirty="0">
                <a:effectLst/>
                <a:latin typeface="Times New Roman" panose="02020603050405020304" pitchFamily="18" charset="0"/>
                <a:ea typeface="Times New Roman" panose="02020603050405020304" pitchFamily="18" charset="0"/>
              </a:rPr>
              <a:t> method is loading foods from the food.csv (not visible on the diagram because of lack of space). In the while </a:t>
            </a:r>
            <a:r>
              <a:rPr lang="en-US" sz="1800" dirty="0" err="1">
                <a:effectLst/>
                <a:latin typeface="Times New Roman" panose="02020603050405020304" pitchFamily="18" charset="0"/>
                <a:ea typeface="Times New Roman" panose="02020603050405020304" pitchFamily="18" charset="0"/>
              </a:rPr>
              <a:t>nextLine</a:t>
            </a:r>
            <a:r>
              <a:rPr lang="en-US" sz="1800" dirty="0">
                <a:effectLst/>
                <a:latin typeface="Times New Roman" panose="02020603050405020304" pitchFamily="18" charset="0"/>
                <a:ea typeface="Times New Roman" panose="02020603050405020304" pitchFamily="18" charset="0"/>
              </a:rPr>
              <a:t> that method is creating either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or Recipe and adding those foods to the </a:t>
            </a:r>
            <a:r>
              <a:rPr lang="en-US" sz="1800" dirty="0" err="1">
                <a:effectLst/>
                <a:latin typeface="Times New Roman" panose="02020603050405020304" pitchFamily="18" charset="0"/>
                <a:ea typeface="Times New Roman" panose="02020603050405020304" pitchFamily="18" charset="0"/>
              </a:rPr>
              <a:t>ArrayList</a:t>
            </a:r>
            <a:r>
              <a:rPr lang="en-US" sz="1800" dirty="0">
                <a:effectLst/>
                <a:latin typeface="Times New Roman" panose="02020603050405020304" pitchFamily="18" charset="0"/>
                <a:ea typeface="Times New Roman" panose="02020603050405020304" pitchFamily="18" charset="0"/>
              </a:rPr>
              <a:t>&lt;Food&gt; of foods. At the end, that method returns that </a:t>
            </a:r>
            <a:r>
              <a:rPr lang="en-US" sz="1800" dirty="0" err="1">
                <a:effectLst/>
                <a:latin typeface="Times New Roman" panose="02020603050405020304" pitchFamily="18" charset="0"/>
                <a:ea typeface="Times New Roman" panose="02020603050405020304" pitchFamily="18" charset="0"/>
              </a:rPr>
              <a:t>ArrayList</a:t>
            </a:r>
            <a:r>
              <a:rPr lang="en-US" sz="1800" dirty="0">
                <a:effectLst/>
                <a:latin typeface="Times New Roman" panose="02020603050405020304" pitchFamily="18" charset="0"/>
                <a:ea typeface="Times New Roman" panose="02020603050405020304" pitchFamily="18" charset="0"/>
              </a:rPr>
              <a:t>&lt;Food&gt; and the </a:t>
            </a:r>
            <a:r>
              <a:rPr lang="en-US" sz="1800" dirty="0" err="1">
                <a:effectLst/>
                <a:latin typeface="Times New Roman" panose="02020603050405020304" pitchFamily="18" charset="0"/>
                <a:ea typeface="Times New Roman" panose="02020603050405020304" pitchFamily="18" charset="0"/>
              </a:rPr>
              <a:t>DietController</a:t>
            </a:r>
            <a:r>
              <a:rPr lang="en-US" sz="1800" dirty="0">
                <a:effectLst/>
                <a:latin typeface="Times New Roman" panose="02020603050405020304" pitchFamily="18" charset="0"/>
                <a:ea typeface="Times New Roman" panose="02020603050405020304" pitchFamily="18" charset="0"/>
              </a:rPr>
              <a:t> gets a collection of all foods (1 basic food and 1 recipe in this case), later showing it in the view.</a:t>
            </a:r>
          </a:p>
          <a:p>
            <a:endParaRPr lang="en-US" dirty="0"/>
          </a:p>
        </p:txBody>
      </p:sp>
    </p:spTree>
    <p:extLst>
      <p:ext uri="{BB962C8B-B14F-4D97-AF65-F5344CB8AC3E}">
        <p14:creationId xmlns:p14="http://schemas.microsoft.com/office/powerpoint/2010/main" val="115327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Logging food</a:t>
            </a:r>
          </a:p>
        </p:txBody>
      </p:sp>
      <p:pic>
        <p:nvPicPr>
          <p:cNvPr id="7" name="Content Placeholder 6" descr="A diagram of a company&#10;&#10;Description automatically generated">
            <a:extLst>
              <a:ext uri="{FF2B5EF4-FFF2-40B4-BE49-F238E27FC236}">
                <a16:creationId xmlns:a16="http://schemas.microsoft.com/office/drawing/2014/main" id="{0194FF82-C88A-48DF-876F-24CE34F3700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8375" y="1600200"/>
            <a:ext cx="4667250" cy="4572000"/>
          </a:xfrm>
        </p:spPr>
      </p:pic>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13</a:t>
            </a:fld>
            <a:endParaRPr lang="en-US"/>
          </a:p>
        </p:txBody>
      </p:sp>
    </p:spTree>
    <p:extLst>
      <p:ext uri="{BB962C8B-B14F-4D97-AF65-F5344CB8AC3E}">
        <p14:creationId xmlns:p14="http://schemas.microsoft.com/office/powerpoint/2010/main" val="187864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Logging food</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14</a:t>
            </a:fld>
            <a:endParaRPr lang="en-US"/>
          </a:p>
        </p:txBody>
      </p:sp>
      <p:sp>
        <p:nvSpPr>
          <p:cNvPr id="6" name="Content Placeholder 5">
            <a:extLst>
              <a:ext uri="{FF2B5EF4-FFF2-40B4-BE49-F238E27FC236}">
                <a16:creationId xmlns:a16="http://schemas.microsoft.com/office/drawing/2014/main" id="{C170CE4C-64EC-41CD-8392-BBE0CF87F96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When a button is clicked on the view, </a:t>
            </a:r>
            <a:r>
              <a:rPr lang="en-US" sz="1800" dirty="0" err="1">
                <a:effectLst/>
                <a:latin typeface="Times New Roman" panose="02020603050405020304" pitchFamily="18" charset="0"/>
                <a:ea typeface="Times New Roman" panose="02020603050405020304" pitchFamily="18" charset="0"/>
              </a:rPr>
              <a:t>DietController</a:t>
            </a:r>
            <a:r>
              <a:rPr lang="en-US" sz="1800" dirty="0">
                <a:effectLst/>
                <a:latin typeface="Times New Roman" panose="02020603050405020304" pitchFamily="18" charset="0"/>
                <a:ea typeface="Times New Roman" panose="02020603050405020304" pitchFamily="18" charset="0"/>
              </a:rPr>
              <a:t> calls </a:t>
            </a:r>
            <a:r>
              <a:rPr lang="en-US" sz="1800" dirty="0" err="1">
                <a:effectLst/>
                <a:latin typeface="Times New Roman" panose="02020603050405020304" pitchFamily="18" charset="0"/>
                <a:ea typeface="Times New Roman" panose="02020603050405020304" pitchFamily="18" charset="0"/>
              </a:rPr>
              <a:t>addFood</a:t>
            </a:r>
            <a:r>
              <a:rPr lang="en-US" sz="1800" dirty="0">
                <a:effectLst/>
                <a:latin typeface="Times New Roman" panose="02020603050405020304" pitchFamily="18" charset="0"/>
                <a:ea typeface="Times New Roman" panose="02020603050405020304" pitchFamily="18" charset="0"/>
              </a:rPr>
              <a:t> method with the String as a parameter. That method creates a new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object and calls </a:t>
            </a:r>
            <a:r>
              <a:rPr lang="en-US" sz="1800" dirty="0" err="1">
                <a:effectLst/>
                <a:latin typeface="Times New Roman" panose="02020603050405020304" pitchFamily="18" charset="0"/>
                <a:ea typeface="Times New Roman" panose="02020603050405020304" pitchFamily="18" charset="0"/>
              </a:rPr>
              <a:t>addBasicFood</a:t>
            </a:r>
            <a:r>
              <a:rPr lang="en-US" sz="1800" dirty="0">
                <a:effectLst/>
                <a:latin typeface="Times New Roman" panose="02020603050405020304" pitchFamily="18" charset="0"/>
                <a:ea typeface="Times New Roman" panose="02020603050405020304" pitchFamily="18" charset="0"/>
              </a:rPr>
              <a:t> method that is writing that food in the log.csv file using the </a:t>
            </a:r>
            <a:r>
              <a:rPr lang="en-US" sz="1800" dirty="0" err="1">
                <a:effectLst/>
                <a:latin typeface="Times New Roman" panose="02020603050405020304" pitchFamily="18" charset="0"/>
                <a:ea typeface="Times New Roman" panose="02020603050405020304" pitchFamily="18" charset="0"/>
              </a:rPr>
              <a:t>toCsv</a:t>
            </a:r>
            <a:r>
              <a:rPr lang="en-US" sz="1800" dirty="0">
                <a:effectLst/>
                <a:latin typeface="Times New Roman" panose="02020603050405020304" pitchFamily="18" charset="0"/>
                <a:ea typeface="Times New Roman" panose="02020603050405020304" pitchFamily="18" charset="0"/>
              </a:rPr>
              <a:t> method of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For Recipe the process is similar, but it creates a Recipe object and also writes that in the foods.csv file using the </a:t>
            </a:r>
            <a:r>
              <a:rPr lang="en-US" sz="1800" dirty="0" err="1">
                <a:effectLst/>
                <a:latin typeface="Times New Roman" panose="02020603050405020304" pitchFamily="18" charset="0"/>
                <a:ea typeface="Times New Roman" panose="02020603050405020304" pitchFamily="18" charset="0"/>
              </a:rPr>
              <a:t>toCsv</a:t>
            </a:r>
            <a:r>
              <a:rPr lang="en-US" sz="1800" dirty="0">
                <a:effectLst/>
                <a:latin typeface="Times New Roman" panose="02020603050405020304" pitchFamily="18" charset="0"/>
                <a:ea typeface="Times New Roman" panose="02020603050405020304" pitchFamily="18" charset="0"/>
              </a:rPr>
              <a:t> method.</a:t>
            </a:r>
          </a:p>
          <a:p>
            <a:endParaRPr lang="en-US" dirty="0"/>
          </a:p>
        </p:txBody>
      </p:sp>
    </p:spTree>
    <p:extLst>
      <p:ext uri="{BB962C8B-B14F-4D97-AF65-F5344CB8AC3E}">
        <p14:creationId xmlns:p14="http://schemas.microsoft.com/office/powerpoint/2010/main" val="146883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Computing the total number of calories</a:t>
            </a:r>
          </a:p>
        </p:txBody>
      </p:sp>
      <p:pic>
        <p:nvPicPr>
          <p:cNvPr id="7" name="Content Placeholder 6" descr="A diagram of a program&#10;&#10;Description automatically generated">
            <a:extLst>
              <a:ext uri="{FF2B5EF4-FFF2-40B4-BE49-F238E27FC236}">
                <a16:creationId xmlns:a16="http://schemas.microsoft.com/office/drawing/2014/main" id="{DAB24440-1625-478E-9A93-EAEDD7E45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5" y="1600200"/>
            <a:ext cx="6343650" cy="4572000"/>
          </a:xfrm>
        </p:spPr>
      </p:pic>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15</a:t>
            </a:fld>
            <a:endParaRPr lang="en-US"/>
          </a:p>
        </p:txBody>
      </p:sp>
    </p:spTree>
    <p:extLst>
      <p:ext uri="{BB962C8B-B14F-4D97-AF65-F5344CB8AC3E}">
        <p14:creationId xmlns:p14="http://schemas.microsoft.com/office/powerpoint/2010/main" val="252724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en-US" dirty="0"/>
              <a:t>Computing the total number of calories</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16</a:t>
            </a:fld>
            <a:endParaRPr lang="en-US"/>
          </a:p>
        </p:txBody>
      </p:sp>
      <p:sp>
        <p:nvSpPr>
          <p:cNvPr id="6" name="Content Placeholder 5">
            <a:extLst>
              <a:ext uri="{FF2B5EF4-FFF2-40B4-BE49-F238E27FC236}">
                <a16:creationId xmlns:a16="http://schemas.microsoft.com/office/drawing/2014/main" id="{A02362EB-F944-451E-9F04-CAC7271B761F}"/>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For computing total number of calories, we call the </a:t>
            </a:r>
            <a:r>
              <a:rPr lang="en-US" sz="1800" dirty="0" err="1">
                <a:effectLst/>
                <a:latin typeface="Times New Roman" panose="02020603050405020304" pitchFamily="18" charset="0"/>
                <a:ea typeface="Times New Roman" panose="02020603050405020304" pitchFamily="18" charset="0"/>
              </a:rPr>
              <a:t>addDailyLog</a:t>
            </a:r>
            <a:r>
              <a:rPr lang="en-US" sz="1800" dirty="0">
                <a:effectLst/>
                <a:latin typeface="Times New Roman" panose="02020603050405020304" pitchFamily="18" charset="0"/>
                <a:ea typeface="Times New Roman" panose="02020603050405020304" pitchFamily="18" charset="0"/>
              </a:rPr>
              <a:t> with the Date as a parameter, that is calling </a:t>
            </a:r>
            <a:r>
              <a:rPr lang="en-US" sz="1800" dirty="0" err="1">
                <a:effectLst/>
                <a:latin typeface="Times New Roman" panose="02020603050405020304" pitchFamily="18" charset="0"/>
                <a:ea typeface="Times New Roman" panose="02020603050405020304" pitchFamily="18" charset="0"/>
              </a:rPr>
              <a:t>dailyLog</a:t>
            </a:r>
            <a:r>
              <a:rPr lang="en-US" sz="1800" dirty="0">
                <a:effectLst/>
                <a:latin typeface="Times New Roman" panose="02020603050405020304" pitchFamily="18" charset="0"/>
                <a:ea typeface="Times New Roman" panose="02020603050405020304" pitchFamily="18" charset="0"/>
              </a:rPr>
              <a:t> method of the Log class. That method goes through the collection of logs, and for every log that is logged on the date provided in the parameter, it adds it to the collection of logs for that date and adds ­(+=) the calories of that log to the </a:t>
            </a:r>
            <a:r>
              <a:rPr lang="en-US" sz="1800" dirty="0" err="1">
                <a:effectLst/>
                <a:latin typeface="Times New Roman" panose="02020603050405020304" pitchFamily="18" charset="0"/>
                <a:ea typeface="Times New Roman" panose="02020603050405020304" pitchFamily="18" charset="0"/>
              </a:rPr>
              <a:t>totalCalories</a:t>
            </a:r>
            <a:r>
              <a:rPr lang="en-US" sz="1800" dirty="0">
                <a:effectLst/>
                <a:latin typeface="Times New Roman" panose="02020603050405020304" pitchFamily="18" charset="0"/>
                <a:ea typeface="Times New Roman" panose="02020603050405020304" pitchFamily="18" charset="0"/>
              </a:rPr>
              <a:t> integer.</a:t>
            </a:r>
          </a:p>
          <a:p>
            <a:endParaRPr lang="en-US" dirty="0"/>
          </a:p>
        </p:txBody>
      </p:sp>
    </p:spTree>
    <p:extLst>
      <p:ext uri="{BB962C8B-B14F-4D97-AF65-F5344CB8AC3E}">
        <p14:creationId xmlns:p14="http://schemas.microsoft.com/office/powerpoint/2010/main" val="330531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Final Notes</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17</a:t>
            </a:fld>
            <a:endParaRPr lang="en-US"/>
          </a:p>
        </p:txBody>
      </p:sp>
    </p:spTree>
    <p:extLst>
      <p:ext uri="{BB962C8B-B14F-4D97-AF65-F5344CB8AC3E}">
        <p14:creationId xmlns:p14="http://schemas.microsoft.com/office/powerpoint/2010/main" val="908365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8BE-00F0-424D-8B4B-6D8E9BA1CCAB}"/>
              </a:ext>
            </a:extLst>
          </p:cNvPr>
          <p:cNvSpPr>
            <a:spLocks noGrp="1"/>
          </p:cNvSpPr>
          <p:nvPr>
            <p:ph type="title"/>
          </p:nvPr>
        </p:nvSpPr>
        <p:spPr/>
        <p:txBody>
          <a:bodyPr/>
          <a:lstStyle/>
          <a:p>
            <a:r>
              <a:rPr lang="hr-HR" dirty="0"/>
              <a:t>Final Notes</a:t>
            </a:r>
            <a:endParaRPr lang="en-US" dirty="0"/>
          </a:p>
        </p:txBody>
      </p:sp>
      <p:sp>
        <p:nvSpPr>
          <p:cNvPr id="3" name="Content Placeholder 2">
            <a:extLst>
              <a:ext uri="{FF2B5EF4-FFF2-40B4-BE49-F238E27FC236}">
                <a16:creationId xmlns:a16="http://schemas.microsoft.com/office/drawing/2014/main" id="{F976DD74-D3A6-41EF-8FED-08A9BA12589E}"/>
              </a:ext>
            </a:extLst>
          </p:cNvPr>
          <p:cNvSpPr>
            <a:spLocks noGrp="1"/>
          </p:cNvSpPr>
          <p:nvPr>
            <p:ph idx="1"/>
          </p:nvPr>
        </p:nvSpPr>
        <p:spPr/>
        <p:txBody>
          <a:bodyPr/>
          <a:lstStyle/>
          <a:p>
            <a:r>
              <a:rPr lang="en-US" dirty="0"/>
              <a:t>We are most proud of pattern usage – </a:t>
            </a:r>
            <a:r>
              <a:rPr lang="en-US" dirty="0" err="1"/>
              <a:t>mvc</a:t>
            </a:r>
            <a:r>
              <a:rPr lang="en-US" dirty="0"/>
              <a:t>, composite and factory</a:t>
            </a:r>
          </a:p>
          <a:p>
            <a:r>
              <a:rPr lang="en-US" dirty="0"/>
              <a:t>We could have done a better job with the UI’s</a:t>
            </a:r>
          </a:p>
        </p:txBody>
      </p:sp>
      <p:sp>
        <p:nvSpPr>
          <p:cNvPr id="4" name="Footer Placeholder 3">
            <a:extLst>
              <a:ext uri="{FF2B5EF4-FFF2-40B4-BE49-F238E27FC236}">
                <a16:creationId xmlns:a16="http://schemas.microsoft.com/office/drawing/2014/main" id="{205245AD-2314-4E65-9C5C-E588833E8D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943A86-4353-49D3-8B79-73AD428594A6}"/>
              </a:ext>
            </a:extLst>
          </p:cNvPr>
          <p:cNvSpPr>
            <a:spLocks noGrp="1"/>
          </p:cNvSpPr>
          <p:nvPr>
            <p:ph type="sldNum" sz="quarter" idx="12"/>
          </p:nvPr>
        </p:nvSpPr>
        <p:spPr/>
        <p:txBody>
          <a:bodyPr/>
          <a:lstStyle/>
          <a:p>
            <a:fld id="{FEA1243F-3000-4347-94A4-FBDEAD3122CB}" type="slidenum">
              <a:rPr lang="en-US" smtClean="0"/>
              <a:pPr/>
              <a:t>18</a:t>
            </a:fld>
            <a:endParaRPr lang="en-US"/>
          </a:p>
        </p:txBody>
      </p:sp>
    </p:spTree>
    <p:extLst>
      <p:ext uri="{BB962C8B-B14F-4D97-AF65-F5344CB8AC3E}">
        <p14:creationId xmlns:p14="http://schemas.microsoft.com/office/powerpoint/2010/main" val="12866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2C8A365-AE09-2C40-9C44-12BCB6C8D9E7}"/>
              </a:ext>
            </a:extLst>
          </p:cNvPr>
          <p:cNvSpPr>
            <a:spLocks noGrp="1"/>
          </p:cNvSpPr>
          <p:nvPr>
            <p:ph idx="1"/>
          </p:nvPr>
        </p:nvSpPr>
        <p:spPr/>
        <p:txBody>
          <a:bodyPr>
            <a:normAutofit/>
          </a:bodyPr>
          <a:lstStyle/>
          <a:p>
            <a:r>
              <a:rPr lang="hr-HR" dirty="0"/>
              <a:t>Diet Manager in Action</a:t>
            </a:r>
          </a:p>
          <a:p>
            <a:r>
              <a:rPr lang="hr-HR" dirty="0"/>
              <a:t>Diet Manager Explained </a:t>
            </a:r>
          </a:p>
          <a:p>
            <a:r>
              <a:rPr lang="hr-HR" dirty="0"/>
              <a:t>Final Notes</a:t>
            </a:r>
          </a:p>
          <a:p>
            <a:pPr lvl="1"/>
            <a:r>
              <a:rPr lang="en-US" dirty="0"/>
              <a:t>Part of the Solution We Are Most Proud of</a:t>
            </a:r>
          </a:p>
          <a:p>
            <a:pPr lvl="1"/>
            <a:r>
              <a:rPr lang="en-US" dirty="0"/>
              <a:t>What Could Have Been Done Better?</a:t>
            </a:r>
          </a:p>
        </p:txBody>
      </p:sp>
      <p:sp>
        <p:nvSpPr>
          <p:cNvPr id="4" name="Footer Placeholder 3">
            <a:extLst>
              <a:ext uri="{FF2B5EF4-FFF2-40B4-BE49-F238E27FC236}">
                <a16:creationId xmlns:a16="http://schemas.microsoft.com/office/drawing/2014/main" id="{59EDD8BC-BD6C-2449-A5C7-A1C6CA245B4D}"/>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B60687F0-F46A-1045-A093-4053C7EEBBB8}"/>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in Action</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3</a:t>
            </a:fld>
            <a:endParaRPr lang="en-US"/>
          </a:p>
        </p:txBody>
      </p:sp>
    </p:spTree>
    <p:extLst>
      <p:ext uri="{BB962C8B-B14F-4D97-AF65-F5344CB8AC3E}">
        <p14:creationId xmlns:p14="http://schemas.microsoft.com/office/powerpoint/2010/main" val="324329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Explained</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4</a:t>
            </a:fld>
            <a:endParaRPr lang="en-US"/>
          </a:p>
        </p:txBody>
      </p:sp>
    </p:spTree>
    <p:extLst>
      <p:ext uri="{BB962C8B-B14F-4D97-AF65-F5344CB8AC3E}">
        <p14:creationId xmlns:p14="http://schemas.microsoft.com/office/powerpoint/2010/main" val="26537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System Overview – </a:t>
            </a:r>
            <a:r>
              <a:rPr lang="en-US" dirty="0" err="1"/>
              <a:t>mvc</a:t>
            </a:r>
            <a:r>
              <a:rPr lang="en-US" dirty="0"/>
              <a:t> pattern</a:t>
            </a:r>
          </a:p>
        </p:txBody>
      </p:sp>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11" name="Content Placeholder 10">
            <a:extLst>
              <a:ext uri="{FF2B5EF4-FFF2-40B4-BE49-F238E27FC236}">
                <a16:creationId xmlns:a16="http://schemas.microsoft.com/office/drawing/2014/main" id="{DBE40CE3-9305-402F-800E-DF22C15376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46229"/>
            <a:ext cx="8229600" cy="4479941"/>
          </a:xfrm>
        </p:spPr>
      </p:pic>
    </p:spTree>
    <p:extLst>
      <p:ext uri="{BB962C8B-B14F-4D97-AF65-F5344CB8AC3E}">
        <p14:creationId xmlns:p14="http://schemas.microsoft.com/office/powerpoint/2010/main" val="19741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Model Subsystem – composite pattern</a:t>
            </a:r>
          </a:p>
        </p:txBody>
      </p:sp>
      <p:pic>
        <p:nvPicPr>
          <p:cNvPr id="7" name="Content Placeholder 6">
            <a:extLst>
              <a:ext uri="{FF2B5EF4-FFF2-40B4-BE49-F238E27FC236}">
                <a16:creationId xmlns:a16="http://schemas.microsoft.com/office/drawing/2014/main" id="{DC52CFFE-D125-4E93-AF6A-CB2F05B159F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2885" y="1600200"/>
            <a:ext cx="6678230" cy="4572000"/>
          </a:xfrm>
        </p:spPr>
      </p:pic>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Tree>
    <p:extLst>
      <p:ext uri="{BB962C8B-B14F-4D97-AF65-F5344CB8AC3E}">
        <p14:creationId xmlns:p14="http://schemas.microsoft.com/office/powerpoint/2010/main" val="385708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Model Subsystem – classes</a:t>
            </a:r>
          </a:p>
        </p:txBody>
      </p:sp>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7</a:t>
            </a:fld>
            <a:endParaRPr lang="en-US" dirty="0"/>
          </a:p>
        </p:txBody>
      </p:sp>
      <p:pic>
        <p:nvPicPr>
          <p:cNvPr id="9" name="Content Placeholder 8" descr="A screenshot of a program&#10;&#10;Description automatically generated">
            <a:extLst>
              <a:ext uri="{FF2B5EF4-FFF2-40B4-BE49-F238E27FC236}">
                <a16:creationId xmlns:a16="http://schemas.microsoft.com/office/drawing/2014/main" id="{87B8B358-A0CC-4899-8CE0-8FC752CBE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7"/>
            <a:ext cx="2755089" cy="3168352"/>
          </a:xfrm>
        </p:spPr>
      </p:pic>
      <p:pic>
        <p:nvPicPr>
          <p:cNvPr id="11" name="Picture 10" descr="A screenshot of a computer program&#10;&#10;Description automatically generated">
            <a:extLst>
              <a:ext uri="{FF2B5EF4-FFF2-40B4-BE49-F238E27FC236}">
                <a16:creationId xmlns:a16="http://schemas.microsoft.com/office/drawing/2014/main" id="{0652A496-A2B4-453F-B40E-47B88CFB7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494" y="1177248"/>
            <a:ext cx="2863312" cy="3063343"/>
          </a:xfrm>
          <a:prstGeom prst="rect">
            <a:avLst/>
          </a:prstGeom>
        </p:spPr>
      </p:pic>
      <p:pic>
        <p:nvPicPr>
          <p:cNvPr id="13" name="Picture 12" descr="A screenshot of a computer program&#10;&#10;Description automatically generated">
            <a:extLst>
              <a:ext uri="{FF2B5EF4-FFF2-40B4-BE49-F238E27FC236}">
                <a16:creationId xmlns:a16="http://schemas.microsoft.com/office/drawing/2014/main" id="{E44F3830-9F60-4949-B81E-B1521907F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4348701"/>
            <a:ext cx="6330020" cy="2019058"/>
          </a:xfrm>
          <a:prstGeom prst="rect">
            <a:avLst/>
          </a:prstGeom>
        </p:spPr>
      </p:pic>
      <p:pic>
        <p:nvPicPr>
          <p:cNvPr id="15" name="Picture 14" descr="A screen shot of a computer program&#10;&#10;Description automatically generated">
            <a:extLst>
              <a:ext uri="{FF2B5EF4-FFF2-40B4-BE49-F238E27FC236}">
                <a16:creationId xmlns:a16="http://schemas.microsoft.com/office/drawing/2014/main" id="{404BD2F7-2B8F-4A55-8476-0EBF83549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016" y="1310656"/>
            <a:ext cx="2481776" cy="2877906"/>
          </a:xfrm>
          <a:prstGeom prst="rect">
            <a:avLst/>
          </a:prstGeom>
        </p:spPr>
      </p:pic>
    </p:spTree>
    <p:extLst>
      <p:ext uri="{BB962C8B-B14F-4D97-AF65-F5344CB8AC3E}">
        <p14:creationId xmlns:p14="http://schemas.microsoft.com/office/powerpoint/2010/main" val="45891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Controller Subsystem</a:t>
            </a:r>
          </a:p>
        </p:txBody>
      </p:sp>
      <p:pic>
        <p:nvPicPr>
          <p:cNvPr id="7" name="Content Placeholder 6" descr="A diagram of a diet controller&#10;&#10;Description automatically generated">
            <a:extLst>
              <a:ext uri="{FF2B5EF4-FFF2-40B4-BE49-F238E27FC236}">
                <a16:creationId xmlns:a16="http://schemas.microsoft.com/office/drawing/2014/main" id="{A7E0858B-2AA2-4FEC-8322-54FADD038D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9889"/>
            <a:ext cx="8229600" cy="3772621"/>
          </a:xfrm>
        </p:spPr>
      </p:pic>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Tree>
    <p:extLst>
      <p:ext uri="{BB962C8B-B14F-4D97-AF65-F5344CB8AC3E}">
        <p14:creationId xmlns:p14="http://schemas.microsoft.com/office/powerpoint/2010/main" val="366476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View Subsystem – factory pattern</a:t>
            </a:r>
          </a:p>
        </p:txBody>
      </p:sp>
      <p:pic>
        <p:nvPicPr>
          <p:cNvPr id="7" name="Content Placeholder 6" descr="A computer screen shot of a computer&#10;&#10;Description automatically generated">
            <a:extLst>
              <a:ext uri="{FF2B5EF4-FFF2-40B4-BE49-F238E27FC236}">
                <a16:creationId xmlns:a16="http://schemas.microsoft.com/office/drawing/2014/main" id="{3683AF44-756D-46B6-A1F0-8A041C04E0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80733"/>
            <a:ext cx="8229600" cy="4210933"/>
          </a:xfrm>
        </p:spPr>
      </p:pic>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2589904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210</TotalTime>
  <Words>433</Words>
  <Application>Microsoft Office PowerPoint</Application>
  <PresentationFormat>On-screen Show (4:3)</PresentationFormat>
  <Paragraphs>56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Segoe UI</vt:lpstr>
      <vt:lpstr>Times New Roman</vt:lpstr>
      <vt:lpstr>Wingdings 2</vt:lpstr>
      <vt:lpstr>Verve</vt:lpstr>
      <vt:lpstr>Diet Manager Project Presentation</vt:lpstr>
      <vt:lpstr>OUTLINE</vt:lpstr>
      <vt:lpstr>Diet Manager in Action</vt:lpstr>
      <vt:lpstr>Diet Manager Explained</vt:lpstr>
      <vt:lpstr>System Overview – mvc pattern</vt:lpstr>
      <vt:lpstr>Model Subsystem – composite pattern</vt:lpstr>
      <vt:lpstr>Model Subsystem – classes</vt:lpstr>
      <vt:lpstr>Controller Subsystem</vt:lpstr>
      <vt:lpstr>View Subsystem – factory pattern</vt:lpstr>
      <vt:lpstr>View Subsystem – classes</vt:lpstr>
      <vt:lpstr>Loading data for 1 basic food</vt:lpstr>
      <vt:lpstr>Loading data for 1 basic food</vt:lpstr>
      <vt:lpstr>Logging food</vt:lpstr>
      <vt:lpstr>Logging food</vt:lpstr>
      <vt:lpstr>Computing the total number of calories</vt:lpstr>
      <vt:lpstr>Computing the total number of calories</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Microsoft Office User</dc:creator>
  <cp:lastModifiedBy>Josip Pavlinic (RIT Student)</cp:lastModifiedBy>
  <cp:revision>74</cp:revision>
  <dcterms:created xsi:type="dcterms:W3CDTF">2018-12-05T08:19:50Z</dcterms:created>
  <dcterms:modified xsi:type="dcterms:W3CDTF">2024-04-02T17:20:44Z</dcterms:modified>
</cp:coreProperties>
</file>