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8"/>
  </p:notesMasterIdLst>
  <p:sldIdLst>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4F1E1A-6367-BE1C-853B-010D20BE7E9E}" name="Navin K. Twarakavi" initials="NKT" userId="S::ntwarakavi@adb.org::88581cf3-f0ba-465b-8190-5f31dc64834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avin Twarakavi" initials="NT" lastIdx="2" clrIdx="0">
    <p:extLst>
      <p:ext uri="{19B8F6BF-5375-455C-9EA6-DF929625EA0E}">
        <p15:presenceInfo xmlns:p15="http://schemas.microsoft.com/office/powerpoint/2012/main" userId="S::ntwarakavi@adb.org::88581cf3-f0ba-465b-8190-5f31dc6483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000000"/>
    <a:srgbClr val="08878E"/>
    <a:srgbClr val="203864"/>
    <a:srgbClr val="00246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p:restoredTop sz="94693"/>
  </p:normalViewPr>
  <p:slideViewPr>
    <p:cSldViewPr snapToGrid="0" snapToObjects="1">
      <p:cViewPr varScale="1">
        <p:scale>
          <a:sx n="129" d="100"/>
          <a:sy n="129" d="100"/>
        </p:scale>
        <p:origin x="55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P Acuna" userId="bef6878ef0c5c85b" providerId="LiveId" clId="{62CE2E93-F6B7-E347-A2A4-5143223A2F02}"/>
    <pc:docChg chg="undo custSel modSld">
      <pc:chgData name="JP Acuna" userId="bef6878ef0c5c85b" providerId="LiveId" clId="{62CE2E93-F6B7-E347-A2A4-5143223A2F02}" dt="2022-08-18T07:37:32.348" v="1" actId="14734"/>
      <pc:docMkLst>
        <pc:docMk/>
      </pc:docMkLst>
      <pc:sldChg chg="modSp mod">
        <pc:chgData name="JP Acuna" userId="bef6878ef0c5c85b" providerId="LiveId" clId="{62CE2E93-F6B7-E347-A2A4-5143223A2F02}" dt="2022-08-18T07:37:32.348" v="1" actId="14734"/>
        <pc:sldMkLst>
          <pc:docMk/>
          <pc:sldMk cId="1344872296" sldId="260"/>
        </pc:sldMkLst>
        <pc:graphicFrameChg chg="modGraphic">
          <ac:chgData name="JP Acuna" userId="bef6878ef0c5c85b" providerId="LiveId" clId="{62CE2E93-F6B7-E347-A2A4-5143223A2F02}" dt="2022-08-18T07:37:32.348" v="1" actId="14734"/>
          <ac:graphicFrameMkLst>
            <pc:docMk/>
            <pc:sldMk cId="1344872296" sldId="260"/>
            <ac:graphicFrameMk id="37" creationId="{74CDE693-59C1-CC47-8B5A-E3EF84E28E09}"/>
          </ac:graphicFrameMkLst>
        </pc:graphicFrameChg>
      </pc:sldChg>
    </pc:docChg>
  </pc:docChgLst>
  <pc:docChgLst>
    <pc:chgData name="JP Acuna" userId="bef6878ef0c5c85b" providerId="LiveId" clId="{3A3BA404-5F99-4702-964E-B02C78307135}"/>
    <pc:docChg chg="modSld">
      <pc:chgData name="JP Acuna" userId="bef6878ef0c5c85b" providerId="LiveId" clId="{3A3BA404-5F99-4702-964E-B02C78307135}" dt="2022-07-26T07:18:09.071" v="0" actId="165"/>
      <pc:docMkLst>
        <pc:docMk/>
      </pc:docMkLst>
      <pc:sldChg chg="delSp modSp">
        <pc:chgData name="JP Acuna" userId="bef6878ef0c5c85b" providerId="LiveId" clId="{3A3BA404-5F99-4702-964E-B02C78307135}" dt="2022-07-26T07:18:09.071" v="0" actId="165"/>
        <pc:sldMkLst>
          <pc:docMk/>
          <pc:sldMk cId="1344872296" sldId="260"/>
        </pc:sldMkLst>
        <pc:spChg chg="mod topLvl">
          <ac:chgData name="JP Acuna" userId="bef6878ef0c5c85b" providerId="LiveId" clId="{3A3BA404-5F99-4702-964E-B02C78307135}" dt="2022-07-26T07:18:09.071" v="0" actId="165"/>
          <ac:spMkLst>
            <pc:docMk/>
            <pc:sldMk cId="1344872296" sldId="260"/>
            <ac:spMk id="20" creationId="{E5B312DB-4E05-7A46-ACF7-8B047FFA1285}"/>
          </ac:spMkLst>
        </pc:spChg>
        <pc:grpChg chg="del">
          <ac:chgData name="JP Acuna" userId="bef6878ef0c5c85b" providerId="LiveId" clId="{3A3BA404-5F99-4702-964E-B02C78307135}" dt="2022-07-26T07:18:09.071" v="0" actId="165"/>
          <ac:grpSpMkLst>
            <pc:docMk/>
            <pc:sldMk cId="1344872296" sldId="260"/>
            <ac:grpSpMk id="29" creationId="{AE68E5C3-E2A7-7F4B-BA1F-DFCAC87ACDC4}"/>
          </ac:grpSpMkLst>
        </pc:grpChg>
        <pc:picChg chg="mod topLvl">
          <ac:chgData name="JP Acuna" userId="bef6878ef0c5c85b" providerId="LiveId" clId="{3A3BA404-5F99-4702-964E-B02C78307135}" dt="2022-07-26T07:18:09.071" v="0" actId="165"/>
          <ac:picMkLst>
            <pc:docMk/>
            <pc:sldMk cId="1344872296" sldId="260"/>
            <ac:picMk id="12" creationId="{5C0883AB-3F7C-014A-AD81-1F89CF854B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D5F7C-C1BF-4CE5-BCFE-E096607A974A}" type="datetimeFigureOut">
              <a:rPr lang="en-US" smtClean="0"/>
              <a:t>8/18/22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4BB4F-A0BB-414A-AD8A-778F76672690}" type="slidenum">
              <a:rPr lang="en-US" smtClean="0"/>
              <a:t>‹#›</a:t>
            </a:fld>
            <a:endParaRPr lang="en-US"/>
          </a:p>
        </p:txBody>
      </p:sp>
    </p:spTree>
    <p:extLst>
      <p:ext uri="{BB962C8B-B14F-4D97-AF65-F5344CB8AC3E}">
        <p14:creationId xmlns:p14="http://schemas.microsoft.com/office/powerpoint/2010/main" val="133395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291A61-FD77-384C-A96F-4D8750FE02E9}"/>
              </a:ext>
            </a:extLst>
          </p:cNvPr>
          <p:cNvSpPr txBox="1"/>
          <p:nvPr userDrawn="1"/>
        </p:nvSpPr>
        <p:spPr>
          <a:xfrm>
            <a:off x="596660" y="0"/>
            <a:ext cx="5499340" cy="6858000"/>
          </a:xfrm>
          <a:prstGeom prst="rect">
            <a:avLst/>
          </a:prstGeom>
          <a:solidFill>
            <a:schemeClr val="accent5">
              <a:lumMod val="50000"/>
            </a:schemeClr>
          </a:solidFill>
          <a:ln>
            <a:noFill/>
          </a:ln>
        </p:spPr>
        <p:txBody>
          <a:bodyPr wrap="square" rtlCol="0">
            <a:spAutoFit/>
          </a:bodyPr>
          <a:lstStyle/>
          <a:p>
            <a:endParaRPr lang="en-US"/>
          </a:p>
        </p:txBody>
      </p:sp>
      <p:sp>
        <p:nvSpPr>
          <p:cNvPr id="9" name="Title 1">
            <a:extLst>
              <a:ext uri="{FF2B5EF4-FFF2-40B4-BE49-F238E27FC236}">
                <a16:creationId xmlns:a16="http://schemas.microsoft.com/office/drawing/2014/main" id="{78BF9A59-95CE-1240-A61B-9A76DEF13A63}"/>
              </a:ext>
            </a:extLst>
          </p:cNvPr>
          <p:cNvSpPr>
            <a:spLocks noGrp="1"/>
          </p:cNvSpPr>
          <p:nvPr>
            <p:ph type="ctrTitle" idx="4294967295" hasCustomPrompt="1"/>
          </p:nvPr>
        </p:nvSpPr>
        <p:spPr>
          <a:xfrm>
            <a:off x="726056" y="1683162"/>
            <a:ext cx="5369944" cy="2393126"/>
          </a:xfrm>
          <a:prstGeom prst="rect">
            <a:avLst/>
          </a:prstGeom>
        </p:spPr>
        <p:txBody>
          <a:bodyPr>
            <a:normAutofit/>
          </a:bodyPr>
          <a:lstStyle/>
          <a:p>
            <a:pPr algn="l"/>
            <a:r>
              <a:rPr lang="en-US" sz="1400">
                <a:solidFill>
                  <a:schemeClr val="bg1"/>
                </a:solidFill>
                <a:latin typeface="Ideal Sans Extra Light" pitchFamily="2" charset="0"/>
                <a:cs typeface="Ideal Sans Extra Light" pitchFamily="2" charset="0"/>
              </a:rPr>
              <a:t>Towards a Future-ready Food Security Analytics Platform in Pakistan:</a:t>
            </a:r>
            <a:br>
              <a:rPr lang="en-US" sz="1400" b="1">
                <a:solidFill>
                  <a:schemeClr val="bg1"/>
                </a:solidFill>
                <a:latin typeface="Ideal Sans Light" pitchFamily="2" charset="0"/>
                <a:cs typeface="Ideal Sans Light" pitchFamily="2" charset="0"/>
              </a:rPr>
            </a:br>
            <a:r>
              <a:rPr lang="en-US" sz="2000" b="1">
                <a:solidFill>
                  <a:schemeClr val="bg1"/>
                </a:solidFill>
                <a:latin typeface="Ideal Sans Light" pitchFamily="2" charset="0"/>
                <a:cs typeface="Ideal Sans Light" pitchFamily="2" charset="0"/>
              </a:rPr>
              <a:t>Assessment of current gaps, opportunities and next steps</a:t>
            </a:r>
            <a:br>
              <a:rPr lang="en-US" sz="2800" b="1">
                <a:solidFill>
                  <a:schemeClr val="bg1"/>
                </a:solidFill>
                <a:latin typeface="Calibri Light" panose="020F0302020204030204" pitchFamily="34" charset="0"/>
                <a:cs typeface="Calibri Light" panose="020F0302020204030204" pitchFamily="34" charset="0"/>
              </a:rPr>
            </a:br>
            <a:endParaRPr lang="en-US" sz="2800" i="1">
              <a:solidFill>
                <a:schemeClr val="bg1"/>
              </a:solidFill>
              <a:latin typeface="Calibri Light" panose="020F0302020204030204" pitchFamily="34" charset="0"/>
              <a:cs typeface="Calibri Light" panose="020F0302020204030204" pitchFamily="34" charset="0"/>
            </a:endParaRPr>
          </a:p>
        </p:txBody>
      </p:sp>
      <p:sp>
        <p:nvSpPr>
          <p:cNvPr id="10" name="Subtitle 2">
            <a:extLst>
              <a:ext uri="{FF2B5EF4-FFF2-40B4-BE49-F238E27FC236}">
                <a16:creationId xmlns:a16="http://schemas.microsoft.com/office/drawing/2014/main" id="{7D5F6EB3-F866-D547-A5C4-844C7032EC94}"/>
              </a:ext>
            </a:extLst>
          </p:cNvPr>
          <p:cNvSpPr>
            <a:spLocks noGrp="1"/>
          </p:cNvSpPr>
          <p:nvPr>
            <p:ph type="subTitle" idx="4294967295"/>
          </p:nvPr>
        </p:nvSpPr>
        <p:spPr>
          <a:xfrm>
            <a:off x="838200" y="4783655"/>
            <a:ext cx="1484403" cy="1655762"/>
          </a:xfrm>
          <a:prstGeom prst="rect">
            <a:avLst/>
          </a:prstGeom>
        </p:spPr>
        <p:txBody>
          <a:bodyPr>
            <a:normAutofit/>
          </a:bodyPr>
          <a:lstStyle/>
          <a:p>
            <a:pPr algn="l"/>
            <a:r>
              <a:rPr lang="en-US" sz="1100" cap="none">
                <a:solidFill>
                  <a:schemeClr val="bg1"/>
                </a:solidFill>
                <a:latin typeface="Ideal Sans Light" pitchFamily="2" charset="0"/>
                <a:cs typeface="Ideal Sans Light" pitchFamily="2" charset="0"/>
              </a:rPr>
              <a:t>Presented by</a:t>
            </a:r>
          </a:p>
          <a:p>
            <a:pPr algn="l"/>
            <a:r>
              <a:rPr lang="en-US" sz="1400" cap="none">
                <a:solidFill>
                  <a:schemeClr val="bg1"/>
                </a:solidFill>
                <a:latin typeface="Ideal Sans Light" pitchFamily="2" charset="0"/>
                <a:cs typeface="Ideal Sans Light" pitchFamily="2" charset="0"/>
              </a:rPr>
              <a:t>Waqar Aslam</a:t>
            </a:r>
          </a:p>
          <a:p>
            <a:pPr algn="l">
              <a:spcBef>
                <a:spcPts val="0"/>
              </a:spcBef>
            </a:pPr>
            <a:r>
              <a:rPr lang="en-US" sz="1400" cap="none">
                <a:solidFill>
                  <a:schemeClr val="bg1"/>
                </a:solidFill>
                <a:latin typeface="Ideal Sans Light" pitchFamily="2" charset="0"/>
                <a:cs typeface="Ideal Sans Light" pitchFamily="2" charset="0"/>
              </a:rPr>
              <a:t>IT Specialist</a:t>
            </a:r>
          </a:p>
        </p:txBody>
      </p:sp>
      <p:sp>
        <p:nvSpPr>
          <p:cNvPr id="11" name="Subtitle 2">
            <a:extLst>
              <a:ext uri="{FF2B5EF4-FFF2-40B4-BE49-F238E27FC236}">
                <a16:creationId xmlns:a16="http://schemas.microsoft.com/office/drawing/2014/main" id="{80F17933-70A2-494E-B97D-D7D5CC079387}"/>
              </a:ext>
            </a:extLst>
          </p:cNvPr>
          <p:cNvSpPr txBox="1">
            <a:spLocks/>
          </p:cNvSpPr>
          <p:nvPr userDrawn="1"/>
        </p:nvSpPr>
        <p:spPr>
          <a:xfrm>
            <a:off x="4061604" y="4789541"/>
            <a:ext cx="148440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100">
                <a:solidFill>
                  <a:schemeClr val="bg1"/>
                </a:solidFill>
                <a:latin typeface="Ideal Sans Light" pitchFamily="2" charset="0"/>
                <a:cs typeface="Ideal Sans Light" pitchFamily="2" charset="0"/>
              </a:rPr>
              <a:t>Date</a:t>
            </a:r>
          </a:p>
          <a:p>
            <a:pPr algn="l"/>
            <a:r>
              <a:rPr lang="en-US" sz="1400">
                <a:solidFill>
                  <a:schemeClr val="bg1"/>
                </a:solidFill>
                <a:latin typeface="Ideal Sans Light" pitchFamily="2" charset="0"/>
                <a:cs typeface="Ideal Sans Light" pitchFamily="2" charset="0"/>
              </a:rPr>
              <a:t>April 25</a:t>
            </a:r>
            <a:r>
              <a:rPr lang="en-US" sz="1400" baseline="30000">
                <a:solidFill>
                  <a:schemeClr val="bg1"/>
                </a:solidFill>
                <a:latin typeface="Ideal Sans Light" pitchFamily="2" charset="0"/>
                <a:cs typeface="Ideal Sans Light" pitchFamily="2" charset="0"/>
              </a:rPr>
              <a:t>th</a:t>
            </a:r>
            <a:r>
              <a:rPr lang="en-US" sz="1400">
                <a:solidFill>
                  <a:schemeClr val="bg1"/>
                </a:solidFill>
                <a:latin typeface="Ideal Sans Light" pitchFamily="2" charset="0"/>
                <a:cs typeface="Ideal Sans Light" pitchFamily="2" charset="0"/>
              </a:rPr>
              <a:t>  2022</a:t>
            </a:r>
          </a:p>
        </p:txBody>
      </p:sp>
    </p:spTree>
    <p:extLst>
      <p:ext uri="{BB962C8B-B14F-4D97-AF65-F5344CB8AC3E}">
        <p14:creationId xmlns:p14="http://schemas.microsoft.com/office/powerpoint/2010/main" val="279619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E61A-FFD8-7F46-A7A9-CE651ED1C4F7}"/>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8B8371-EE7E-9B49-9995-0DD5133DE7CF}"/>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83D4F2-AF7E-F64D-8E1C-1DEB36838167}"/>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5" name="Footer Placeholder 4">
            <a:extLst>
              <a:ext uri="{FF2B5EF4-FFF2-40B4-BE49-F238E27FC236}">
                <a16:creationId xmlns:a16="http://schemas.microsoft.com/office/drawing/2014/main" id="{244FEBCA-E9C3-5143-A8A0-6B88289B08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BEECD4A-92F5-974F-B83E-25241929CAA1}"/>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361348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1CAE9-4304-DA44-B292-BCD8EEE96AC6}"/>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79EFDF-6FDE-CB48-BAEA-6548EA2B5C37}"/>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3A9CF9-E696-2344-8E87-7243300DF1CB}"/>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5" name="Footer Placeholder 4">
            <a:extLst>
              <a:ext uri="{FF2B5EF4-FFF2-40B4-BE49-F238E27FC236}">
                <a16:creationId xmlns:a16="http://schemas.microsoft.com/office/drawing/2014/main" id="{7C944422-0350-8642-87B6-E533A26493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EB6B6AC-02C9-164D-9A0E-8DEC7300C364}"/>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33702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AE727D-04A1-134C-B260-FA1E8FA43523}"/>
              </a:ext>
            </a:extLst>
          </p:cNvPr>
          <p:cNvSpPr txBox="1"/>
          <p:nvPr userDrawn="1"/>
        </p:nvSpPr>
        <p:spPr>
          <a:xfrm>
            <a:off x="0" y="0"/>
            <a:ext cx="12192000" cy="6858000"/>
          </a:xfrm>
          <a:prstGeom prst="rect">
            <a:avLst/>
          </a:prstGeom>
          <a:solidFill>
            <a:schemeClr val="accent5">
              <a:lumMod val="50000"/>
            </a:schemeClr>
          </a:solidFill>
          <a:ln>
            <a:noFill/>
          </a:ln>
        </p:spPr>
        <p:txBody>
          <a:bodyPr wrap="square" rtlCol="0">
            <a:spAutoFit/>
          </a:bodyPr>
          <a:lstStyle/>
          <a:p>
            <a:endParaRPr lang="en-US"/>
          </a:p>
        </p:txBody>
      </p:sp>
    </p:spTree>
    <p:extLst>
      <p:ext uri="{BB962C8B-B14F-4D97-AF65-F5344CB8AC3E}">
        <p14:creationId xmlns:p14="http://schemas.microsoft.com/office/powerpoint/2010/main" val="162602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2115-708B-7C43-9B10-4305734593B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22425E-34A9-5F4C-A959-9D17A2AC728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EAA65B-36C1-964A-85AF-44ED7895F368}"/>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5" name="Footer Placeholder 4">
            <a:extLst>
              <a:ext uri="{FF2B5EF4-FFF2-40B4-BE49-F238E27FC236}">
                <a16:creationId xmlns:a16="http://schemas.microsoft.com/office/drawing/2014/main" id="{2A2E1C1C-0091-9842-823D-741B0E0D86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EDD5DE0-42AA-DC49-A4F7-29DEA7588059}"/>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133271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D8D5-7CD6-E744-81F6-0F51F594F95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739FBC-36A7-4141-8968-57990C466FB6}"/>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23FFA9-39BA-1140-BECB-C8AD34BAAF6C}"/>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778586-D5F9-5345-AC50-B6416D246AA7}"/>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6" name="Footer Placeholder 5">
            <a:extLst>
              <a:ext uri="{FF2B5EF4-FFF2-40B4-BE49-F238E27FC236}">
                <a16:creationId xmlns:a16="http://schemas.microsoft.com/office/drawing/2014/main" id="{60F9F6D3-8903-C148-8A74-3F0A566C46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93CE1-3F0A-ED4D-A772-E946386BADB9}"/>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221326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8B8E-CB0C-224F-8D9C-CEE9C7F905DC}"/>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4CE80A-B8CF-FA42-832A-315DF5016ED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BF0C60-E965-E642-8A3A-250F14B82528}"/>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53EFBF-C8CD-1149-9650-C7C8A1C68D4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B4E8BC-DD40-5C40-BF02-E544C54E084C}"/>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57C841-A552-3146-A411-8281826EE8AD}"/>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8" name="Footer Placeholder 7">
            <a:extLst>
              <a:ext uri="{FF2B5EF4-FFF2-40B4-BE49-F238E27FC236}">
                <a16:creationId xmlns:a16="http://schemas.microsoft.com/office/drawing/2014/main" id="{B253571D-407F-4142-BD4F-954A1828B9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9544ABD-125E-2548-A1A9-85811ADE30B1}"/>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424143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8145-21A8-1D4A-B6D7-C52B305072F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6C7BE7-C918-DF42-AC05-F4AB3B9B3917}"/>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4" name="Footer Placeholder 3">
            <a:extLst>
              <a:ext uri="{FF2B5EF4-FFF2-40B4-BE49-F238E27FC236}">
                <a16:creationId xmlns:a16="http://schemas.microsoft.com/office/drawing/2014/main" id="{365464AA-18DF-6A4D-BE6B-6685A0AA773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A6EA873-A00C-EE40-BC1A-19ACE50D9345}"/>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227023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32325-2156-AD4B-8D1E-FE9D2FAA95EB}"/>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3" name="Footer Placeholder 2">
            <a:extLst>
              <a:ext uri="{FF2B5EF4-FFF2-40B4-BE49-F238E27FC236}">
                <a16:creationId xmlns:a16="http://schemas.microsoft.com/office/drawing/2014/main" id="{E3907A7E-3BA9-4149-8C54-8773FBE7A8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63292-32F7-5C4F-8938-BC89DD326495}"/>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225690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BDF5-8063-844B-8099-95107B15250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D92C2D-F293-F641-BBAA-231B5E31E75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CB34C05-BCF8-854B-80F7-BE275E59DE1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1ED29A-3E20-A94B-9107-1A319F2FD847}"/>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6" name="Footer Placeholder 5">
            <a:extLst>
              <a:ext uri="{FF2B5EF4-FFF2-40B4-BE49-F238E27FC236}">
                <a16:creationId xmlns:a16="http://schemas.microsoft.com/office/drawing/2014/main" id="{D5657EC4-61E4-3643-A2C2-5F4833C1D20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D20D539-B5BE-C44D-AC3B-EAB594BECB7E}"/>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351913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07B3-EA47-9B48-B23A-2D5FD0E3CD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9FA766-E529-D249-AA5D-402BF1C61C8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59A0B6-5AD8-474D-9421-97AE47C9343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976452-024C-1642-887A-212CF739EDCC}"/>
              </a:ext>
            </a:extLst>
          </p:cNvPr>
          <p:cNvSpPr>
            <a:spLocks noGrp="1"/>
          </p:cNvSpPr>
          <p:nvPr>
            <p:ph type="dt" sz="half" idx="10"/>
          </p:nvPr>
        </p:nvSpPr>
        <p:spPr>
          <a:xfrm>
            <a:off x="838200" y="6356350"/>
            <a:ext cx="2743200" cy="365125"/>
          </a:xfrm>
          <a:prstGeom prst="rect">
            <a:avLst/>
          </a:prstGeom>
        </p:spPr>
        <p:txBody>
          <a:bodyPr/>
          <a:lstStyle/>
          <a:p>
            <a:r>
              <a:rPr lang="en-US"/>
              <a:t>4/25/2022</a:t>
            </a:r>
          </a:p>
        </p:txBody>
      </p:sp>
      <p:sp>
        <p:nvSpPr>
          <p:cNvPr id="6" name="Footer Placeholder 5">
            <a:extLst>
              <a:ext uri="{FF2B5EF4-FFF2-40B4-BE49-F238E27FC236}">
                <a16:creationId xmlns:a16="http://schemas.microsoft.com/office/drawing/2014/main" id="{9C711E38-B655-DC48-8493-11D542EF18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57BB6F-3AC7-0845-85CA-6BFB98DA511B}"/>
              </a:ext>
            </a:extLst>
          </p:cNvPr>
          <p:cNvSpPr>
            <a:spLocks noGrp="1"/>
          </p:cNvSpPr>
          <p:nvPr>
            <p:ph type="sldNum" sz="quarter" idx="12"/>
          </p:nvPr>
        </p:nvSpPr>
        <p:spPr>
          <a:xfrm>
            <a:off x="8610600" y="6356350"/>
            <a:ext cx="2743200" cy="365125"/>
          </a:xfrm>
          <a:prstGeom prst="rect">
            <a:avLst/>
          </a:prstGeom>
        </p:spPr>
        <p:txBody>
          <a:bodyPr/>
          <a:lstStyle/>
          <a:p>
            <a:fld id="{261B3F88-7AFB-46F5-B14B-A562098AD7CD}" type="slidenum">
              <a:rPr lang="en-US" smtClean="0"/>
              <a:t>‹#›</a:t>
            </a:fld>
            <a:endParaRPr lang="en-US"/>
          </a:p>
        </p:txBody>
      </p:sp>
    </p:spTree>
    <p:extLst>
      <p:ext uri="{BB962C8B-B14F-4D97-AF65-F5344CB8AC3E}">
        <p14:creationId xmlns:p14="http://schemas.microsoft.com/office/powerpoint/2010/main" val="27766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69872E-14AE-AD7E-541D-394A23078ED6}"/>
              </a:ext>
            </a:extLst>
          </p:cNvPr>
          <p:cNvSpPr txBox="1"/>
          <p:nvPr>
            <p:extLst>
              <p:ext uri="{1162E1C5-73C7-4A58-AE30-91384D911F3F}">
                <p184:classification xmlns:p184="http://schemas.microsoft.com/office/powerpoint/2018/4/main" val="ftr"/>
              </p:ext>
            </p:extLst>
          </p:nvPr>
        </p:nvSpPr>
        <p:spPr>
          <a:xfrm>
            <a:off x="0" y="6720840"/>
            <a:ext cx="6127750" cy="137160"/>
          </a:xfrm>
          <a:prstGeom prst="rect">
            <a:avLst/>
          </a:prstGeom>
        </p:spPr>
        <p:txBody>
          <a:bodyPr horzOverflow="overflow" lIns="0" tIns="0" rIns="0" bIns="0">
            <a:spAutoFit/>
          </a:bodyPr>
          <a:lstStyle/>
          <a:p>
            <a:pPr algn="l"/>
            <a:r>
              <a:rPr lang="en-US" sz="900">
                <a:solidFill>
                  <a:srgbClr val="000000"/>
                </a:solidFill>
                <a:latin typeface="Calibri" panose="020F0502020204030204" pitchFamily="34" charset="0"/>
                <a:cs typeface="Calibri" panose="020F0502020204030204" pitchFamily="34" charset="0"/>
              </a:rPr>
              <a:t>INTERNAL. This information is accessible to ADB Management and staff. It may be shared outside ADB with appropriate permission.</a:t>
            </a:r>
          </a:p>
        </p:txBody>
      </p:sp>
    </p:spTree>
    <p:extLst>
      <p:ext uri="{BB962C8B-B14F-4D97-AF65-F5344CB8AC3E}">
        <p14:creationId xmlns:p14="http://schemas.microsoft.com/office/powerpoint/2010/main" val="33318250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o.org/giews/countrybrief/country.jsp?code=NPL" TargetMode="External"/><Relationship Id="rId3" Type="http://schemas.openxmlformats.org/officeDocument/2006/relationships/image" Target="../media/image1.png"/><Relationship Id="rId7" Type="http://schemas.openxmlformats.org/officeDocument/2006/relationships/hyperlink" Target="https://www.wfp.org/stories/war-ukraine-wfp-renews-call-open-black-sea-ports-amid-fears-global-hunger" TargetMode="External"/><Relationship Id="rId12" Type="http://schemas.openxmlformats.org/officeDocument/2006/relationships/hyperlink" Target="https://reliefweb.int/report/world/chairs-statement-roadmap-global-food-security-call-action" TargetMode="External"/><Relationship Id="rId2" Type="http://schemas.openxmlformats.org/officeDocument/2006/relationships/hyperlink" Target="https://www.google.com/imgres?imgurl=https%3A%2F%2Fupload.wikimedia.org%2Fwikipedia%2Fcommons%2Fthumb%2F4%2F43%2FAsian_Development_Bank_logo.svg%2F1200px-Asian_Development_Bank_logo.svg.png&amp;imgrefurl=https%3A%2F%2Fen.wikipedia.org%2Fwiki%2FAsian_Development_Bank&amp;tbnid=6b92Nqtr-iLPwM&amp;vet=12ahUKEwiI4Yb-0uv3AhURSfUHHVO5CPoQMygAegUIARDHAQ..i&amp;docid=LIzmVgZHR4aKGM&amp;w=1200&amp;h=1200&amp;q=adb%20logo&amp;client=firefox-b-d&amp;ved=2ahUKEwiI4Yb-0uv3AhURSfUHHVO5CPoQMygAegUIARDHAQ" TargetMode="External"/><Relationship Id="rId1" Type="http://schemas.openxmlformats.org/officeDocument/2006/relationships/slideLayout" Target="../slideLayouts/slideLayout7.xml"/><Relationship Id="rId6" Type="http://schemas.openxmlformats.org/officeDocument/2006/relationships/hyperlink" Target="https://www.fao.org/3/cb9448en/cb9448en.pdf" TargetMode="External"/><Relationship Id="rId11" Type="http://schemas.openxmlformats.org/officeDocument/2006/relationships/hyperlink" Target="https://www-barrons-com.cdn.ampproject.org/c/s/www.barrons.com/amp/articles/a-new-global-food-crisis-is-building-world-bank-warns-51649404800" TargetMode="External"/><Relationship Id="rId5" Type="http://schemas.openxmlformats.org/officeDocument/2006/relationships/hyperlink" Target="https://www.whitehouse.gov/briefing-room/statements-releases/2022/03/24/g7-leaders-statement/" TargetMode="External"/><Relationship Id="rId10" Type="http://schemas.openxmlformats.org/officeDocument/2006/relationships/hyperlink" Target="https://www.fao.org/3/cb9996en/cb9996en.pdf" TargetMode="External"/><Relationship Id="rId4" Type="http://schemas.openxmlformats.org/officeDocument/2006/relationships/hyperlink" Target="https://www.un.org/sg/en/node/262571" TargetMode="External"/><Relationship Id="rId9" Type="http://schemas.openxmlformats.org/officeDocument/2006/relationships/hyperlink" Target="https://www.fao.org/giews/countrybrief/country.jsp?code=IN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hyperlink" Target="https://www.google.com/imgres?imgurl=https%3A%2F%2Fupload.wikimedia.org%2Fwikipedia%2Fcommons%2Fthumb%2F4%2F43%2FAsian_Development_Bank_logo.svg%2F1200px-Asian_Development_Bank_logo.svg.png&amp;imgrefurl=https%3A%2F%2Fen.wikipedia.org%2Fwiki%2FAsian_Development_Bank&amp;tbnid=6b92Nqtr-iLPwM&amp;vet=12ahUKEwiI4Yb-0uv3AhURSfUHHVO5CPoQMygAegUIARDHAQ..i&amp;docid=LIzmVgZHR4aKGM&amp;w=1200&amp;h=1200&amp;q=adb%20logo&amp;client=firefox-b-d&amp;ved=2ahUKEwiI4Yb-0uv3AhURSfUHHVO5CPoQMygAegUIARDHAQ"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3A%2F%2Fupload.wikimedia.org%2Fwikipedia%2Fcommons%2Fthumb%2F4%2F43%2FAsian_Development_Bank_logo.svg%2F1200px-Asian_Development_Bank_logo.svg.png&amp;imgrefurl=https%3A%2F%2Fen.wikipedia.org%2Fwiki%2FAsian_Development_Bank&amp;tbnid=6b92Nqtr-iLPwM&amp;vet=12ahUKEwiI4Yb-0uv3AhURSfUHHVO5CPoQMygAegUIARDHAQ..i&amp;docid=LIzmVgZHR4aKGM&amp;w=1200&amp;h=1200&amp;q=adb%20logo&amp;client=firefox-b-d&amp;ved=2ahUKEwiI4Yb-0uv3AhURSfUHHVO5CPoQMygAegUIARDHAQ"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74269D-557B-3A4C-86F9-803DE25D8E49}"/>
              </a:ext>
            </a:extLst>
          </p:cNvPr>
          <p:cNvSpPr/>
          <p:nvPr/>
        </p:nvSpPr>
        <p:spPr>
          <a:xfrm>
            <a:off x="0" y="0"/>
            <a:ext cx="11641873" cy="73732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deal Sans Medium" pitchFamily="2" charset="0"/>
              <a:cs typeface="Ideal Sans Medium" pitchFamily="2" charset="0"/>
            </a:endParaRPr>
          </a:p>
        </p:txBody>
      </p:sp>
      <p:pic>
        <p:nvPicPr>
          <p:cNvPr id="10" name="Picture 2" descr="Asian Development Bank - Wikipedia">
            <a:hlinkClick r:id="rId2"/>
            <a:extLst>
              <a:ext uri="{FF2B5EF4-FFF2-40B4-BE49-F238E27FC236}">
                <a16:creationId xmlns:a16="http://schemas.microsoft.com/office/drawing/2014/main" id="{7FDD970A-A708-614F-9D33-25BDE313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4253" y="74703"/>
            <a:ext cx="356477" cy="356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8F4E26-6D19-F84E-8DA8-EB6743C5EB30}"/>
              </a:ext>
            </a:extLst>
          </p:cNvPr>
          <p:cNvSpPr txBox="1"/>
          <p:nvPr/>
        </p:nvSpPr>
        <p:spPr>
          <a:xfrm>
            <a:off x="253417" y="68975"/>
            <a:ext cx="2451953" cy="369332"/>
          </a:xfrm>
          <a:prstGeom prst="rect">
            <a:avLst/>
          </a:prstGeom>
          <a:noFill/>
        </p:spPr>
        <p:txBody>
          <a:bodyPr wrap="none" rtlCol="0">
            <a:spAutoFit/>
          </a:bodyPr>
          <a:lstStyle/>
          <a:p>
            <a:r>
              <a:rPr lang="en-US" b="1">
                <a:latin typeface="Ideal Sans Medium" pitchFamily="2" charset="0"/>
                <a:cs typeface="Ideal Sans Medium" pitchFamily="2" charset="0"/>
              </a:rPr>
              <a:t>Food Security Tracker</a:t>
            </a:r>
          </a:p>
        </p:txBody>
      </p:sp>
      <p:sp>
        <p:nvSpPr>
          <p:cNvPr id="6" name="TextBox 5">
            <a:extLst>
              <a:ext uri="{FF2B5EF4-FFF2-40B4-BE49-F238E27FC236}">
                <a16:creationId xmlns:a16="http://schemas.microsoft.com/office/drawing/2014/main" id="{994087A6-D917-6B4F-8443-37BDD49B6D61}"/>
              </a:ext>
            </a:extLst>
          </p:cNvPr>
          <p:cNvSpPr txBox="1"/>
          <p:nvPr/>
        </p:nvSpPr>
        <p:spPr>
          <a:xfrm>
            <a:off x="6237837" y="6624986"/>
            <a:ext cx="1231427" cy="253916"/>
          </a:xfrm>
          <a:prstGeom prst="rect">
            <a:avLst/>
          </a:prstGeom>
          <a:noFill/>
        </p:spPr>
        <p:txBody>
          <a:bodyPr wrap="none" rtlCol="0">
            <a:spAutoFit/>
          </a:bodyPr>
          <a:lstStyle/>
          <a:p>
            <a:r>
              <a:rPr lang="en-US" sz="1050">
                <a:latin typeface="Ideal Sans Medium" pitchFamily="2" charset="0"/>
                <a:cs typeface="Ideal Sans Medium" pitchFamily="2" charset="0"/>
              </a:rPr>
              <a:t>Edition: May 2022</a:t>
            </a:r>
          </a:p>
        </p:txBody>
      </p:sp>
      <p:sp>
        <p:nvSpPr>
          <p:cNvPr id="41" name="TextBox 40">
            <a:extLst>
              <a:ext uri="{FF2B5EF4-FFF2-40B4-BE49-F238E27FC236}">
                <a16:creationId xmlns:a16="http://schemas.microsoft.com/office/drawing/2014/main" id="{C0C64B6D-5F61-814B-9A12-0C8A8E355AE2}"/>
              </a:ext>
            </a:extLst>
          </p:cNvPr>
          <p:cNvSpPr txBox="1"/>
          <p:nvPr/>
        </p:nvSpPr>
        <p:spPr>
          <a:xfrm>
            <a:off x="6352516" y="1131876"/>
            <a:ext cx="5409137" cy="3477875"/>
          </a:xfrm>
          <a:prstGeom prst="rect">
            <a:avLst/>
          </a:prstGeom>
          <a:noFill/>
          <a:ln w="19050">
            <a:solidFill>
              <a:schemeClr val="accent1">
                <a:lumMod val="50000"/>
              </a:schemeClr>
            </a:solidFill>
          </a:ln>
        </p:spPr>
        <p:txBody>
          <a:bodyPr wrap="square">
            <a:spAutoFit/>
          </a:bodyPr>
          <a:lstStyle/>
          <a:p>
            <a:pPr algn="l">
              <a:buFont typeface="Arial" panose="020B0604020202020204" pitchFamily="34" charset="0"/>
              <a:buChar char="•"/>
            </a:pPr>
            <a:r>
              <a:rPr lang="en-PH" sz="1100" u="none" strike="noStrike" dirty="0">
                <a:effectLst/>
                <a:latin typeface="Ideal Sans Light" pitchFamily="2" charset="0"/>
                <a:cs typeface="Ideal Sans Light" pitchFamily="2" charset="0"/>
              </a:rPr>
              <a:t>On 14 March 2022, the </a:t>
            </a:r>
            <a:r>
              <a:rPr lang="en-PH" sz="1100" u="sng" strike="noStrike" dirty="0">
                <a:effectLst/>
                <a:latin typeface="Ideal Sans Light" pitchFamily="2" charset="0"/>
                <a:cs typeface="Ideal Sans Light" pitchFamily="2" charset="0"/>
                <a:hlinkClick r:id="rId4" tooltip="https://www.un.org/sg/en/node/262571">
                  <a:extLst>
                    <a:ext uri="{A12FA001-AC4F-418D-AE19-62706E023703}">
                      <ahyp:hlinkClr xmlns:ahyp="http://schemas.microsoft.com/office/drawing/2018/hyperlinkcolor" val="tx"/>
                    </a:ext>
                  </a:extLst>
                </a:hlinkClick>
              </a:rPr>
              <a:t>UN announced the</a:t>
            </a:r>
            <a:r>
              <a:rPr lang="en-PH" sz="1100" u="none" strike="noStrike" dirty="0">
                <a:effectLst/>
                <a:latin typeface="Ideal Sans Light" pitchFamily="2" charset="0"/>
                <a:cs typeface="Ideal Sans Light" pitchFamily="2" charset="0"/>
              </a:rPr>
              <a:t> </a:t>
            </a:r>
            <a:r>
              <a:rPr lang="en-PH" sz="1100" u="sng" strike="noStrike" dirty="0">
                <a:effectLst/>
                <a:latin typeface="Ideal Sans Light" pitchFamily="2" charset="0"/>
                <a:cs typeface="Ideal Sans Light" pitchFamily="2" charset="0"/>
                <a:hlinkClick r:id="rId4" tooltip="https://www.un.org/sg/en/node/262571">
                  <a:extLst>
                    <a:ext uri="{A12FA001-AC4F-418D-AE19-62706E023703}">
                      <ahyp:hlinkClr xmlns:ahyp="http://schemas.microsoft.com/office/drawing/2018/hyperlinkcolor" val="tx"/>
                    </a:ext>
                  </a:extLst>
                </a:hlinkClick>
              </a:rPr>
              <a:t>establishment of a Global Crisis Response Group on Food, Energy and Finance</a:t>
            </a:r>
            <a:r>
              <a:rPr lang="en-PH" sz="1100" u="none" strike="noStrike" dirty="0">
                <a:effectLst/>
                <a:latin typeface="Ideal Sans Light" pitchFamily="2" charset="0"/>
                <a:cs typeface="Ideal Sans Light" pitchFamily="2" charset="0"/>
              </a:rPr>
              <a:t>, comprised of United Nations entities and international financial institutions partners, to provide integrated analysis and develop an effective response. Together, the group will monitor and curate the emerging data and analysis with the goal of addressing the multiple crises.</a:t>
            </a:r>
          </a:p>
          <a:p>
            <a:pPr algn="l">
              <a:buFont typeface="Arial" panose="020B0604020202020204" pitchFamily="34" charset="0"/>
              <a:buChar char="•"/>
            </a:pPr>
            <a:endParaRPr lang="en-PH" sz="1100" u="none" strike="noStrike" dirty="0">
              <a:effectLst/>
              <a:latin typeface="Ideal Sans Light" pitchFamily="2" charset="0"/>
              <a:cs typeface="Ideal Sans Light" pitchFamily="2" charset="0"/>
            </a:endParaRPr>
          </a:p>
          <a:p>
            <a:pPr algn="l">
              <a:buFont typeface="Arial" panose="020B0604020202020204" pitchFamily="34" charset="0"/>
              <a:buChar char="•"/>
            </a:pPr>
            <a:r>
              <a:rPr lang="en-PH" sz="1100" u="none" strike="noStrike" dirty="0">
                <a:effectLst/>
                <a:latin typeface="Ideal Sans Light" pitchFamily="2" charset="0"/>
                <a:cs typeface="Ideal Sans Light" pitchFamily="2" charset="0"/>
              </a:rPr>
              <a:t>On 24 March 2022, </a:t>
            </a:r>
            <a:r>
              <a:rPr lang="en-PH" sz="1100" u="sng" strike="noStrike" dirty="0">
                <a:effectLst/>
                <a:latin typeface="Ideal Sans Light" pitchFamily="2" charset="0"/>
                <a:cs typeface="Ideal Sans Light" pitchFamily="2" charset="0"/>
                <a:hlinkClick r:id="rId5" tooltip="https://www.whitehouse.gov/briefing-room/statements-releases/2022/03/24/g7-leaders-statement/">
                  <a:extLst>
                    <a:ext uri="{A12FA001-AC4F-418D-AE19-62706E023703}">
                      <ahyp:hlinkClr xmlns:ahyp="http://schemas.microsoft.com/office/drawing/2018/hyperlinkcolor" val="tx"/>
                    </a:ext>
                  </a:extLst>
                </a:hlinkClick>
              </a:rPr>
              <a:t>G7 leaders</a:t>
            </a:r>
            <a:r>
              <a:rPr lang="en-PH" sz="1100" u="none" strike="noStrike" dirty="0">
                <a:effectLst/>
                <a:latin typeface="Ideal Sans Light" pitchFamily="2" charset="0"/>
                <a:cs typeface="Ideal Sans Light" pitchFamily="2" charset="0"/>
              </a:rPr>
              <a:t> declared their support for make coherent use of all instruments and funding mechanisms to address any issues regarding food security and build resilience in the agriculture sector in line with climate and environment goals. The statement emphasized the need to work with MDBs to provide support for countries with acute food insecurity. The goal of avoiding export bans and other trade-restrictive measures as a response to the crisis was also emphasized.</a:t>
            </a:r>
          </a:p>
          <a:p>
            <a:pPr algn="l">
              <a:buFont typeface="Arial" panose="020B0604020202020204" pitchFamily="34" charset="0"/>
              <a:buChar char="•"/>
            </a:pPr>
            <a:endParaRPr lang="en-PH" sz="1100" u="none" strike="noStrike" dirty="0">
              <a:effectLst/>
              <a:latin typeface="Ideal Sans Light" pitchFamily="2" charset="0"/>
              <a:cs typeface="Ideal Sans Light" pitchFamily="2" charset="0"/>
            </a:endParaRPr>
          </a:p>
          <a:p>
            <a:pPr algn="l">
              <a:buFont typeface="Arial" panose="020B0604020202020204" pitchFamily="34" charset="0"/>
              <a:buChar char="•"/>
            </a:pPr>
            <a:r>
              <a:rPr lang="en-PH" sz="1100" u="none" strike="noStrike" dirty="0">
                <a:effectLst/>
                <a:latin typeface="Ideal Sans Light" pitchFamily="2" charset="0"/>
                <a:cs typeface="Ideal Sans Light" pitchFamily="2" charset="0"/>
              </a:rPr>
              <a:t>On 7 April 2022, </a:t>
            </a:r>
            <a:r>
              <a:rPr lang="en-PH" sz="1100" u="sng" strike="noStrike" dirty="0">
                <a:effectLst/>
                <a:latin typeface="Ideal Sans Light" pitchFamily="2" charset="0"/>
                <a:cs typeface="Ideal Sans Light" pitchFamily="2" charset="0"/>
                <a:hlinkClick r:id="rId6" tooltip="https://www.fao.org/3/cb9448en/cb9448en.pdf">
                  <a:extLst>
                    <a:ext uri="{A12FA001-AC4F-418D-AE19-62706E023703}">
                      <ahyp:hlinkClr xmlns:ahyp="http://schemas.microsoft.com/office/drawing/2018/hyperlinkcolor" val="tx"/>
                    </a:ext>
                  </a:extLst>
                </a:hlinkClick>
              </a:rPr>
              <a:t>FAO released a response plan</a:t>
            </a:r>
            <a:r>
              <a:rPr lang="en-PH" sz="1100" u="none" strike="noStrike" dirty="0">
                <a:effectLst/>
                <a:latin typeface="Ideal Sans Light" pitchFamily="2" charset="0"/>
                <a:cs typeface="Ideal Sans Light" pitchFamily="2" charset="0"/>
              </a:rPr>
              <a:t> for the Ukraine crisis to address social protection for food security and nutrition. As a part of the document, the need to enhance social protection systems to withstand price shocks was emphasized for central Asia. </a:t>
            </a:r>
          </a:p>
          <a:p>
            <a:pPr>
              <a:buFont typeface="Arial" panose="020B0604020202020204" pitchFamily="34" charset="0"/>
              <a:buChar char="•"/>
            </a:pPr>
            <a:endParaRPr lang="en-IN" sz="1100" dirty="0">
              <a:solidFill>
                <a:srgbClr val="242424"/>
              </a:solidFill>
              <a:latin typeface="Ideal Sans Light" pitchFamily="2" charset="0"/>
              <a:cs typeface="Ideal Sans Light" pitchFamily="2" charset="0"/>
            </a:endParaRPr>
          </a:p>
          <a:p>
            <a:pPr>
              <a:buFont typeface="Arial" panose="020B0604020202020204" pitchFamily="34" charset="0"/>
              <a:buChar char="•"/>
            </a:pPr>
            <a:r>
              <a:rPr lang="en-IN" sz="1100" dirty="0">
                <a:solidFill>
                  <a:srgbClr val="242424"/>
                </a:solidFill>
                <a:latin typeface="Ideal Sans Light" pitchFamily="2" charset="0"/>
                <a:cs typeface="Ideal Sans Light" pitchFamily="2" charset="0"/>
              </a:rPr>
              <a:t>On 18 May 2022, </a:t>
            </a:r>
            <a:r>
              <a:rPr lang="en-IN" sz="1100" dirty="0">
                <a:solidFill>
                  <a:srgbClr val="242424"/>
                </a:solidFill>
                <a:latin typeface="Ideal Sans Light" pitchFamily="2" charset="0"/>
                <a:cs typeface="Ideal Sans Light" pitchFamily="2" charset="0"/>
                <a:hlinkClick r:id="rId7"/>
              </a:rPr>
              <a:t>WFP called for opening Black Sea ports </a:t>
            </a:r>
            <a:r>
              <a:rPr lang="en-IN" sz="1100" dirty="0">
                <a:solidFill>
                  <a:srgbClr val="242424"/>
                </a:solidFill>
                <a:latin typeface="Ideal Sans Light" pitchFamily="2" charset="0"/>
                <a:cs typeface="Ideal Sans Light" pitchFamily="2" charset="0"/>
              </a:rPr>
              <a:t>to address the deepening food crisis, </a:t>
            </a:r>
            <a:r>
              <a:rPr lang="en-IN" sz="1100" dirty="0">
                <a:latin typeface="Ideal Sans Light" pitchFamily="2" charset="0"/>
                <a:cs typeface="Ideal Sans Light" pitchFamily="2" charset="0"/>
              </a:rPr>
              <a:t>in a debate at the United Nations Security Council</a:t>
            </a:r>
            <a:endParaRPr lang="en-PH" sz="1100" u="none" strike="noStrike" dirty="0">
              <a:effectLst/>
              <a:latin typeface="Ideal Sans Light" pitchFamily="2" charset="0"/>
              <a:cs typeface="Ideal Sans Light" pitchFamily="2" charset="0"/>
            </a:endParaRPr>
          </a:p>
          <a:p>
            <a:pPr algn="l"/>
            <a:endParaRPr lang="en-PH" sz="1100" u="none" strike="noStrike" dirty="0">
              <a:effectLst/>
              <a:latin typeface="Ideal Sans Light" pitchFamily="2" charset="0"/>
              <a:cs typeface="Ideal Sans Light" pitchFamily="2" charset="0"/>
            </a:endParaRPr>
          </a:p>
        </p:txBody>
      </p:sp>
      <p:sp>
        <p:nvSpPr>
          <p:cNvPr id="42" name="TextBox 41">
            <a:extLst>
              <a:ext uri="{FF2B5EF4-FFF2-40B4-BE49-F238E27FC236}">
                <a16:creationId xmlns:a16="http://schemas.microsoft.com/office/drawing/2014/main" id="{F5E481C0-8AC1-3341-A150-5F5C391932BD}"/>
              </a:ext>
            </a:extLst>
          </p:cNvPr>
          <p:cNvSpPr txBox="1"/>
          <p:nvPr/>
        </p:nvSpPr>
        <p:spPr>
          <a:xfrm>
            <a:off x="3002199" y="79942"/>
            <a:ext cx="8752054" cy="369332"/>
          </a:xfrm>
          <a:prstGeom prst="rect">
            <a:avLst/>
          </a:prstGeom>
          <a:noFill/>
          <a:ln>
            <a:noFill/>
          </a:ln>
        </p:spPr>
        <p:txBody>
          <a:bodyPr wrap="square" rtlCol="0">
            <a:spAutoFit/>
          </a:bodyPr>
          <a:lstStyle/>
          <a:p>
            <a:r>
              <a:rPr lang="en-US">
                <a:latin typeface="Ideal Sans Light" pitchFamily="2" charset="0"/>
                <a:cs typeface="Ideal Sans Light" pitchFamily="2" charset="0"/>
              </a:rPr>
              <a:t>Summary</a:t>
            </a:r>
          </a:p>
        </p:txBody>
      </p:sp>
      <p:sp>
        <p:nvSpPr>
          <p:cNvPr id="43" name="TextBox 42">
            <a:extLst>
              <a:ext uri="{FF2B5EF4-FFF2-40B4-BE49-F238E27FC236}">
                <a16:creationId xmlns:a16="http://schemas.microsoft.com/office/drawing/2014/main" id="{8178B920-B449-5442-B0AF-CFD92E9620E9}"/>
              </a:ext>
            </a:extLst>
          </p:cNvPr>
          <p:cNvSpPr txBox="1"/>
          <p:nvPr/>
        </p:nvSpPr>
        <p:spPr>
          <a:xfrm>
            <a:off x="120210" y="1134447"/>
            <a:ext cx="6117627" cy="5509200"/>
          </a:xfrm>
          <a:prstGeom prst="rect">
            <a:avLst/>
          </a:prstGeom>
          <a:noFill/>
          <a:ln w="28575">
            <a:solidFill>
              <a:schemeClr val="accent6">
                <a:lumMod val="50000"/>
              </a:schemeClr>
            </a:solidFill>
          </a:ln>
        </p:spPr>
        <p:txBody>
          <a:bodyPr wrap="square">
            <a:spAutoFit/>
          </a:bodyPr>
          <a:lstStyle/>
          <a:p>
            <a:pPr algn="ctr"/>
            <a:endParaRPr lang="en-PH" sz="1100" b="1" u="none" strike="noStrike" dirty="0">
              <a:effectLst/>
              <a:latin typeface="Ideal Sans Light" pitchFamily="2" charset="0"/>
              <a:cs typeface="Ideal Sans Light" pitchFamily="2" charset="0"/>
            </a:endParaRPr>
          </a:p>
          <a:p>
            <a:pPr marL="171450" indent="-171450" algn="l">
              <a:buFont typeface="Arial" panose="020B0604020202020204" pitchFamily="34" charset="0"/>
              <a:buChar char="•"/>
            </a:pPr>
            <a:r>
              <a:rPr lang="en-PH" sz="1100" u="none" strike="noStrike" dirty="0">
                <a:effectLst/>
                <a:latin typeface="Ideal Sans Light" pitchFamily="2" charset="0"/>
                <a:cs typeface="Ideal Sans Light" pitchFamily="2" charset="0"/>
              </a:rPr>
              <a:t>The Russian </a:t>
            </a:r>
            <a:r>
              <a:rPr lang="en-PH" sz="1100" dirty="0">
                <a:latin typeface="Ideal Sans Light" pitchFamily="2" charset="0"/>
                <a:cs typeface="Ideal Sans Light" pitchFamily="2" charset="0"/>
              </a:rPr>
              <a:t>invasion of Ukraine </a:t>
            </a:r>
            <a:r>
              <a:rPr lang="en-PH" sz="1100" u="none" strike="noStrike" dirty="0">
                <a:effectLst/>
                <a:latin typeface="Ideal Sans Light" pitchFamily="2" charset="0"/>
                <a:cs typeface="Ideal Sans Light" pitchFamily="2" charset="0"/>
              </a:rPr>
              <a:t>comes at an inopportune time when the world and Asia-Pacific in particular, is already grappling with COVID-19 pandemic, political conflicts and climate change effects. Ukraine, Russia and Belarus are major stakeholders upstream and downstream of the global food supply chains. </a:t>
            </a:r>
          </a:p>
          <a:p>
            <a:pPr marL="171450" indent="-171450" algn="l">
              <a:buFont typeface="Arial" panose="020B0604020202020204" pitchFamily="34" charset="0"/>
              <a:buChar char="•"/>
            </a:pPr>
            <a:endParaRPr lang="en-PH" sz="1100" u="none" strike="noStrike" dirty="0">
              <a:effectLst/>
              <a:latin typeface="Ideal Sans Light" pitchFamily="2" charset="0"/>
              <a:cs typeface="Ideal Sans Light" pitchFamily="2" charset="0"/>
            </a:endParaRPr>
          </a:p>
          <a:p>
            <a:pPr marL="171450" indent="-171450" algn="l">
              <a:buFont typeface="Arial" panose="020B0604020202020204" pitchFamily="34" charset="0"/>
              <a:buChar char="•"/>
            </a:pPr>
            <a:r>
              <a:rPr lang="en-PH" sz="1100" u="none" strike="noStrike" dirty="0">
                <a:effectLst/>
                <a:latin typeface="Ideal Sans Light" pitchFamily="2" charset="0"/>
                <a:cs typeface="Ideal Sans Light" pitchFamily="2" charset="0"/>
              </a:rPr>
              <a:t>Rising food, fuel and fertilizer prices across Asia-Pacific has started to affect the structural integrity of economies in Asia. In Sri Lanka, high food prices coupled with a debt crisis has create a severe state of food insecurity that could extend into the fore-seeable future. </a:t>
            </a:r>
            <a:r>
              <a:rPr lang="en-PH" sz="1100" dirty="0">
                <a:latin typeface="Ideal Sans Light" pitchFamily="2" charset="0"/>
                <a:cs typeface="Ideal Sans Light" pitchFamily="2" charset="0"/>
              </a:rPr>
              <a:t>Sustained</a:t>
            </a:r>
            <a:r>
              <a:rPr lang="en-PH" sz="1100" u="none" strike="noStrike" dirty="0">
                <a:effectLst/>
                <a:latin typeface="Ideal Sans Light" pitchFamily="2" charset="0"/>
                <a:cs typeface="Ideal Sans Light" pitchFamily="2" charset="0"/>
              </a:rPr>
              <a:t> food inflation has been attributed to be a major reason for the recent political instability in Pakistan. Mongolia is facing a looming shortage of wheat imports due to COVID-19 related border restrictions with PRC and wheat export restrictions from Russia</a:t>
            </a:r>
            <a:endParaRPr lang="en-PH" sz="1100" dirty="0">
              <a:latin typeface="Ideal Sans Light" pitchFamily="2" charset="0"/>
              <a:cs typeface="Ideal Sans Light" pitchFamily="2" charset="0"/>
            </a:endParaRPr>
          </a:p>
          <a:p>
            <a:pPr marL="171450" indent="-171450">
              <a:buFont typeface="Arial" panose="020B0604020202020204" pitchFamily="34" charset="0"/>
              <a:buChar char="•"/>
            </a:pPr>
            <a:endParaRPr lang="en-PH" sz="1100" u="none" strike="noStrike" dirty="0">
              <a:effectLst/>
              <a:latin typeface="Ideal Sans Light" pitchFamily="2" charset="0"/>
              <a:cs typeface="Ideal Sans Light" pitchFamily="2" charset="0"/>
            </a:endParaRPr>
          </a:p>
          <a:p>
            <a:pPr marL="171450" indent="-171450">
              <a:buFont typeface="Arial" panose="020B0604020202020204" pitchFamily="34" charset="0"/>
              <a:buChar char="•"/>
            </a:pPr>
            <a:r>
              <a:rPr lang="en-PH" sz="1100" u="none" strike="noStrike" dirty="0">
                <a:effectLst/>
                <a:latin typeface="Ideal Sans Light" pitchFamily="2" charset="0"/>
                <a:cs typeface="Ideal Sans Light" pitchFamily="2" charset="0"/>
              </a:rPr>
              <a:t>Several DMCs are vulnerable to a food crisis. Central and West Asian  as well as South Asian countries are already at risk or highly vulnerable.  </a:t>
            </a:r>
            <a:r>
              <a:rPr lang="en-PH" sz="1100" dirty="0">
                <a:latin typeface="Ideal Sans Light" pitchFamily="2" charset="0"/>
                <a:cs typeface="Ideal Sans Light" pitchFamily="2" charset="0"/>
              </a:rPr>
              <a:t>FAO’s recent country food security analysis this month alert </a:t>
            </a:r>
            <a:r>
              <a:rPr lang="en-PH" sz="1100" u="sng" dirty="0">
                <a:latin typeface="Ideal Sans Light" pitchFamily="2" charset="0"/>
                <a:cs typeface="Ideal Sans Light" pitchFamily="2" charset="0"/>
                <a:hlinkClick r:id="rId8"/>
              </a:rPr>
              <a:t>shortages and high prices of fertilizers and fuel in Nepal</a:t>
            </a:r>
            <a:r>
              <a:rPr lang="en-PH" sz="1100" dirty="0">
                <a:latin typeface="Ideal Sans Light" pitchFamily="2" charset="0"/>
                <a:cs typeface="Ideal Sans Light" pitchFamily="2" charset="0"/>
              </a:rPr>
              <a:t>, and explains </a:t>
            </a:r>
            <a:r>
              <a:rPr lang="en-PH" sz="1100" u="sng" dirty="0">
                <a:latin typeface="Ideal Sans Light" pitchFamily="2" charset="0"/>
                <a:cs typeface="Ideal Sans Light" pitchFamily="2" charset="0"/>
                <a:hlinkClick r:id="rId9"/>
              </a:rPr>
              <a:t>India’s unseasonal heat waves in Northwest lowered expected wheat output this year</a:t>
            </a:r>
            <a:r>
              <a:rPr lang="en-PH" sz="1100" dirty="0">
                <a:latin typeface="Ideal Sans Light" pitchFamily="2" charset="0"/>
                <a:cs typeface="Ideal Sans Light" pitchFamily="2" charset="0"/>
              </a:rPr>
              <a:t> (a cause of the country’s wheat export ban). </a:t>
            </a:r>
            <a:r>
              <a:rPr lang="en-PH" sz="1100" u="sng" dirty="0">
                <a:latin typeface="Ideal Sans Light" pitchFamily="2" charset="0"/>
                <a:cs typeface="Ideal Sans Light" pitchFamily="2" charset="0"/>
                <a:hlinkClick r:id="rId10"/>
              </a:rPr>
              <a:t>The detailed analysis on Tajikistan reports</a:t>
            </a:r>
            <a:r>
              <a:rPr lang="en-PH" sz="1100" dirty="0">
                <a:latin typeface="Ideal Sans Light" pitchFamily="2" charset="0"/>
                <a:cs typeface="Ideal Sans Light" pitchFamily="2" charset="0"/>
              </a:rPr>
              <a:t> an average harvest, difficulty in wheat import and rising domestic price trend, and reduced remittance income (an important source of food expenditure, which accounts for 65% of household income).</a:t>
            </a:r>
            <a:endParaRPr lang="en-PH" sz="1100" u="none" strike="noStrike" dirty="0">
              <a:effectLst/>
              <a:latin typeface="Ideal Sans Light" pitchFamily="2" charset="0"/>
              <a:cs typeface="Ideal Sans Light" pitchFamily="2" charset="0"/>
            </a:endParaRPr>
          </a:p>
          <a:p>
            <a:pPr marL="171450" indent="-171450" algn="l">
              <a:buFont typeface="Arial" panose="020B0604020202020204" pitchFamily="34" charset="0"/>
              <a:buChar char="•"/>
            </a:pPr>
            <a:endParaRPr lang="en-PH" sz="1100" u="none" strike="noStrike" dirty="0">
              <a:effectLst/>
              <a:latin typeface="Ideal Sans Light" pitchFamily="2" charset="0"/>
              <a:cs typeface="Ideal Sans Light" pitchFamily="2" charset="0"/>
            </a:endParaRPr>
          </a:p>
          <a:p>
            <a:pPr marL="171450" indent="-171450" algn="l">
              <a:buFont typeface="Arial" panose="020B0604020202020204" pitchFamily="34" charset="0"/>
              <a:buChar char="•"/>
            </a:pPr>
            <a:r>
              <a:rPr lang="en-PH" sz="1100" u="none" strike="noStrike" dirty="0">
                <a:effectLst/>
                <a:latin typeface="Ideal Sans Light" pitchFamily="2" charset="0"/>
                <a:cs typeface="Ideal Sans Light" pitchFamily="2" charset="0"/>
              </a:rPr>
              <a:t>Much to the detriment of the lessons learned from the 2008 food crisis, </a:t>
            </a:r>
            <a:r>
              <a:rPr lang="en-PH" sz="1100" u="sng" strike="noStrike" dirty="0">
                <a:effectLst/>
                <a:latin typeface="Ideal Sans Light" pitchFamily="2" charset="0"/>
                <a:cs typeface="Ideal Sans Light" pitchFamily="2" charset="0"/>
                <a:hlinkClick r:id="rId11" tooltip="https://www-barrons-com.cdn.ampproject.org/c/s/www.barrons.com/amp/articles/a-new-global-food-crisis-is-building-world-bank-warns-51649404800">
                  <a:extLst>
                    <a:ext uri="{A12FA001-AC4F-418D-AE19-62706E023703}">
                      <ahyp:hlinkClr xmlns:ahyp="http://schemas.microsoft.com/office/drawing/2018/hyperlinkcolor" val="tx"/>
                    </a:ext>
                  </a:extLst>
                </a:hlinkClick>
              </a:rPr>
              <a:t>World Bank</a:t>
            </a:r>
            <a:r>
              <a:rPr lang="en-PH" sz="1100" u="none" strike="noStrike" dirty="0">
                <a:effectLst/>
                <a:latin typeface="Ideal Sans Light" pitchFamily="2" charset="0"/>
                <a:cs typeface="Ideal Sans Light" pitchFamily="2" charset="0"/>
              </a:rPr>
              <a:t> has reported that there is an alarming surge in government controls on food trade. Out of the 53 policy interventions that have been introduced globally since the war started, 31 restricted exports and nine of them involved wheat exports. Export and import controls currently encompass about 21% of world trade in wheat, for example—well below the 74% share at the peak of the 2008 crisis. </a:t>
            </a:r>
          </a:p>
          <a:p>
            <a:pPr marL="171450" indent="-171450" algn="l">
              <a:buFont typeface="Arial" panose="020B0604020202020204" pitchFamily="34" charset="0"/>
              <a:buChar char="•"/>
            </a:pPr>
            <a:endParaRPr lang="en-PH" sz="1100" u="none" strike="noStrike" dirty="0">
              <a:effectLst/>
              <a:latin typeface="Ideal Sans Light" pitchFamily="2" charset="0"/>
              <a:cs typeface="Ideal Sans Light" pitchFamily="2" charset="0"/>
            </a:endParaRPr>
          </a:p>
          <a:p>
            <a:pPr marL="171450" indent="-171450" algn="l">
              <a:buFont typeface="Arial" panose="020B0604020202020204" pitchFamily="34" charset="0"/>
              <a:buChar char="•"/>
            </a:pPr>
            <a:r>
              <a:rPr lang="en-PH" sz="1100" u="none" strike="noStrike" dirty="0">
                <a:effectLst/>
                <a:latin typeface="Ideal Sans Light" pitchFamily="2" charset="0"/>
                <a:cs typeface="Ideal Sans Light" pitchFamily="2" charset="0"/>
              </a:rPr>
              <a:t>The impact of the invasion on fertilizers availability remains the single largest challenge that will threaten food security in the long run.  Reduced access to nitrogenous fertilizers will severely impact rice production,  while reduced inflow of potassium will affect the horticulture in Asia and the Pacific region. Alternative suppliers of nitrogenous and potassium-based fertilizers are potentially PRC, USA and Canada, though they might only partly fill the gap. </a:t>
            </a:r>
          </a:p>
        </p:txBody>
      </p:sp>
      <p:sp>
        <p:nvSpPr>
          <p:cNvPr id="44" name="TextBox 43">
            <a:extLst>
              <a:ext uri="{FF2B5EF4-FFF2-40B4-BE49-F238E27FC236}">
                <a16:creationId xmlns:a16="http://schemas.microsoft.com/office/drawing/2014/main" id="{77EF86B8-D866-6248-A37D-4E2E1CDFF50E}"/>
              </a:ext>
            </a:extLst>
          </p:cNvPr>
          <p:cNvSpPr txBox="1"/>
          <p:nvPr/>
        </p:nvSpPr>
        <p:spPr>
          <a:xfrm>
            <a:off x="6345116" y="843828"/>
            <a:ext cx="5409138" cy="276999"/>
          </a:xfrm>
          <a:prstGeom prst="rect">
            <a:avLst/>
          </a:prstGeom>
          <a:solidFill>
            <a:schemeClr val="accent1">
              <a:lumMod val="50000"/>
            </a:schemeClr>
          </a:solidFill>
        </p:spPr>
        <p:txBody>
          <a:bodyPr wrap="square">
            <a:spAutoFit/>
          </a:bodyPr>
          <a:lstStyle/>
          <a:p>
            <a:pPr algn="ctr"/>
            <a:r>
              <a:rPr lang="en-PH" sz="1200" b="1" u="none" strike="noStrike">
                <a:solidFill>
                  <a:schemeClr val="bg1"/>
                </a:solidFill>
                <a:effectLst/>
                <a:latin typeface="Ideal Sans Light" pitchFamily="2" charset="0"/>
                <a:cs typeface="Ideal Sans Light" pitchFamily="2" charset="0"/>
              </a:rPr>
              <a:t>Global Actions</a:t>
            </a:r>
          </a:p>
        </p:txBody>
      </p:sp>
      <p:sp>
        <p:nvSpPr>
          <p:cNvPr id="45" name="TextBox 44">
            <a:extLst>
              <a:ext uri="{FF2B5EF4-FFF2-40B4-BE49-F238E27FC236}">
                <a16:creationId xmlns:a16="http://schemas.microsoft.com/office/drawing/2014/main" id="{C12D60D3-8DC2-D84E-B15E-88BB845C677B}"/>
              </a:ext>
            </a:extLst>
          </p:cNvPr>
          <p:cNvSpPr txBox="1"/>
          <p:nvPr/>
        </p:nvSpPr>
        <p:spPr>
          <a:xfrm>
            <a:off x="6352516" y="4897799"/>
            <a:ext cx="5394337" cy="1615827"/>
          </a:xfrm>
          <a:prstGeom prst="rect">
            <a:avLst/>
          </a:prstGeom>
          <a:noFill/>
          <a:ln w="28575">
            <a:solidFill>
              <a:schemeClr val="accent1">
                <a:lumMod val="50000"/>
              </a:schemeClr>
            </a:solidFill>
          </a:ln>
        </p:spPr>
        <p:txBody>
          <a:bodyPr wrap="square">
            <a:spAutoFit/>
          </a:bodyPr>
          <a:lstStyle/>
          <a:p>
            <a:pPr algn="l"/>
            <a:endParaRPr lang="en-PH" sz="1100" u="none" strike="noStrike" dirty="0">
              <a:effectLst/>
              <a:latin typeface="Ideal Sans Light" pitchFamily="2" charset="0"/>
              <a:cs typeface="Ideal Sans Light" pitchFamily="2" charset="0"/>
            </a:endParaRPr>
          </a:p>
          <a:p>
            <a:pPr marL="171450" indent="-171450" algn="l">
              <a:buFont typeface="Arial" panose="020B0604020202020204" pitchFamily="34" charset="0"/>
              <a:buChar char="•"/>
            </a:pPr>
            <a:r>
              <a:rPr lang="en-PH" sz="1100" u="none" strike="noStrike" dirty="0">
                <a:effectLst/>
                <a:latin typeface="Ideal Sans Light" pitchFamily="2" charset="0"/>
                <a:cs typeface="Ideal Sans Light" pitchFamily="2" charset="0"/>
                <a:hlinkClick r:id="rId12"/>
              </a:rPr>
              <a:t>IFI Action Plan to Address Food Insecurity </a:t>
            </a:r>
            <a:r>
              <a:rPr lang="en-PH" sz="1100" u="none" strike="noStrike" dirty="0">
                <a:effectLst/>
                <a:latin typeface="Ideal Sans Light" pitchFamily="2" charset="0"/>
                <a:cs typeface="Ideal Sans Light" pitchFamily="2" charset="0"/>
              </a:rPr>
              <a:t>was announced on 18 May, following a meeting convened in April by US Treasury.  The participating IFIs are ADB, WB, AfDB, EBRD, IDB, IMF, and IFAD. The Action plans support 5 goals: Supporting vulnerable people, Promoting Open trade, Mitigating Fertilizer shortage, Support for Food production, and Investment in Climate Resilience Agriculture for the Future.</a:t>
            </a:r>
          </a:p>
          <a:p>
            <a:pPr marL="171450" indent="-171450" algn="l">
              <a:buFont typeface="Arial" panose="020B0604020202020204" pitchFamily="34" charset="0"/>
              <a:buChar char="•"/>
            </a:pPr>
            <a:endParaRPr lang="en-PH" sz="1100" u="none" strike="noStrike" dirty="0">
              <a:effectLst/>
              <a:latin typeface="Ideal Sans Light" pitchFamily="2" charset="0"/>
              <a:cs typeface="Ideal Sans Light" pitchFamily="2" charset="0"/>
              <a:hlinkClick r:id="" action="ppaction://noaction"/>
            </a:endParaRPr>
          </a:p>
          <a:p>
            <a:pPr marL="171450" indent="-171450" algn="l">
              <a:buFont typeface="Arial" panose="020B0604020202020204" pitchFamily="34" charset="0"/>
              <a:buChar char="•"/>
            </a:pPr>
            <a:r>
              <a:rPr lang="en-PH" sz="1100" u="none" strike="noStrike" dirty="0">
                <a:effectLst/>
                <a:latin typeface="Ideal Sans Light" pitchFamily="2" charset="0"/>
                <a:cs typeface="Ideal Sans Light" pitchFamily="2" charset="0"/>
                <a:hlinkClick r:id="" action="ppaction://noaction"/>
              </a:rPr>
              <a:t>World Bank released a food security update</a:t>
            </a:r>
            <a:r>
              <a:rPr lang="en-PH" sz="1100" dirty="0">
                <a:latin typeface="Ideal Sans Light" pitchFamily="2" charset="0"/>
                <a:cs typeface="Ideal Sans Light" pitchFamily="2" charset="0"/>
              </a:rPr>
              <a:t> on 24 May, describing the current crisis and listing their responses and actions.</a:t>
            </a:r>
            <a:endParaRPr lang="en-PH" sz="1100" u="none" strike="noStrike" dirty="0">
              <a:effectLst/>
              <a:latin typeface="Ideal Sans Light" pitchFamily="2" charset="0"/>
              <a:cs typeface="Ideal Sans Light" pitchFamily="2" charset="0"/>
            </a:endParaRPr>
          </a:p>
        </p:txBody>
      </p:sp>
      <p:sp>
        <p:nvSpPr>
          <p:cNvPr id="53" name="TextBox 52">
            <a:extLst>
              <a:ext uri="{FF2B5EF4-FFF2-40B4-BE49-F238E27FC236}">
                <a16:creationId xmlns:a16="http://schemas.microsoft.com/office/drawing/2014/main" id="{EA96E43C-8956-D04A-BCE1-3C244CB185A1}"/>
              </a:ext>
            </a:extLst>
          </p:cNvPr>
          <p:cNvSpPr txBox="1"/>
          <p:nvPr/>
        </p:nvSpPr>
        <p:spPr>
          <a:xfrm>
            <a:off x="6352516" y="4620800"/>
            <a:ext cx="5409138" cy="276999"/>
          </a:xfrm>
          <a:prstGeom prst="rect">
            <a:avLst/>
          </a:prstGeom>
          <a:solidFill>
            <a:schemeClr val="accent1">
              <a:lumMod val="50000"/>
            </a:schemeClr>
          </a:solidFill>
        </p:spPr>
        <p:txBody>
          <a:bodyPr wrap="square">
            <a:spAutoFit/>
          </a:bodyPr>
          <a:lstStyle/>
          <a:p>
            <a:pPr algn="ctr"/>
            <a:r>
              <a:rPr lang="en-PH" sz="1200" b="1" u="none" strike="noStrike">
                <a:solidFill>
                  <a:schemeClr val="bg1"/>
                </a:solidFill>
                <a:effectLst/>
                <a:latin typeface="Ideal Sans Light" pitchFamily="2" charset="0"/>
                <a:cs typeface="Ideal Sans Light" pitchFamily="2" charset="0"/>
              </a:rPr>
              <a:t>IFI Actions</a:t>
            </a:r>
          </a:p>
        </p:txBody>
      </p:sp>
      <p:sp>
        <p:nvSpPr>
          <p:cNvPr id="55" name="TextBox 54">
            <a:extLst>
              <a:ext uri="{FF2B5EF4-FFF2-40B4-BE49-F238E27FC236}">
                <a16:creationId xmlns:a16="http://schemas.microsoft.com/office/drawing/2014/main" id="{FF2AB4BB-9674-F545-9B86-4BCA49F82062}"/>
              </a:ext>
            </a:extLst>
          </p:cNvPr>
          <p:cNvSpPr txBox="1"/>
          <p:nvPr/>
        </p:nvSpPr>
        <p:spPr>
          <a:xfrm>
            <a:off x="120212" y="843828"/>
            <a:ext cx="6117625" cy="276999"/>
          </a:xfrm>
          <a:prstGeom prst="rect">
            <a:avLst/>
          </a:prstGeom>
          <a:solidFill>
            <a:schemeClr val="accent6">
              <a:lumMod val="50000"/>
            </a:schemeClr>
          </a:solidFill>
          <a:ln>
            <a:solidFill>
              <a:schemeClr val="accent6"/>
            </a:solidFill>
          </a:ln>
        </p:spPr>
        <p:txBody>
          <a:bodyPr wrap="square">
            <a:spAutoFit/>
          </a:bodyPr>
          <a:lstStyle/>
          <a:p>
            <a:pPr algn="ctr"/>
            <a:r>
              <a:rPr lang="en-PH" sz="1200" b="1" u="none" strike="noStrike">
                <a:solidFill>
                  <a:schemeClr val="bg1"/>
                </a:solidFill>
                <a:effectLst/>
                <a:latin typeface="Ideal Sans Light" pitchFamily="2" charset="0"/>
                <a:cs typeface="Ideal Sans Light" pitchFamily="2" charset="0"/>
              </a:rPr>
              <a:t> ADB Food Security Update</a:t>
            </a:r>
          </a:p>
        </p:txBody>
      </p:sp>
    </p:spTree>
    <p:extLst>
      <p:ext uri="{BB962C8B-B14F-4D97-AF65-F5344CB8AC3E}">
        <p14:creationId xmlns:p14="http://schemas.microsoft.com/office/powerpoint/2010/main" val="107218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F04C43BD-CBDD-F142-876C-7AE5877A1A83}"/>
              </a:ext>
            </a:extLst>
          </p:cNvPr>
          <p:cNvSpPr txBox="1"/>
          <p:nvPr/>
        </p:nvSpPr>
        <p:spPr>
          <a:xfrm>
            <a:off x="6605365" y="815850"/>
            <a:ext cx="5505365" cy="3323987"/>
          </a:xfrm>
          <a:prstGeom prst="rect">
            <a:avLst/>
          </a:prstGeom>
          <a:ln w="28575">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p:txBody>
      </p:sp>
      <p:graphicFrame>
        <p:nvGraphicFramePr>
          <p:cNvPr id="41" name="Table 40">
            <a:extLst>
              <a:ext uri="{FF2B5EF4-FFF2-40B4-BE49-F238E27FC236}">
                <a16:creationId xmlns:a16="http://schemas.microsoft.com/office/drawing/2014/main" id="{C7DB4591-A925-7145-9904-001F1ACE9705}"/>
              </a:ext>
            </a:extLst>
          </p:cNvPr>
          <p:cNvGraphicFramePr>
            <a:graphicFrameLocks noGrp="1"/>
          </p:cNvGraphicFramePr>
          <p:nvPr>
            <p:extLst>
              <p:ext uri="{D42A27DB-BD31-4B8C-83A1-F6EECF244321}">
                <p14:modId xmlns:p14="http://schemas.microsoft.com/office/powerpoint/2010/main" val="1034154643"/>
              </p:ext>
            </p:extLst>
          </p:nvPr>
        </p:nvGraphicFramePr>
        <p:xfrm>
          <a:off x="6670456" y="1219732"/>
          <a:ext cx="1626335" cy="2590800"/>
        </p:xfrm>
        <a:graphic>
          <a:graphicData uri="http://schemas.openxmlformats.org/drawingml/2006/table">
            <a:tbl>
              <a:tblPr/>
              <a:tblGrid>
                <a:gridCol w="1626335">
                  <a:extLst>
                    <a:ext uri="{9D8B030D-6E8A-4147-A177-3AD203B41FA5}">
                      <a16:colId xmlns:a16="http://schemas.microsoft.com/office/drawing/2014/main" val="4055732065"/>
                    </a:ext>
                  </a:extLst>
                </a:gridCol>
              </a:tblGrid>
              <a:tr h="198499">
                <a:tc>
                  <a:txBody>
                    <a:bodyPr/>
                    <a:lstStyle/>
                    <a:p>
                      <a:r>
                        <a:rPr lang="en-IN" sz="1100" b="1" dirty="0">
                          <a:solidFill>
                            <a:schemeClr val="bg1"/>
                          </a:solidFill>
                          <a:effectLst/>
                        </a:rPr>
                        <a:t>In Food Security Crisis</a:t>
                      </a:r>
                    </a:p>
                  </a:txBody>
                  <a:tcPr anchor="ctr">
                    <a:lnL>
                      <a:noFill/>
                    </a:lnL>
                    <a:lnR>
                      <a:noFill/>
                    </a:lnR>
                    <a:lnT>
                      <a:noFill/>
                    </a:lnT>
                    <a:lnB>
                      <a:noFill/>
                    </a:lnB>
                    <a:solidFill>
                      <a:srgbClr val="FF0000"/>
                    </a:solidFill>
                  </a:tcPr>
                </a:tc>
                <a:extLst>
                  <a:ext uri="{0D108BD9-81ED-4DB2-BD59-A6C34878D82A}">
                    <a16:rowId xmlns:a16="http://schemas.microsoft.com/office/drawing/2014/main" val="208058366"/>
                  </a:ext>
                </a:extLst>
              </a:tr>
              <a:tr h="198499">
                <a:tc>
                  <a:txBody>
                    <a:bodyPr/>
                    <a:lstStyle/>
                    <a:p>
                      <a:r>
                        <a:rPr lang="en-IN" sz="1100" dirty="0">
                          <a:effectLst/>
                        </a:rPr>
                        <a:t>Armenia</a:t>
                      </a:r>
                    </a:p>
                  </a:txBody>
                  <a:tcPr anchor="ctr">
                    <a:lnL>
                      <a:noFill/>
                    </a:lnL>
                    <a:lnR>
                      <a:noFill/>
                    </a:lnR>
                    <a:lnT>
                      <a:noFill/>
                    </a:lnT>
                    <a:lnB>
                      <a:noFill/>
                    </a:lnB>
                  </a:tcPr>
                </a:tc>
                <a:extLst>
                  <a:ext uri="{0D108BD9-81ED-4DB2-BD59-A6C34878D82A}">
                    <a16:rowId xmlns:a16="http://schemas.microsoft.com/office/drawing/2014/main" val="17105054"/>
                  </a:ext>
                </a:extLst>
              </a:tr>
              <a:tr h="198499">
                <a:tc>
                  <a:txBody>
                    <a:bodyPr/>
                    <a:lstStyle/>
                    <a:p>
                      <a:r>
                        <a:rPr lang="en-IN" sz="1100" dirty="0">
                          <a:effectLst/>
                        </a:rPr>
                        <a:t>Azerbaijan</a:t>
                      </a:r>
                    </a:p>
                  </a:txBody>
                  <a:tcPr anchor="ctr">
                    <a:lnL>
                      <a:noFill/>
                    </a:lnL>
                    <a:lnR>
                      <a:noFill/>
                    </a:lnR>
                    <a:lnT>
                      <a:noFill/>
                    </a:lnT>
                    <a:lnB>
                      <a:noFill/>
                    </a:lnB>
                  </a:tcPr>
                </a:tc>
                <a:extLst>
                  <a:ext uri="{0D108BD9-81ED-4DB2-BD59-A6C34878D82A}">
                    <a16:rowId xmlns:a16="http://schemas.microsoft.com/office/drawing/2014/main" val="3257059139"/>
                  </a:ext>
                </a:extLst>
              </a:tr>
              <a:tr h="198499">
                <a:tc>
                  <a:txBody>
                    <a:bodyPr/>
                    <a:lstStyle/>
                    <a:p>
                      <a:r>
                        <a:rPr lang="en-IN" sz="1100" dirty="0">
                          <a:effectLst/>
                        </a:rPr>
                        <a:t>Georgia</a:t>
                      </a:r>
                    </a:p>
                  </a:txBody>
                  <a:tcPr anchor="ctr">
                    <a:lnL>
                      <a:noFill/>
                    </a:lnL>
                    <a:lnR>
                      <a:noFill/>
                    </a:lnR>
                    <a:lnT>
                      <a:noFill/>
                    </a:lnT>
                    <a:lnB>
                      <a:noFill/>
                    </a:lnB>
                  </a:tcPr>
                </a:tc>
                <a:extLst>
                  <a:ext uri="{0D108BD9-81ED-4DB2-BD59-A6C34878D82A}">
                    <a16:rowId xmlns:a16="http://schemas.microsoft.com/office/drawing/2014/main" val="2688335148"/>
                  </a:ext>
                </a:extLst>
              </a:tr>
              <a:tr h="198499">
                <a:tc>
                  <a:txBody>
                    <a:bodyPr/>
                    <a:lstStyle/>
                    <a:p>
                      <a:r>
                        <a:rPr lang="en-IN" sz="1100" dirty="0">
                          <a:effectLst/>
                        </a:rPr>
                        <a:t>Kazakhstan</a:t>
                      </a:r>
                    </a:p>
                  </a:txBody>
                  <a:tcPr anchor="ctr">
                    <a:lnL>
                      <a:noFill/>
                    </a:lnL>
                    <a:lnR>
                      <a:noFill/>
                    </a:lnR>
                    <a:lnT>
                      <a:noFill/>
                    </a:lnT>
                    <a:lnB>
                      <a:noFill/>
                    </a:lnB>
                  </a:tcPr>
                </a:tc>
                <a:extLst>
                  <a:ext uri="{0D108BD9-81ED-4DB2-BD59-A6C34878D82A}">
                    <a16:rowId xmlns:a16="http://schemas.microsoft.com/office/drawing/2014/main" val="3303524469"/>
                  </a:ext>
                </a:extLst>
              </a:tr>
              <a:tr h="198499">
                <a:tc>
                  <a:txBody>
                    <a:bodyPr/>
                    <a:lstStyle/>
                    <a:p>
                      <a:r>
                        <a:rPr lang="en-IN" sz="1100" dirty="0">
                          <a:effectLst/>
                        </a:rPr>
                        <a:t>Kyrgyz Republic</a:t>
                      </a:r>
                    </a:p>
                  </a:txBody>
                  <a:tcPr anchor="ctr">
                    <a:lnL>
                      <a:noFill/>
                    </a:lnL>
                    <a:lnR>
                      <a:noFill/>
                    </a:lnR>
                    <a:lnT>
                      <a:noFill/>
                    </a:lnT>
                    <a:lnB>
                      <a:noFill/>
                    </a:lnB>
                  </a:tcPr>
                </a:tc>
                <a:extLst>
                  <a:ext uri="{0D108BD9-81ED-4DB2-BD59-A6C34878D82A}">
                    <a16:rowId xmlns:a16="http://schemas.microsoft.com/office/drawing/2014/main" val="885559709"/>
                  </a:ext>
                </a:extLst>
              </a:tr>
              <a:tr h="198499">
                <a:tc>
                  <a:txBody>
                    <a:bodyPr/>
                    <a:lstStyle/>
                    <a:p>
                      <a:r>
                        <a:rPr lang="en-IN" sz="1100" dirty="0">
                          <a:effectLst/>
                        </a:rPr>
                        <a:t>Pakistan</a:t>
                      </a:r>
                    </a:p>
                  </a:txBody>
                  <a:tcPr anchor="ctr">
                    <a:lnL>
                      <a:noFill/>
                    </a:lnL>
                    <a:lnR>
                      <a:noFill/>
                    </a:lnR>
                    <a:lnT>
                      <a:noFill/>
                    </a:lnT>
                    <a:lnB>
                      <a:noFill/>
                    </a:lnB>
                  </a:tcPr>
                </a:tc>
                <a:extLst>
                  <a:ext uri="{0D108BD9-81ED-4DB2-BD59-A6C34878D82A}">
                    <a16:rowId xmlns:a16="http://schemas.microsoft.com/office/drawing/2014/main" val="212100729"/>
                  </a:ext>
                </a:extLst>
              </a:tr>
              <a:tr h="198499">
                <a:tc>
                  <a:txBody>
                    <a:bodyPr/>
                    <a:lstStyle/>
                    <a:p>
                      <a:r>
                        <a:rPr lang="en-IN" sz="1100" dirty="0">
                          <a:effectLst/>
                        </a:rPr>
                        <a:t>Uzbekistan</a:t>
                      </a:r>
                    </a:p>
                  </a:txBody>
                  <a:tcPr anchor="ctr">
                    <a:lnL>
                      <a:noFill/>
                    </a:lnL>
                    <a:lnR>
                      <a:noFill/>
                    </a:lnR>
                    <a:lnT>
                      <a:noFill/>
                    </a:lnT>
                    <a:lnB>
                      <a:noFill/>
                    </a:lnB>
                  </a:tcPr>
                </a:tc>
                <a:extLst>
                  <a:ext uri="{0D108BD9-81ED-4DB2-BD59-A6C34878D82A}">
                    <a16:rowId xmlns:a16="http://schemas.microsoft.com/office/drawing/2014/main" val="2255836400"/>
                  </a:ext>
                </a:extLst>
              </a:tr>
              <a:tr h="198499">
                <a:tc>
                  <a:txBody>
                    <a:bodyPr/>
                    <a:lstStyle/>
                    <a:p>
                      <a:r>
                        <a:rPr lang="en-IN" sz="1100" dirty="0">
                          <a:effectLst/>
                        </a:rPr>
                        <a:t>Mongolia</a:t>
                      </a:r>
                    </a:p>
                  </a:txBody>
                  <a:tcPr anchor="ctr">
                    <a:lnL>
                      <a:noFill/>
                    </a:lnL>
                    <a:lnR>
                      <a:noFill/>
                    </a:lnR>
                    <a:lnT>
                      <a:noFill/>
                    </a:lnT>
                    <a:lnB>
                      <a:noFill/>
                    </a:lnB>
                  </a:tcPr>
                </a:tc>
                <a:extLst>
                  <a:ext uri="{0D108BD9-81ED-4DB2-BD59-A6C34878D82A}">
                    <a16:rowId xmlns:a16="http://schemas.microsoft.com/office/drawing/2014/main" val="2853349325"/>
                  </a:ext>
                </a:extLst>
              </a:tr>
              <a:tr h="198499">
                <a:tc>
                  <a:txBody>
                    <a:bodyPr/>
                    <a:lstStyle/>
                    <a:p>
                      <a:r>
                        <a:rPr lang="en-IN" sz="1100" dirty="0">
                          <a:effectLst/>
                        </a:rPr>
                        <a:t>Sri Lanka</a:t>
                      </a:r>
                    </a:p>
                  </a:txBody>
                  <a:tcPr anchor="ctr">
                    <a:lnL>
                      <a:noFill/>
                    </a:lnL>
                    <a:lnR>
                      <a:noFill/>
                    </a:lnR>
                    <a:lnT>
                      <a:noFill/>
                    </a:lnT>
                    <a:lnB>
                      <a:noFill/>
                    </a:lnB>
                  </a:tcPr>
                </a:tc>
                <a:extLst>
                  <a:ext uri="{0D108BD9-81ED-4DB2-BD59-A6C34878D82A}">
                    <a16:rowId xmlns:a16="http://schemas.microsoft.com/office/drawing/2014/main" val="3383985421"/>
                  </a:ext>
                </a:extLst>
              </a:tr>
            </a:tbl>
          </a:graphicData>
        </a:graphic>
      </p:graphicFrame>
      <p:graphicFrame>
        <p:nvGraphicFramePr>
          <p:cNvPr id="42" name="Table 41">
            <a:extLst>
              <a:ext uri="{FF2B5EF4-FFF2-40B4-BE49-F238E27FC236}">
                <a16:creationId xmlns:a16="http://schemas.microsoft.com/office/drawing/2014/main" id="{3747471B-0FC3-1F44-B712-7480F28C15FE}"/>
              </a:ext>
            </a:extLst>
          </p:cNvPr>
          <p:cNvGraphicFramePr>
            <a:graphicFrameLocks noGrp="1"/>
          </p:cNvGraphicFramePr>
          <p:nvPr>
            <p:extLst>
              <p:ext uri="{D42A27DB-BD31-4B8C-83A1-F6EECF244321}">
                <p14:modId xmlns:p14="http://schemas.microsoft.com/office/powerpoint/2010/main" val="2865378577"/>
              </p:ext>
            </p:extLst>
          </p:nvPr>
        </p:nvGraphicFramePr>
        <p:xfrm>
          <a:off x="8357803" y="1205987"/>
          <a:ext cx="1655303" cy="2590800"/>
        </p:xfrm>
        <a:graphic>
          <a:graphicData uri="http://schemas.openxmlformats.org/drawingml/2006/table">
            <a:tbl>
              <a:tblPr/>
              <a:tblGrid>
                <a:gridCol w="1655303">
                  <a:extLst>
                    <a:ext uri="{9D8B030D-6E8A-4147-A177-3AD203B41FA5}">
                      <a16:colId xmlns:a16="http://schemas.microsoft.com/office/drawing/2014/main" val="3890781290"/>
                    </a:ext>
                  </a:extLst>
                </a:gridCol>
              </a:tblGrid>
              <a:tr h="0">
                <a:tc>
                  <a:txBody>
                    <a:bodyPr/>
                    <a:lstStyle/>
                    <a:p>
                      <a:r>
                        <a:rPr lang="en-IN" sz="1100" dirty="0">
                          <a:solidFill>
                            <a:schemeClr val="bg1"/>
                          </a:solidFill>
                          <a:effectLst/>
                        </a:rPr>
                        <a:t>Vulnerable</a:t>
                      </a:r>
                    </a:p>
                  </a:txBody>
                  <a:tcPr anchor="ctr">
                    <a:lnL>
                      <a:noFill/>
                    </a:lnL>
                    <a:lnR>
                      <a:noFill/>
                    </a:lnR>
                    <a:lnT>
                      <a:noFill/>
                    </a:lnT>
                    <a:lnB>
                      <a:noFill/>
                    </a:lnB>
                    <a:solidFill>
                      <a:schemeClr val="accent2"/>
                    </a:solidFill>
                  </a:tcPr>
                </a:tc>
                <a:extLst>
                  <a:ext uri="{0D108BD9-81ED-4DB2-BD59-A6C34878D82A}">
                    <a16:rowId xmlns:a16="http://schemas.microsoft.com/office/drawing/2014/main" val="2463563764"/>
                  </a:ext>
                </a:extLst>
              </a:tr>
              <a:tr h="0">
                <a:tc>
                  <a:txBody>
                    <a:bodyPr/>
                    <a:lstStyle/>
                    <a:p>
                      <a:r>
                        <a:rPr lang="en-IN" sz="1100" dirty="0">
                          <a:effectLst/>
                        </a:rPr>
                        <a:t>Tajikistan</a:t>
                      </a:r>
                    </a:p>
                  </a:txBody>
                  <a:tcPr anchor="ctr">
                    <a:lnL>
                      <a:noFill/>
                    </a:lnL>
                    <a:lnR>
                      <a:noFill/>
                    </a:lnR>
                    <a:lnT>
                      <a:noFill/>
                    </a:lnT>
                    <a:lnB>
                      <a:noFill/>
                    </a:lnB>
                  </a:tcPr>
                </a:tc>
                <a:extLst>
                  <a:ext uri="{0D108BD9-81ED-4DB2-BD59-A6C34878D82A}">
                    <a16:rowId xmlns:a16="http://schemas.microsoft.com/office/drawing/2014/main" val="2510255184"/>
                  </a:ext>
                </a:extLst>
              </a:tr>
              <a:tr h="0">
                <a:tc>
                  <a:txBody>
                    <a:bodyPr/>
                    <a:lstStyle/>
                    <a:p>
                      <a:r>
                        <a:rPr lang="en-IN" sz="1100">
                          <a:effectLst/>
                        </a:rPr>
                        <a:t>Papua New Guinea</a:t>
                      </a:r>
                    </a:p>
                  </a:txBody>
                  <a:tcPr anchor="ctr">
                    <a:lnL>
                      <a:noFill/>
                    </a:lnL>
                    <a:lnR>
                      <a:noFill/>
                    </a:lnR>
                    <a:lnT>
                      <a:noFill/>
                    </a:lnT>
                    <a:lnB>
                      <a:noFill/>
                    </a:lnB>
                  </a:tcPr>
                </a:tc>
                <a:extLst>
                  <a:ext uri="{0D108BD9-81ED-4DB2-BD59-A6C34878D82A}">
                    <a16:rowId xmlns:a16="http://schemas.microsoft.com/office/drawing/2014/main" val="3797359969"/>
                  </a:ext>
                </a:extLst>
              </a:tr>
              <a:tr h="0">
                <a:tc>
                  <a:txBody>
                    <a:bodyPr/>
                    <a:lstStyle/>
                    <a:p>
                      <a:r>
                        <a:rPr lang="en-IN" sz="1100">
                          <a:effectLst/>
                        </a:rPr>
                        <a:t>Bangladesh</a:t>
                      </a:r>
                    </a:p>
                  </a:txBody>
                  <a:tcPr anchor="ctr">
                    <a:lnL>
                      <a:noFill/>
                    </a:lnL>
                    <a:lnR>
                      <a:noFill/>
                    </a:lnR>
                    <a:lnT>
                      <a:noFill/>
                    </a:lnT>
                    <a:lnB>
                      <a:noFill/>
                    </a:lnB>
                  </a:tcPr>
                </a:tc>
                <a:extLst>
                  <a:ext uri="{0D108BD9-81ED-4DB2-BD59-A6C34878D82A}">
                    <a16:rowId xmlns:a16="http://schemas.microsoft.com/office/drawing/2014/main" val="1601116982"/>
                  </a:ext>
                </a:extLst>
              </a:tr>
              <a:tr h="0">
                <a:tc>
                  <a:txBody>
                    <a:bodyPr/>
                    <a:lstStyle/>
                    <a:p>
                      <a:r>
                        <a:rPr lang="en-IN" sz="1100">
                          <a:effectLst/>
                        </a:rPr>
                        <a:t>India</a:t>
                      </a:r>
                    </a:p>
                  </a:txBody>
                  <a:tcPr anchor="ctr">
                    <a:lnL>
                      <a:noFill/>
                    </a:lnL>
                    <a:lnR>
                      <a:noFill/>
                    </a:lnR>
                    <a:lnT>
                      <a:noFill/>
                    </a:lnT>
                    <a:lnB>
                      <a:noFill/>
                    </a:lnB>
                  </a:tcPr>
                </a:tc>
                <a:extLst>
                  <a:ext uri="{0D108BD9-81ED-4DB2-BD59-A6C34878D82A}">
                    <a16:rowId xmlns:a16="http://schemas.microsoft.com/office/drawing/2014/main" val="664110970"/>
                  </a:ext>
                </a:extLst>
              </a:tr>
              <a:tr h="0">
                <a:tc>
                  <a:txBody>
                    <a:bodyPr/>
                    <a:lstStyle/>
                    <a:p>
                      <a:r>
                        <a:rPr lang="en-IN" sz="1100" dirty="0">
                          <a:effectLst/>
                        </a:rPr>
                        <a:t>Nepal</a:t>
                      </a:r>
                    </a:p>
                  </a:txBody>
                  <a:tcPr anchor="ctr">
                    <a:lnL>
                      <a:noFill/>
                    </a:lnL>
                    <a:lnR>
                      <a:noFill/>
                    </a:lnR>
                    <a:lnT>
                      <a:noFill/>
                    </a:lnT>
                    <a:lnB>
                      <a:noFill/>
                    </a:lnB>
                  </a:tcPr>
                </a:tc>
                <a:extLst>
                  <a:ext uri="{0D108BD9-81ED-4DB2-BD59-A6C34878D82A}">
                    <a16:rowId xmlns:a16="http://schemas.microsoft.com/office/drawing/2014/main" val="4061311689"/>
                  </a:ext>
                </a:extLst>
              </a:tr>
              <a:tr h="0">
                <a:tc>
                  <a:txBody>
                    <a:bodyPr/>
                    <a:lstStyle/>
                    <a:p>
                      <a:r>
                        <a:rPr lang="en-IN" sz="1100">
                          <a:effectLst/>
                        </a:rPr>
                        <a:t>Indonesia</a:t>
                      </a:r>
                    </a:p>
                  </a:txBody>
                  <a:tcPr anchor="ctr">
                    <a:lnL>
                      <a:noFill/>
                    </a:lnL>
                    <a:lnR>
                      <a:noFill/>
                    </a:lnR>
                    <a:lnT>
                      <a:noFill/>
                    </a:lnT>
                    <a:lnB>
                      <a:noFill/>
                    </a:lnB>
                  </a:tcPr>
                </a:tc>
                <a:extLst>
                  <a:ext uri="{0D108BD9-81ED-4DB2-BD59-A6C34878D82A}">
                    <a16:rowId xmlns:a16="http://schemas.microsoft.com/office/drawing/2014/main" val="542768733"/>
                  </a:ext>
                </a:extLst>
              </a:tr>
              <a:tr h="0">
                <a:tc>
                  <a:txBody>
                    <a:bodyPr/>
                    <a:lstStyle/>
                    <a:p>
                      <a:r>
                        <a:rPr lang="en-IN" sz="1100" dirty="0">
                          <a:effectLst/>
                        </a:rPr>
                        <a:t>Lao PDR</a:t>
                      </a:r>
                    </a:p>
                  </a:txBody>
                  <a:tcPr anchor="ctr">
                    <a:lnL>
                      <a:noFill/>
                    </a:lnL>
                    <a:lnR>
                      <a:noFill/>
                    </a:lnR>
                    <a:lnT>
                      <a:noFill/>
                    </a:lnT>
                    <a:lnB>
                      <a:noFill/>
                    </a:lnB>
                  </a:tcPr>
                </a:tc>
                <a:extLst>
                  <a:ext uri="{0D108BD9-81ED-4DB2-BD59-A6C34878D82A}">
                    <a16:rowId xmlns:a16="http://schemas.microsoft.com/office/drawing/2014/main" val="4070742078"/>
                  </a:ext>
                </a:extLst>
              </a:tr>
              <a:tr h="0">
                <a:tc>
                  <a:txBody>
                    <a:bodyPr/>
                    <a:lstStyle/>
                    <a:p>
                      <a:r>
                        <a:rPr lang="en-IN" sz="1100">
                          <a:effectLst/>
                        </a:rPr>
                        <a:t>Afghanistan</a:t>
                      </a:r>
                    </a:p>
                  </a:txBody>
                  <a:tcPr anchor="ctr">
                    <a:lnL>
                      <a:noFill/>
                    </a:lnL>
                    <a:lnR>
                      <a:noFill/>
                    </a:lnR>
                    <a:lnT>
                      <a:noFill/>
                    </a:lnT>
                    <a:lnB>
                      <a:noFill/>
                    </a:lnB>
                  </a:tcPr>
                </a:tc>
                <a:extLst>
                  <a:ext uri="{0D108BD9-81ED-4DB2-BD59-A6C34878D82A}">
                    <a16:rowId xmlns:a16="http://schemas.microsoft.com/office/drawing/2014/main" val="3661311371"/>
                  </a:ext>
                </a:extLst>
              </a:tr>
              <a:tr h="0">
                <a:tc>
                  <a:txBody>
                    <a:bodyPr/>
                    <a:lstStyle/>
                    <a:p>
                      <a:r>
                        <a:rPr lang="en-IN" sz="1100" dirty="0">
                          <a:effectLst/>
                        </a:rPr>
                        <a:t>Myanmar</a:t>
                      </a:r>
                    </a:p>
                  </a:txBody>
                  <a:tcPr anchor="ctr">
                    <a:lnL>
                      <a:noFill/>
                    </a:lnL>
                    <a:lnR>
                      <a:noFill/>
                    </a:lnR>
                    <a:lnT>
                      <a:noFill/>
                    </a:lnT>
                    <a:lnB>
                      <a:noFill/>
                    </a:lnB>
                  </a:tcPr>
                </a:tc>
                <a:extLst>
                  <a:ext uri="{0D108BD9-81ED-4DB2-BD59-A6C34878D82A}">
                    <a16:rowId xmlns:a16="http://schemas.microsoft.com/office/drawing/2014/main" val="2728174917"/>
                  </a:ext>
                </a:extLst>
              </a:tr>
            </a:tbl>
          </a:graphicData>
        </a:graphic>
      </p:graphicFrame>
      <p:sp>
        <p:nvSpPr>
          <p:cNvPr id="8" name="Rectangle 7">
            <a:extLst>
              <a:ext uri="{FF2B5EF4-FFF2-40B4-BE49-F238E27FC236}">
                <a16:creationId xmlns:a16="http://schemas.microsoft.com/office/drawing/2014/main" id="{ED74269D-557B-3A4C-86F9-803DE25D8E49}"/>
              </a:ext>
            </a:extLst>
          </p:cNvPr>
          <p:cNvSpPr/>
          <p:nvPr/>
        </p:nvSpPr>
        <p:spPr>
          <a:xfrm>
            <a:off x="113452" y="16283"/>
            <a:ext cx="11531669" cy="59646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deal Sans Medium" pitchFamily="2" charset="0"/>
              <a:cs typeface="Ideal Sans Medium" pitchFamily="2" charset="0"/>
            </a:endParaRPr>
          </a:p>
        </p:txBody>
      </p:sp>
      <p:sp>
        <p:nvSpPr>
          <p:cNvPr id="9" name="TextBox 8">
            <a:extLst>
              <a:ext uri="{FF2B5EF4-FFF2-40B4-BE49-F238E27FC236}">
                <a16:creationId xmlns:a16="http://schemas.microsoft.com/office/drawing/2014/main" id="{CE08358C-EADB-0B42-9025-341F4703C0EB}"/>
              </a:ext>
            </a:extLst>
          </p:cNvPr>
          <p:cNvSpPr txBox="1"/>
          <p:nvPr/>
        </p:nvSpPr>
        <p:spPr>
          <a:xfrm>
            <a:off x="113452" y="830557"/>
            <a:ext cx="2676296" cy="5632311"/>
          </a:xfrm>
          <a:prstGeom prst="rect">
            <a:avLst/>
          </a:prstGeom>
          <a:solidFill>
            <a:schemeClr val="accent1">
              <a:lumMod val="50000"/>
            </a:schemeClr>
          </a:solidFill>
          <a:ln>
            <a:noFill/>
          </a:ln>
        </p:spPr>
        <p:txBody>
          <a:bodyPr wrap="square" rtlCol="0">
            <a:spAutoFit/>
          </a:bodyPr>
          <a:lstStyle/>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sz="500">
              <a:latin typeface="Ideal Sans Medium" pitchFamily="2" charset="0"/>
              <a:cs typeface="Ideal Sans Medium" pitchFamily="2" charset="0"/>
            </a:endParaRPr>
          </a:p>
        </p:txBody>
      </p:sp>
      <p:pic>
        <p:nvPicPr>
          <p:cNvPr id="10" name="Picture 2" descr="Asian Development Bank - Wikipedia">
            <a:hlinkClick r:id="rId2"/>
            <a:extLst>
              <a:ext uri="{FF2B5EF4-FFF2-40B4-BE49-F238E27FC236}">
                <a16:creationId xmlns:a16="http://schemas.microsoft.com/office/drawing/2014/main" id="{7FDD970A-A708-614F-9D33-25BDE313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4253" y="74703"/>
            <a:ext cx="356477" cy="356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8F4E26-6D19-F84E-8DA8-EB6743C5EB30}"/>
              </a:ext>
            </a:extLst>
          </p:cNvPr>
          <p:cNvSpPr txBox="1"/>
          <p:nvPr/>
        </p:nvSpPr>
        <p:spPr>
          <a:xfrm>
            <a:off x="253417" y="68975"/>
            <a:ext cx="2451953" cy="369332"/>
          </a:xfrm>
          <a:prstGeom prst="rect">
            <a:avLst/>
          </a:prstGeom>
          <a:noFill/>
        </p:spPr>
        <p:txBody>
          <a:bodyPr wrap="none" rtlCol="0">
            <a:spAutoFit/>
          </a:bodyPr>
          <a:lstStyle/>
          <a:p>
            <a:r>
              <a:rPr lang="en-US" b="1">
                <a:latin typeface="Ideal Sans Medium" pitchFamily="2" charset="0"/>
                <a:cs typeface="Ideal Sans Medium" pitchFamily="2" charset="0"/>
              </a:rPr>
              <a:t>Food Security Tracker</a:t>
            </a:r>
          </a:p>
        </p:txBody>
      </p:sp>
      <p:sp>
        <p:nvSpPr>
          <p:cNvPr id="6" name="TextBox 5">
            <a:extLst>
              <a:ext uri="{FF2B5EF4-FFF2-40B4-BE49-F238E27FC236}">
                <a16:creationId xmlns:a16="http://schemas.microsoft.com/office/drawing/2014/main" id="{994087A6-D917-6B4F-8443-37BDD49B6D61}"/>
              </a:ext>
            </a:extLst>
          </p:cNvPr>
          <p:cNvSpPr txBox="1"/>
          <p:nvPr/>
        </p:nvSpPr>
        <p:spPr>
          <a:xfrm>
            <a:off x="113452" y="6503049"/>
            <a:ext cx="1260281" cy="253916"/>
          </a:xfrm>
          <a:prstGeom prst="rect">
            <a:avLst/>
          </a:prstGeom>
          <a:noFill/>
        </p:spPr>
        <p:txBody>
          <a:bodyPr wrap="none" rtlCol="0">
            <a:spAutoFit/>
          </a:bodyPr>
          <a:lstStyle/>
          <a:p>
            <a:r>
              <a:rPr lang="en-US" sz="1050">
                <a:latin typeface="Ideal Sans Medium" pitchFamily="2" charset="0"/>
                <a:cs typeface="Ideal Sans Medium" pitchFamily="2" charset="0"/>
              </a:rPr>
              <a:t>Edition:  May 2022</a:t>
            </a:r>
          </a:p>
        </p:txBody>
      </p:sp>
      <p:sp>
        <p:nvSpPr>
          <p:cNvPr id="7" name="TextBox 6">
            <a:extLst>
              <a:ext uri="{FF2B5EF4-FFF2-40B4-BE49-F238E27FC236}">
                <a16:creationId xmlns:a16="http://schemas.microsoft.com/office/drawing/2014/main" id="{2D02B79A-06D1-F644-84B7-0A8C0DDD1A35}"/>
              </a:ext>
            </a:extLst>
          </p:cNvPr>
          <p:cNvSpPr txBox="1"/>
          <p:nvPr/>
        </p:nvSpPr>
        <p:spPr>
          <a:xfrm>
            <a:off x="388703" y="1074253"/>
            <a:ext cx="2282997" cy="430887"/>
          </a:xfrm>
          <a:prstGeom prst="rect">
            <a:avLst/>
          </a:prstGeom>
          <a:noFill/>
        </p:spPr>
        <p:txBody>
          <a:bodyPr wrap="none" rtlCol="0">
            <a:spAutoFit/>
          </a:bodyPr>
          <a:lstStyle/>
          <a:p>
            <a:r>
              <a:rPr lang="en-US" sz="1100" b="1">
                <a:solidFill>
                  <a:schemeClr val="bg1"/>
                </a:solidFill>
                <a:latin typeface="Ideal Sans Medium" pitchFamily="2" charset="0"/>
                <a:cs typeface="Ideal Sans Medium" pitchFamily="2" charset="0"/>
              </a:rPr>
              <a:t>Food-related Commodity Prices</a:t>
            </a:r>
            <a:r>
              <a:rPr lang="en-US" sz="1100" b="1" baseline="30000">
                <a:solidFill>
                  <a:schemeClr val="bg1"/>
                </a:solidFill>
                <a:latin typeface="Ideal Sans Medium" pitchFamily="2" charset="0"/>
                <a:cs typeface="Ideal Sans Medium" pitchFamily="2" charset="0"/>
              </a:rPr>
              <a:t>1</a:t>
            </a:r>
          </a:p>
          <a:p>
            <a:pPr algn="ctr"/>
            <a:r>
              <a:rPr lang="en-US" sz="1100" b="1">
                <a:solidFill>
                  <a:schemeClr val="bg1"/>
                </a:solidFill>
                <a:latin typeface="Ideal Sans Medium" pitchFamily="2" charset="0"/>
                <a:cs typeface="Ideal Sans Medium" pitchFamily="2" charset="0"/>
              </a:rPr>
              <a:t> (Change in %)</a:t>
            </a:r>
          </a:p>
        </p:txBody>
      </p:sp>
      <p:sp>
        <p:nvSpPr>
          <p:cNvPr id="11" name="TextBox 10">
            <a:extLst>
              <a:ext uri="{FF2B5EF4-FFF2-40B4-BE49-F238E27FC236}">
                <a16:creationId xmlns:a16="http://schemas.microsoft.com/office/drawing/2014/main" id="{628D4527-DE86-4E45-98B4-65B278DF699D}"/>
              </a:ext>
            </a:extLst>
          </p:cNvPr>
          <p:cNvSpPr txBox="1"/>
          <p:nvPr/>
        </p:nvSpPr>
        <p:spPr>
          <a:xfrm>
            <a:off x="2924407" y="815850"/>
            <a:ext cx="3521987" cy="2246769"/>
          </a:xfrm>
          <a:prstGeom prst="rect">
            <a:avLst/>
          </a:prstGeom>
          <a:ln w="28575">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a:latin typeface="Ideal Sans Medium" pitchFamily="2" charset="0"/>
                <a:cs typeface="Ideal Sans Medium" pitchFamily="2" charset="0"/>
              </a:rPr>
              <a:t>Food Inflation</a:t>
            </a:r>
            <a:r>
              <a:rPr lang="en-US" sz="1400" baseline="30000">
                <a:latin typeface="Ideal Sans Medium" pitchFamily="2" charset="0"/>
                <a:cs typeface="Ideal Sans Medium" pitchFamily="2" charset="0"/>
              </a:rPr>
              <a:t>2</a:t>
            </a:r>
            <a:r>
              <a:rPr lang="en-US" sz="1400">
                <a:latin typeface="Ideal Sans Medium" pitchFamily="2" charset="0"/>
                <a:cs typeface="Ideal Sans Medium" pitchFamily="2" charset="0"/>
              </a:rPr>
              <a:t> (%)</a:t>
            </a: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p:txBody>
      </p:sp>
      <p:sp>
        <p:nvSpPr>
          <p:cNvPr id="15" name="TextBox 14">
            <a:extLst>
              <a:ext uri="{FF2B5EF4-FFF2-40B4-BE49-F238E27FC236}">
                <a16:creationId xmlns:a16="http://schemas.microsoft.com/office/drawing/2014/main" id="{CE9B2535-4FDF-D44A-9381-0D4A568690A7}"/>
              </a:ext>
            </a:extLst>
          </p:cNvPr>
          <p:cNvSpPr txBox="1"/>
          <p:nvPr/>
        </p:nvSpPr>
        <p:spPr>
          <a:xfrm>
            <a:off x="6596851" y="4414016"/>
            <a:ext cx="5315088" cy="221599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200">
                <a:latin typeface="Ideal Sans Medium" pitchFamily="2" charset="0"/>
                <a:cs typeface="Ideal Sans Medium" pitchFamily="2" charset="0"/>
              </a:rPr>
              <a:t>Trade restrictions in the last month</a:t>
            </a:r>
            <a:r>
              <a:rPr lang="en-US" sz="1200" baseline="30000">
                <a:latin typeface="Ideal Sans Medium" pitchFamily="2" charset="0"/>
                <a:cs typeface="Ideal Sans Medium" pitchFamily="2" charset="0"/>
              </a:rPr>
              <a:t>4</a:t>
            </a: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a:p>
            <a:endParaRPr lang="en-US">
              <a:latin typeface="Ideal Sans Medium" pitchFamily="2" charset="0"/>
              <a:cs typeface="Ideal Sans Medium" pitchFamily="2" charset="0"/>
            </a:endParaRPr>
          </a:p>
        </p:txBody>
      </p:sp>
      <p:graphicFrame>
        <p:nvGraphicFramePr>
          <p:cNvPr id="31" name="Table 30">
            <a:extLst>
              <a:ext uri="{FF2B5EF4-FFF2-40B4-BE49-F238E27FC236}">
                <a16:creationId xmlns:a16="http://schemas.microsoft.com/office/drawing/2014/main" id="{4D9C9B70-239E-8D40-BD5E-1670E53985D8}"/>
              </a:ext>
            </a:extLst>
          </p:cNvPr>
          <p:cNvGraphicFramePr>
            <a:graphicFrameLocks noGrp="1"/>
          </p:cNvGraphicFramePr>
          <p:nvPr>
            <p:extLst>
              <p:ext uri="{D42A27DB-BD31-4B8C-83A1-F6EECF244321}">
                <p14:modId xmlns:p14="http://schemas.microsoft.com/office/powerpoint/2010/main" val="286942020"/>
              </p:ext>
            </p:extLst>
          </p:nvPr>
        </p:nvGraphicFramePr>
        <p:xfrm>
          <a:off x="3108984" y="1140496"/>
          <a:ext cx="1454231" cy="1676310"/>
        </p:xfrm>
        <a:graphic>
          <a:graphicData uri="http://schemas.openxmlformats.org/drawingml/2006/table">
            <a:tbl>
              <a:tblPr>
                <a:tableStyleId>{5C22544A-7EE6-4342-B048-85BDC9FD1C3A}</a:tableStyleId>
              </a:tblPr>
              <a:tblGrid>
                <a:gridCol w="939105">
                  <a:extLst>
                    <a:ext uri="{9D8B030D-6E8A-4147-A177-3AD203B41FA5}">
                      <a16:colId xmlns:a16="http://schemas.microsoft.com/office/drawing/2014/main" val="2166566168"/>
                    </a:ext>
                  </a:extLst>
                </a:gridCol>
                <a:gridCol w="515126">
                  <a:extLst>
                    <a:ext uri="{9D8B030D-6E8A-4147-A177-3AD203B41FA5}">
                      <a16:colId xmlns:a16="http://schemas.microsoft.com/office/drawing/2014/main" val="2735364757"/>
                    </a:ext>
                  </a:extLst>
                </a:gridCol>
              </a:tblGrid>
              <a:tr h="133087">
                <a:tc gridSpan="2">
                  <a:txBody>
                    <a:bodyPr/>
                    <a:lstStyle/>
                    <a:p>
                      <a:pPr algn="ctr" fontAlgn="b"/>
                      <a:r>
                        <a:rPr lang="en-IN" sz="1000" b="1" i="0" u="none" strike="noStrike">
                          <a:solidFill>
                            <a:schemeClr val="bg1"/>
                          </a:solidFill>
                          <a:effectLst/>
                          <a:latin typeface="Ideal Sans Medium" pitchFamily="2" charset="0"/>
                          <a:cs typeface="Ideal Sans Medium" pitchFamily="2" charset="0"/>
                        </a:rPr>
                        <a:t>In Food Security Crisis</a:t>
                      </a:r>
                    </a:p>
                  </a:txBody>
                  <a:tcPr marL="8373" marR="8373" marT="8373" marB="0" anchor="b">
                    <a:solidFill>
                      <a:srgbClr val="FF0000"/>
                    </a:solidFill>
                  </a:tcPr>
                </a:tc>
                <a:tc hMerge="1">
                  <a:txBody>
                    <a:bodyPr/>
                    <a:lstStyle/>
                    <a:p>
                      <a:pPr algn="l" fontAlgn="b"/>
                      <a:endParaRPr lang="en-IN" sz="900" b="0" i="0" u="none" strike="noStrike">
                        <a:effectLst/>
                        <a:latin typeface="Arial" panose="020B0604020202020204" pitchFamily="34" charset="0"/>
                      </a:endParaRPr>
                    </a:p>
                  </a:txBody>
                  <a:tcPr marL="8373" marR="8373" marT="8373" marB="0" anchor="b"/>
                </a:tc>
                <a:extLst>
                  <a:ext uri="{0D108BD9-81ED-4DB2-BD59-A6C34878D82A}">
                    <a16:rowId xmlns:a16="http://schemas.microsoft.com/office/drawing/2014/main" val="2314481199"/>
                  </a:ext>
                </a:extLst>
              </a:tr>
              <a:tr h="160961">
                <a:tc>
                  <a:txBody>
                    <a:bodyPr/>
                    <a:lstStyle/>
                    <a:p>
                      <a:pPr algn="l" fontAlgn="b"/>
                      <a:r>
                        <a:rPr lang="en-IN" sz="1050" b="0" i="0" u="none" strike="noStrike">
                          <a:effectLst/>
                          <a:latin typeface="Ideal Sans Light" pitchFamily="2" charset="0"/>
                          <a:cs typeface="Ideal Sans Light" pitchFamily="2" charset="0"/>
                        </a:rPr>
                        <a:t>Armenia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14.30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426467902"/>
                  </a:ext>
                </a:extLst>
              </a:tr>
              <a:tr h="160961">
                <a:tc>
                  <a:txBody>
                    <a:bodyPr/>
                    <a:lstStyle/>
                    <a:p>
                      <a:pPr algn="l" fontAlgn="b"/>
                      <a:r>
                        <a:rPr lang="en-IN" sz="1050" b="0" i="0" u="none" strike="noStrike">
                          <a:effectLst/>
                          <a:latin typeface="Ideal Sans Light" pitchFamily="2" charset="0"/>
                          <a:cs typeface="Ideal Sans Light" pitchFamily="2" charset="0"/>
                        </a:rPr>
                        <a:t>Azerbaijan</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17.00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4292788511"/>
                  </a:ext>
                </a:extLst>
              </a:tr>
              <a:tr h="160961">
                <a:tc>
                  <a:txBody>
                    <a:bodyPr/>
                    <a:lstStyle/>
                    <a:p>
                      <a:pPr algn="l" fontAlgn="b"/>
                      <a:r>
                        <a:rPr lang="en-IN" sz="1050" b="0" i="0" u="none" strike="noStrike">
                          <a:effectLst/>
                          <a:latin typeface="Ideal Sans Light" pitchFamily="2" charset="0"/>
                          <a:cs typeface="Ideal Sans Light" pitchFamily="2" charset="0"/>
                        </a:rPr>
                        <a:t>Georgia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21.30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193986027"/>
                  </a:ext>
                </a:extLst>
              </a:tr>
              <a:tr h="160961">
                <a:tc>
                  <a:txBody>
                    <a:bodyPr/>
                    <a:lstStyle/>
                    <a:p>
                      <a:pPr algn="l" fontAlgn="b"/>
                      <a:r>
                        <a:rPr lang="en-IN" sz="1050" b="0" i="0" u="none" strike="noStrike">
                          <a:effectLst/>
                          <a:latin typeface="Ideal Sans Light" pitchFamily="2" charset="0"/>
                          <a:cs typeface="Ideal Sans Light" pitchFamily="2" charset="0"/>
                        </a:rPr>
                        <a:t>Kazakhstan</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17.90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1922977091"/>
                  </a:ext>
                </a:extLst>
              </a:tr>
              <a:tr h="160961">
                <a:tc>
                  <a:txBody>
                    <a:bodyPr/>
                    <a:lstStyle/>
                    <a:p>
                      <a:pPr algn="l" fontAlgn="b"/>
                      <a:r>
                        <a:rPr lang="en-IN" sz="1050" b="0" i="0" u="none" strike="noStrike" dirty="0">
                          <a:effectLst/>
                          <a:latin typeface="Ideal Sans Light" pitchFamily="2" charset="0"/>
                          <a:cs typeface="Ideal Sans Light" pitchFamily="2" charset="0"/>
                        </a:rPr>
                        <a:t>Kyrgyz Republic</a:t>
                      </a:r>
                      <a:endParaRPr lang="en-IN" sz="1050" b="0" i="0" u="none" strike="noStrike" dirty="0">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15.80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3084876957"/>
                  </a:ext>
                </a:extLst>
              </a:tr>
              <a:tr h="160961">
                <a:tc>
                  <a:txBody>
                    <a:bodyPr/>
                    <a:lstStyle/>
                    <a:p>
                      <a:pPr algn="l" fontAlgn="b"/>
                      <a:r>
                        <a:rPr lang="en-IN" sz="1050" b="0" i="0" u="none" strike="noStrike">
                          <a:effectLst/>
                          <a:latin typeface="Ideal Sans Light" pitchFamily="2" charset="0"/>
                          <a:cs typeface="Ideal Sans Light" pitchFamily="2" charset="0"/>
                        </a:rPr>
                        <a:t>Pakistan</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17.04</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799910505"/>
                  </a:ext>
                </a:extLst>
              </a:tr>
              <a:tr h="133087">
                <a:tc>
                  <a:txBody>
                    <a:bodyPr/>
                    <a:lstStyle/>
                    <a:p>
                      <a:pPr algn="l" fontAlgn="b"/>
                      <a:r>
                        <a:rPr lang="en-IN" sz="1050" b="0" i="0" u="none" strike="noStrike">
                          <a:effectLst/>
                          <a:latin typeface="Ideal Sans Light" pitchFamily="2" charset="0"/>
                          <a:cs typeface="Ideal Sans Light" pitchFamily="2" charset="0"/>
                        </a:rPr>
                        <a:t>Uzbekistan</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fontAlgn="b"/>
                      <a:r>
                        <a:rPr lang="en-IN" sz="1050" b="0" i="0" u="none" strike="noStrike">
                          <a:effectLst/>
                          <a:latin typeface="Ideal Sans Light" pitchFamily="2" charset="0"/>
                          <a:cs typeface="Ideal Sans Light" pitchFamily="2" charset="0"/>
                        </a:rPr>
                        <a:t>14.30</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4192340721"/>
                  </a:ext>
                </a:extLst>
              </a:tr>
              <a:tr h="160961">
                <a:tc>
                  <a:txBody>
                    <a:bodyPr/>
                    <a:lstStyle/>
                    <a:p>
                      <a:pPr algn="l" fontAlgn="b"/>
                      <a:r>
                        <a:rPr lang="en-IN" sz="1050" b="0" i="0" u="none" strike="noStrike">
                          <a:effectLst/>
                          <a:latin typeface="Ideal Sans Light" pitchFamily="2" charset="0"/>
                          <a:cs typeface="Ideal Sans Light" pitchFamily="2" charset="0"/>
                        </a:rPr>
                        <a:t>Mongolia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18.00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3197625321"/>
                  </a:ext>
                </a:extLst>
              </a:tr>
              <a:tr h="160961">
                <a:tc>
                  <a:txBody>
                    <a:bodyPr/>
                    <a:lstStyle/>
                    <a:p>
                      <a:pPr algn="l" fontAlgn="b"/>
                      <a:r>
                        <a:rPr lang="en-IN" sz="1050" b="0" i="0" u="none" strike="noStrike">
                          <a:effectLst/>
                          <a:latin typeface="Ideal Sans Light" pitchFamily="2" charset="0"/>
                          <a:cs typeface="Ideal Sans Light" pitchFamily="2" charset="0"/>
                        </a:rPr>
                        <a:t>Sri Lanka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dirty="0">
                          <a:effectLst/>
                          <a:latin typeface="Ideal Sans Light" pitchFamily="2" charset="0"/>
                          <a:cs typeface="Ideal Sans Light" pitchFamily="2" charset="0"/>
                        </a:rPr>
                        <a:t>30.20</a:t>
                      </a:r>
                      <a:endParaRPr lang="en-IN" sz="1050" b="0" i="0" u="none" strike="noStrike" dirty="0">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3023059376"/>
                  </a:ext>
                </a:extLst>
              </a:tr>
            </a:tbl>
          </a:graphicData>
        </a:graphic>
      </p:graphicFrame>
      <p:graphicFrame>
        <p:nvGraphicFramePr>
          <p:cNvPr id="32" name="Table 31">
            <a:extLst>
              <a:ext uri="{FF2B5EF4-FFF2-40B4-BE49-F238E27FC236}">
                <a16:creationId xmlns:a16="http://schemas.microsoft.com/office/drawing/2014/main" id="{EFEEE2AF-DBFF-664D-B082-E94BD680E90F}"/>
              </a:ext>
            </a:extLst>
          </p:cNvPr>
          <p:cNvGraphicFramePr>
            <a:graphicFrameLocks noGrp="1"/>
          </p:cNvGraphicFramePr>
          <p:nvPr/>
        </p:nvGraphicFramePr>
        <p:xfrm>
          <a:off x="4685400" y="1118362"/>
          <a:ext cx="1626335" cy="1683930"/>
        </p:xfrm>
        <a:graphic>
          <a:graphicData uri="http://schemas.openxmlformats.org/drawingml/2006/table">
            <a:tbl>
              <a:tblPr>
                <a:tableStyleId>{5C22544A-7EE6-4342-B048-85BDC9FD1C3A}</a:tableStyleId>
              </a:tblPr>
              <a:tblGrid>
                <a:gridCol w="1065605">
                  <a:extLst>
                    <a:ext uri="{9D8B030D-6E8A-4147-A177-3AD203B41FA5}">
                      <a16:colId xmlns:a16="http://schemas.microsoft.com/office/drawing/2014/main" val="1460917837"/>
                    </a:ext>
                  </a:extLst>
                </a:gridCol>
                <a:gridCol w="560730">
                  <a:extLst>
                    <a:ext uri="{9D8B030D-6E8A-4147-A177-3AD203B41FA5}">
                      <a16:colId xmlns:a16="http://schemas.microsoft.com/office/drawing/2014/main" val="2138592210"/>
                    </a:ext>
                  </a:extLst>
                </a:gridCol>
              </a:tblGrid>
              <a:tr h="137756">
                <a:tc gridSpan="2">
                  <a:txBody>
                    <a:bodyPr/>
                    <a:lstStyle/>
                    <a:p>
                      <a:pPr algn="ctr" fontAlgn="b"/>
                      <a:r>
                        <a:rPr lang="en-IN" sz="1050" b="1" i="0" u="none" strike="noStrike">
                          <a:solidFill>
                            <a:schemeClr val="bg1"/>
                          </a:solidFill>
                          <a:effectLst/>
                          <a:latin typeface="Ideal Sans Medium" pitchFamily="2" charset="0"/>
                          <a:cs typeface="Ideal Sans Medium" pitchFamily="2" charset="0"/>
                        </a:rPr>
                        <a:t>Vulnerable</a:t>
                      </a:r>
                    </a:p>
                  </a:txBody>
                  <a:tcPr marL="8373" marR="8373" marT="8373" marB="0" anchor="b">
                    <a:solidFill>
                      <a:schemeClr val="accent2"/>
                    </a:solidFill>
                  </a:tcPr>
                </a:tc>
                <a:tc hMerge="1">
                  <a:txBody>
                    <a:bodyPr/>
                    <a:lstStyle/>
                    <a:p>
                      <a:pPr algn="l" fontAlgn="b"/>
                      <a:endParaRPr lang="en-IN" sz="900" b="0" i="0" u="none" strike="noStrike">
                        <a:effectLst/>
                        <a:latin typeface="Arial" panose="020B0604020202020204" pitchFamily="34" charset="0"/>
                      </a:endParaRPr>
                    </a:p>
                  </a:txBody>
                  <a:tcPr marL="8373" marR="8373" marT="8373" marB="0" anchor="b"/>
                </a:tc>
                <a:extLst>
                  <a:ext uri="{0D108BD9-81ED-4DB2-BD59-A6C34878D82A}">
                    <a16:rowId xmlns:a16="http://schemas.microsoft.com/office/drawing/2014/main" val="2497502965"/>
                  </a:ext>
                </a:extLst>
              </a:tr>
              <a:tr h="166608">
                <a:tc>
                  <a:txBody>
                    <a:bodyPr/>
                    <a:lstStyle/>
                    <a:p>
                      <a:pPr algn="l" fontAlgn="b"/>
                      <a:r>
                        <a:rPr lang="en-IN" sz="1050" b="0" i="0" u="none" strike="noStrike">
                          <a:effectLst/>
                          <a:latin typeface="Ideal Sans Light" pitchFamily="2" charset="0"/>
                          <a:cs typeface="Ideal Sans Light" pitchFamily="2" charset="0"/>
                        </a:rPr>
                        <a:t>Tajikistan</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6.80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1980991092"/>
                  </a:ext>
                </a:extLst>
              </a:tr>
              <a:tr h="137756">
                <a:tc>
                  <a:txBody>
                    <a:bodyPr/>
                    <a:lstStyle/>
                    <a:p>
                      <a:pPr algn="l" fontAlgn="b"/>
                      <a:r>
                        <a:rPr lang="en-IN" sz="1050" b="0" i="0" u="none" strike="noStrike">
                          <a:effectLst/>
                          <a:latin typeface="Ideal Sans Light" pitchFamily="2" charset="0"/>
                          <a:cs typeface="Ideal Sans Light" pitchFamily="2" charset="0"/>
                        </a:rPr>
                        <a:t>Fiji</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fontAlgn="b"/>
                      <a:r>
                        <a:rPr lang="en-IN" sz="1050" b="0" i="0" u="none" strike="noStrike">
                          <a:effectLst/>
                          <a:latin typeface="Ideal Sans Light" pitchFamily="2" charset="0"/>
                          <a:cs typeface="Ideal Sans Light" pitchFamily="2" charset="0"/>
                        </a:rPr>
                        <a:t>7.10</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3908552926"/>
                  </a:ext>
                </a:extLst>
              </a:tr>
              <a:tr h="140080">
                <a:tc>
                  <a:txBody>
                    <a:bodyPr/>
                    <a:lstStyle/>
                    <a:p>
                      <a:pPr algn="l" fontAlgn="b"/>
                      <a:r>
                        <a:rPr lang="en-IN" sz="1050" b="0" i="0" u="none" strike="noStrike">
                          <a:effectLst/>
                          <a:latin typeface="Ideal Sans Light" pitchFamily="2" charset="0"/>
                          <a:cs typeface="Ideal Sans Light" pitchFamily="2" charset="0"/>
                        </a:rPr>
                        <a:t>Papua New Guinea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fontAlgn="b"/>
                      <a:r>
                        <a:rPr lang="en-IN" sz="1050" b="0" i="0" u="none" strike="noStrike">
                          <a:effectLst/>
                          <a:latin typeface="Ideal Sans Light" pitchFamily="2" charset="0"/>
                          <a:cs typeface="Ideal Sans Light" pitchFamily="2" charset="0"/>
                        </a:rPr>
                        <a:t>5.20</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401452962"/>
                  </a:ext>
                </a:extLst>
              </a:tr>
              <a:tr h="166608">
                <a:tc>
                  <a:txBody>
                    <a:bodyPr/>
                    <a:lstStyle/>
                    <a:p>
                      <a:pPr algn="l" fontAlgn="b"/>
                      <a:r>
                        <a:rPr lang="en-IN" sz="1050" b="0" i="0" u="none" strike="noStrike">
                          <a:effectLst/>
                          <a:latin typeface="Ideal Sans Light" pitchFamily="2" charset="0"/>
                          <a:cs typeface="Ideal Sans Light" pitchFamily="2" charset="0"/>
                        </a:rPr>
                        <a:t>Bangladesh</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6.30</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3358700965"/>
                  </a:ext>
                </a:extLst>
              </a:tr>
              <a:tr h="166608">
                <a:tc>
                  <a:txBody>
                    <a:bodyPr/>
                    <a:lstStyle/>
                    <a:p>
                      <a:pPr algn="l" fontAlgn="b"/>
                      <a:r>
                        <a:rPr lang="en-IN" sz="1050" b="0" i="0" u="none" strike="noStrike">
                          <a:effectLst/>
                          <a:latin typeface="Ideal Sans Light" pitchFamily="2" charset="0"/>
                          <a:cs typeface="Ideal Sans Light" pitchFamily="2" charset="0"/>
                        </a:rPr>
                        <a:t>India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8.38</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2559409098"/>
                  </a:ext>
                </a:extLst>
              </a:tr>
              <a:tr h="166608">
                <a:tc>
                  <a:txBody>
                    <a:bodyPr/>
                    <a:lstStyle/>
                    <a:p>
                      <a:pPr algn="l" fontAlgn="b"/>
                      <a:r>
                        <a:rPr lang="en-IN" sz="1050" b="0" i="0" u="none" strike="noStrike">
                          <a:effectLst/>
                          <a:latin typeface="Ideal Sans Light" pitchFamily="2" charset="0"/>
                          <a:cs typeface="Ideal Sans Light" pitchFamily="2" charset="0"/>
                        </a:rPr>
                        <a:t>Nepal</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rtl="0" fontAlgn="b"/>
                      <a:r>
                        <a:rPr lang="en-IN" sz="1050" b="0" i="0" u="none" strike="noStrike">
                          <a:effectLst/>
                          <a:latin typeface="Ideal Sans Light" pitchFamily="2" charset="0"/>
                          <a:cs typeface="Ideal Sans Light" pitchFamily="2" charset="0"/>
                        </a:rPr>
                        <a:t>4.92</a:t>
                      </a:r>
                      <a:endParaRPr lang="en-IN" sz="1050" b="0" i="0" u="none" strike="noStrike">
                        <a:solidFill>
                          <a:srgbClr val="000000"/>
                        </a:solidFill>
                        <a:effectLst/>
                        <a:latin typeface="Ideal Sans Light" pitchFamily="2" charset="0"/>
                        <a:cs typeface="Ideal Sans Light" pitchFamily="2" charset="0"/>
                      </a:endParaRPr>
                    </a:p>
                  </a:txBody>
                  <a:tcPr marL="8373" marR="8373" marT="8373" marB="0" anchor="b">
                    <a:noFill/>
                  </a:tcPr>
                </a:tc>
                <a:extLst>
                  <a:ext uri="{0D108BD9-81ED-4DB2-BD59-A6C34878D82A}">
                    <a16:rowId xmlns:a16="http://schemas.microsoft.com/office/drawing/2014/main" val="1901146980"/>
                  </a:ext>
                </a:extLst>
              </a:tr>
              <a:tr h="137756">
                <a:tc>
                  <a:txBody>
                    <a:bodyPr/>
                    <a:lstStyle/>
                    <a:p>
                      <a:pPr algn="l" fontAlgn="b"/>
                      <a:r>
                        <a:rPr lang="en-IN" sz="1050" b="0" i="0" u="none" strike="noStrike">
                          <a:effectLst/>
                          <a:latin typeface="Ideal Sans Light" pitchFamily="2" charset="0"/>
                          <a:cs typeface="Ideal Sans Light" pitchFamily="2" charset="0"/>
                        </a:rPr>
                        <a:t>Indonesia</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fontAlgn="b"/>
                      <a:r>
                        <a:rPr lang="en-IN" sz="1050" b="0" i="0" u="none" strike="noStrike">
                          <a:effectLst/>
                          <a:latin typeface="Ideal Sans Light" pitchFamily="2" charset="0"/>
                          <a:cs typeface="Ideal Sans Light" pitchFamily="2" charset="0"/>
                        </a:rPr>
                        <a:t>5.20</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112658974"/>
                  </a:ext>
                </a:extLst>
              </a:tr>
              <a:tr h="137756">
                <a:tc>
                  <a:txBody>
                    <a:bodyPr/>
                    <a:lstStyle/>
                    <a:p>
                      <a:pPr algn="l" fontAlgn="b"/>
                      <a:r>
                        <a:rPr lang="en-IN" sz="1050" b="0" i="0" u="none" strike="noStrike">
                          <a:effectLst/>
                          <a:latin typeface="Ideal Sans Light" pitchFamily="2" charset="0"/>
                          <a:cs typeface="Ideal Sans Light" pitchFamily="2" charset="0"/>
                        </a:rPr>
                        <a:t>Lao PDR</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tc>
                  <a:txBody>
                    <a:bodyPr/>
                    <a:lstStyle/>
                    <a:p>
                      <a:pPr algn="r" fontAlgn="b"/>
                      <a:r>
                        <a:rPr lang="en-IN" sz="1050" b="0" i="0" u="none" strike="noStrike">
                          <a:effectLst/>
                          <a:latin typeface="Ideal Sans Light" pitchFamily="2" charset="0"/>
                          <a:cs typeface="Ideal Sans Light" pitchFamily="2" charset="0"/>
                        </a:rPr>
                        <a:t>6.10</a:t>
                      </a:r>
                      <a:endPar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3708703639"/>
                  </a:ext>
                </a:extLst>
              </a:tr>
              <a:tr h="137756">
                <a:tc>
                  <a:txBody>
                    <a:bodyPr/>
                    <a:lstStyle/>
                    <a:p>
                      <a:pPr algn="l" fontAlgn="b"/>
                      <a:r>
                        <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rPr>
                        <a:t>Bhutan</a:t>
                      </a:r>
                    </a:p>
                  </a:txBody>
                  <a:tcPr marL="8373" marR="8373" marT="8373" marB="0" anchor="b">
                    <a:noFill/>
                  </a:tcPr>
                </a:tc>
                <a:tc>
                  <a:txBody>
                    <a:bodyPr/>
                    <a:lstStyle/>
                    <a:p>
                      <a:pPr algn="r" fontAlgn="b"/>
                      <a:r>
                        <a:rPr lang="en-IN" sz="1050" b="0" i="0" u="none" strike="noStrike">
                          <a:solidFill>
                            <a:srgbClr val="000000"/>
                          </a:solidFill>
                          <a:effectLst/>
                          <a:latin typeface="Ideal Sans Light" pitchFamily="2" charset="0"/>
                          <a:ea typeface="Arial Unicode MS" panose="020B0604020202020204" pitchFamily="34" charset="-128"/>
                          <a:cs typeface="Ideal Sans Light" pitchFamily="2" charset="0"/>
                        </a:rPr>
                        <a:t>4.01</a:t>
                      </a:r>
                    </a:p>
                  </a:txBody>
                  <a:tcPr marL="8373" marR="8373" marT="8373" marB="0" anchor="b">
                    <a:noFill/>
                  </a:tcPr>
                </a:tc>
                <a:extLst>
                  <a:ext uri="{0D108BD9-81ED-4DB2-BD59-A6C34878D82A}">
                    <a16:rowId xmlns:a16="http://schemas.microsoft.com/office/drawing/2014/main" val="3226095607"/>
                  </a:ext>
                </a:extLst>
              </a:tr>
            </a:tbl>
          </a:graphicData>
        </a:graphic>
      </p:graphicFrame>
      <p:sp>
        <p:nvSpPr>
          <p:cNvPr id="33" name="TextBox 32">
            <a:extLst>
              <a:ext uri="{FF2B5EF4-FFF2-40B4-BE49-F238E27FC236}">
                <a16:creationId xmlns:a16="http://schemas.microsoft.com/office/drawing/2014/main" id="{16A724EC-A93F-8C4A-A83E-66B9958BB296}"/>
              </a:ext>
            </a:extLst>
          </p:cNvPr>
          <p:cNvSpPr txBox="1"/>
          <p:nvPr/>
        </p:nvSpPr>
        <p:spPr>
          <a:xfrm>
            <a:off x="2924407" y="3095642"/>
            <a:ext cx="3521988" cy="2246769"/>
          </a:xfrm>
          <a:prstGeom prst="rect">
            <a:avLst/>
          </a:prstGeom>
          <a:ln w="28575">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dirty="0">
                <a:latin typeface="Ideal Sans Medium" pitchFamily="2" charset="0"/>
                <a:cs typeface="Ideal Sans Medium" pitchFamily="2" charset="0"/>
              </a:rPr>
              <a:t>Extreme Weather/ Climate Change</a:t>
            </a:r>
            <a:r>
              <a:rPr lang="en-US" sz="1400" baseline="30000" dirty="0">
                <a:latin typeface="Ideal Sans Medium" pitchFamily="2" charset="0"/>
                <a:cs typeface="Ideal Sans Medium" pitchFamily="2" charset="0"/>
              </a:rPr>
              <a:t>3</a:t>
            </a: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a:p>
            <a:endParaRPr lang="en-US" sz="1400" dirty="0">
              <a:latin typeface="Ideal Sans Medium" pitchFamily="2" charset="0"/>
              <a:cs typeface="Ideal Sans Medium" pitchFamily="2" charset="0"/>
            </a:endParaRPr>
          </a:p>
        </p:txBody>
      </p:sp>
      <p:pic>
        <p:nvPicPr>
          <p:cNvPr id="35" name="Graphic 34">
            <a:extLst>
              <a:ext uri="{FF2B5EF4-FFF2-40B4-BE49-F238E27FC236}">
                <a16:creationId xmlns:a16="http://schemas.microsoft.com/office/drawing/2014/main" id="{F8484976-72D9-FF40-9E38-F0D2704B3E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56364" y="3495110"/>
            <a:ext cx="356123" cy="356123"/>
          </a:xfrm>
          <a:prstGeom prst="rect">
            <a:avLst/>
          </a:prstGeom>
        </p:spPr>
      </p:pic>
      <p:sp>
        <p:nvSpPr>
          <p:cNvPr id="36" name="TextBox 35">
            <a:extLst>
              <a:ext uri="{FF2B5EF4-FFF2-40B4-BE49-F238E27FC236}">
                <a16:creationId xmlns:a16="http://schemas.microsoft.com/office/drawing/2014/main" id="{7B132EF6-971F-9B43-BE55-F6AE58ACFBD3}"/>
              </a:ext>
            </a:extLst>
          </p:cNvPr>
          <p:cNvSpPr txBox="1"/>
          <p:nvPr/>
        </p:nvSpPr>
        <p:spPr>
          <a:xfrm>
            <a:off x="3567287" y="3533820"/>
            <a:ext cx="664028" cy="276999"/>
          </a:xfrm>
          <a:prstGeom prst="rect">
            <a:avLst/>
          </a:prstGeom>
          <a:noFill/>
        </p:spPr>
        <p:txBody>
          <a:bodyPr wrap="none" rtlCol="0">
            <a:spAutoFit/>
          </a:bodyPr>
          <a:lstStyle/>
          <a:p>
            <a:r>
              <a:rPr lang="en-US" sz="1200">
                <a:latin typeface="Ideal Sans Light" pitchFamily="2" charset="0"/>
                <a:cs typeface="Ideal Sans Light" pitchFamily="2" charset="0"/>
              </a:rPr>
              <a:t>Rainfall</a:t>
            </a:r>
          </a:p>
        </p:txBody>
      </p:sp>
      <p:graphicFrame>
        <p:nvGraphicFramePr>
          <p:cNvPr id="38" name="Table 37">
            <a:extLst>
              <a:ext uri="{FF2B5EF4-FFF2-40B4-BE49-F238E27FC236}">
                <a16:creationId xmlns:a16="http://schemas.microsoft.com/office/drawing/2014/main" id="{4B8F3232-B387-1249-90F8-6CFB438DD214}"/>
              </a:ext>
            </a:extLst>
          </p:cNvPr>
          <p:cNvGraphicFramePr>
            <a:graphicFrameLocks noGrp="1"/>
          </p:cNvGraphicFramePr>
          <p:nvPr>
            <p:extLst>
              <p:ext uri="{D42A27DB-BD31-4B8C-83A1-F6EECF244321}">
                <p14:modId xmlns:p14="http://schemas.microsoft.com/office/powerpoint/2010/main" val="3490076663"/>
              </p:ext>
            </p:extLst>
          </p:nvPr>
        </p:nvGraphicFramePr>
        <p:xfrm>
          <a:off x="2982861" y="3909115"/>
          <a:ext cx="1651000" cy="13335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806096980"/>
                    </a:ext>
                  </a:extLst>
                </a:gridCol>
                <a:gridCol w="825500">
                  <a:extLst>
                    <a:ext uri="{9D8B030D-6E8A-4147-A177-3AD203B41FA5}">
                      <a16:colId xmlns:a16="http://schemas.microsoft.com/office/drawing/2014/main" val="1314837239"/>
                    </a:ext>
                  </a:extLst>
                </a:gridCol>
              </a:tblGrid>
              <a:tr h="190500">
                <a:tc>
                  <a:txBody>
                    <a:bodyPr/>
                    <a:lstStyle/>
                    <a:p>
                      <a:pPr algn="l" fontAlgn="b"/>
                      <a:r>
                        <a:rPr lang="en-IN" sz="1000" b="0" i="0" u="none" strike="noStrike">
                          <a:effectLst/>
                          <a:latin typeface="Ideal Sans Light" pitchFamily="2" charset="0"/>
                          <a:cs typeface="Ideal Sans Light" pitchFamily="2" charset="0"/>
                        </a:rPr>
                        <a:t>Philippinnes</a:t>
                      </a: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Nepal</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2807964143"/>
                  </a:ext>
                </a:extLst>
              </a:tr>
              <a:tr h="190500">
                <a:tc>
                  <a:txBody>
                    <a:bodyPr/>
                    <a:lstStyle/>
                    <a:p>
                      <a:pPr algn="l" fontAlgn="b"/>
                      <a:r>
                        <a:rPr lang="en-IN" sz="1000" b="0" i="0" u="none" strike="noStrike">
                          <a:effectLst/>
                          <a:latin typeface="Ideal Sans Light" pitchFamily="2" charset="0"/>
                          <a:cs typeface="Ideal Sans Light" pitchFamily="2" charset="0"/>
                        </a:rPr>
                        <a:t>Cambodia</a:t>
                      </a: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Indonesia</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292196386"/>
                  </a:ext>
                </a:extLst>
              </a:tr>
              <a:tr h="190500">
                <a:tc>
                  <a:txBody>
                    <a:bodyPr/>
                    <a:lstStyle/>
                    <a:p>
                      <a:pPr algn="l" fontAlgn="b"/>
                      <a:r>
                        <a:rPr lang="en-IN" sz="1000" b="0" i="0" u="none" strike="noStrike" dirty="0">
                          <a:effectLst/>
                          <a:latin typeface="Ideal Sans Light" pitchFamily="2" charset="0"/>
                          <a:cs typeface="Ideal Sans Light" pitchFamily="2" charset="0"/>
                        </a:rPr>
                        <a:t>Lao PDR</a:t>
                      </a: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Philippines</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1054641948"/>
                  </a:ext>
                </a:extLst>
              </a:tr>
              <a:tr h="190500">
                <a:tc>
                  <a:txBody>
                    <a:bodyPr/>
                    <a:lstStyle/>
                    <a:p>
                      <a:pPr algn="l" fontAlgn="b"/>
                      <a:r>
                        <a:rPr lang="en-IN" sz="1000" b="0" i="0" u="none" strike="noStrike" dirty="0">
                          <a:effectLst/>
                          <a:latin typeface="Ideal Sans Light" pitchFamily="2" charset="0"/>
                          <a:cs typeface="Ideal Sans Light" pitchFamily="2" charset="0"/>
                        </a:rPr>
                        <a:t>Viet </a:t>
                      </a:r>
                      <a:r>
                        <a:rPr lang="en-IN" sz="1000" b="0" i="0" u="none" strike="noStrike" dirty="0" err="1">
                          <a:effectLst/>
                          <a:latin typeface="Ideal Sans Light" pitchFamily="2" charset="0"/>
                          <a:cs typeface="Ideal Sans Light" pitchFamily="2" charset="0"/>
                        </a:rPr>
                        <a:t>nam</a:t>
                      </a:r>
                      <a:endParaRPr lang="en-IN" sz="1000" b="0" i="0" u="none" strike="noStrike" dirty="0">
                        <a:effectLst/>
                        <a:latin typeface="Ideal Sans Light" pitchFamily="2" charset="0"/>
                        <a:cs typeface="Ideal Sans Light" pitchFamily="2" charset="0"/>
                      </a:endParaRP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Timor-Leste</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1176041444"/>
                  </a:ext>
                </a:extLst>
              </a:tr>
              <a:tr h="190500">
                <a:tc>
                  <a:txBody>
                    <a:bodyPr/>
                    <a:lstStyle/>
                    <a:p>
                      <a:pPr algn="l" fontAlgn="b"/>
                      <a:r>
                        <a:rPr lang="en-IN" sz="1000" b="0" i="0" u="none" strike="noStrike">
                          <a:effectLst/>
                          <a:latin typeface="Ideal Sans Light" pitchFamily="2" charset="0"/>
                          <a:cs typeface="Ideal Sans Light" pitchFamily="2" charset="0"/>
                        </a:rPr>
                        <a:t>Fiji</a:t>
                      </a:r>
                    </a:p>
                  </a:txBody>
                  <a:tcPr marL="9525" marR="9525" marT="9525" marB="0" anchor="b">
                    <a:noFill/>
                  </a:tcPr>
                </a:tc>
                <a:tc>
                  <a:txBody>
                    <a:bodyPr/>
                    <a:lstStyle/>
                    <a:p>
                      <a:pPr algn="l" rtl="0" fontAlgn="b"/>
                      <a:r>
                        <a:rPr lang="en-IN" sz="1000" b="0" i="0" u="none" strike="noStrike">
                          <a:solidFill>
                            <a:srgbClr val="000000"/>
                          </a:solidFill>
                          <a:effectLst/>
                          <a:latin typeface="Ideal Sans Light" pitchFamily="2" charset="0"/>
                          <a:cs typeface="Ideal Sans Light" pitchFamily="2" charset="0"/>
                        </a:rPr>
                        <a:t>India</a:t>
                      </a:r>
                    </a:p>
                  </a:txBody>
                  <a:tcPr marL="9525" marR="9525" marT="9525" marB="0" anchor="b">
                    <a:noFill/>
                  </a:tcPr>
                </a:tc>
                <a:extLst>
                  <a:ext uri="{0D108BD9-81ED-4DB2-BD59-A6C34878D82A}">
                    <a16:rowId xmlns:a16="http://schemas.microsoft.com/office/drawing/2014/main" val="3375268956"/>
                  </a:ext>
                </a:extLst>
              </a:tr>
              <a:tr h="190500">
                <a:tc>
                  <a:txBody>
                    <a:bodyPr/>
                    <a:lstStyle/>
                    <a:p>
                      <a:pPr algn="l" fontAlgn="b"/>
                      <a:r>
                        <a:rPr lang="en-IN" sz="1000" b="0" i="0" u="none" strike="noStrike">
                          <a:effectLst/>
                          <a:latin typeface="Ideal Sans Light" pitchFamily="2" charset="0"/>
                          <a:cs typeface="Ideal Sans Light" pitchFamily="2" charset="0"/>
                        </a:rPr>
                        <a:t>Vanuatu</a:t>
                      </a:r>
                    </a:p>
                  </a:txBody>
                  <a:tcPr marL="9525" marR="9525" marT="9525" marB="0" anchor="b">
                    <a:noFill/>
                  </a:tcPr>
                </a:tc>
                <a:tc>
                  <a:txBody>
                    <a:bodyPr/>
                    <a:lstStyle/>
                    <a:p>
                      <a:pPr algn="l" rtl="0" fontAlgn="b"/>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1521057916"/>
                  </a:ext>
                </a:extLst>
              </a:tr>
              <a:tr h="190500">
                <a:tc>
                  <a:txBody>
                    <a:bodyPr/>
                    <a:lstStyle/>
                    <a:p>
                      <a:pPr algn="l" rtl="0" fontAlgn="b"/>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tc>
                  <a:txBody>
                    <a:bodyPr/>
                    <a:lstStyle/>
                    <a:p>
                      <a:pPr algn="l" fontAlgn="b"/>
                      <a:endParaRPr lang="en-IN" sz="1000" b="0" i="0" u="none" strike="noStrike" dirty="0">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2106154337"/>
                  </a:ext>
                </a:extLst>
              </a:tr>
            </a:tbl>
          </a:graphicData>
        </a:graphic>
      </p:graphicFrame>
      <p:graphicFrame>
        <p:nvGraphicFramePr>
          <p:cNvPr id="39" name="Table 38">
            <a:extLst>
              <a:ext uri="{FF2B5EF4-FFF2-40B4-BE49-F238E27FC236}">
                <a16:creationId xmlns:a16="http://schemas.microsoft.com/office/drawing/2014/main" id="{272FDB55-7F1A-224D-AFE1-E0DAE47D3A46}"/>
              </a:ext>
            </a:extLst>
          </p:cNvPr>
          <p:cNvGraphicFramePr>
            <a:graphicFrameLocks noGrp="1"/>
          </p:cNvGraphicFramePr>
          <p:nvPr>
            <p:extLst>
              <p:ext uri="{D42A27DB-BD31-4B8C-83A1-F6EECF244321}">
                <p14:modId xmlns:p14="http://schemas.microsoft.com/office/powerpoint/2010/main" val="3377826035"/>
              </p:ext>
            </p:extLst>
          </p:nvPr>
        </p:nvGraphicFramePr>
        <p:xfrm>
          <a:off x="4739191" y="3983682"/>
          <a:ext cx="1724025" cy="952500"/>
        </p:xfrm>
        <a:graphic>
          <a:graphicData uri="http://schemas.openxmlformats.org/drawingml/2006/table">
            <a:tbl>
              <a:tblPr>
                <a:tableStyleId>{5C22544A-7EE6-4342-B048-85BDC9FD1C3A}</a:tableStyleId>
              </a:tblPr>
              <a:tblGrid>
                <a:gridCol w="898525">
                  <a:extLst>
                    <a:ext uri="{9D8B030D-6E8A-4147-A177-3AD203B41FA5}">
                      <a16:colId xmlns:a16="http://schemas.microsoft.com/office/drawing/2014/main" val="3878547575"/>
                    </a:ext>
                  </a:extLst>
                </a:gridCol>
                <a:gridCol w="825500">
                  <a:extLst>
                    <a:ext uri="{9D8B030D-6E8A-4147-A177-3AD203B41FA5}">
                      <a16:colId xmlns:a16="http://schemas.microsoft.com/office/drawing/2014/main" val="4018230318"/>
                    </a:ext>
                  </a:extLst>
                </a:gridCol>
              </a:tblGrid>
              <a:tr h="190500">
                <a:tc>
                  <a:txBody>
                    <a:bodyPr/>
                    <a:lstStyle/>
                    <a:p>
                      <a:pPr algn="l" fontAlgn="b"/>
                      <a:r>
                        <a:rPr lang="en-IN" sz="1000" b="0" i="0" u="none" strike="noStrike">
                          <a:effectLst/>
                          <a:latin typeface="Ideal Sans Light" pitchFamily="2" charset="0"/>
                          <a:cs typeface="Ideal Sans Light" pitchFamily="2" charset="0"/>
                        </a:rPr>
                        <a:t>Bhutan</a:t>
                      </a: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Tajikistan</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203951121"/>
                  </a:ext>
                </a:extLst>
              </a:tr>
              <a:tr h="190500">
                <a:tc>
                  <a:txBody>
                    <a:bodyPr/>
                    <a:lstStyle/>
                    <a:p>
                      <a:pPr algn="l" fontAlgn="b"/>
                      <a:r>
                        <a:rPr lang="en-IN" sz="1000" b="0" i="0" u="none" strike="noStrike">
                          <a:effectLst/>
                          <a:latin typeface="Ideal Sans Light" pitchFamily="2" charset="0"/>
                          <a:cs typeface="Ideal Sans Light" pitchFamily="2" charset="0"/>
                        </a:rPr>
                        <a:t>Nepal</a:t>
                      </a: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Afghanistan</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3714345657"/>
                  </a:ext>
                </a:extLst>
              </a:tr>
              <a:tr h="190500">
                <a:tc>
                  <a:txBody>
                    <a:bodyPr/>
                    <a:lstStyle/>
                    <a:p>
                      <a:pPr algn="l" fontAlgn="b"/>
                      <a:r>
                        <a:rPr lang="en-IN" sz="1000" b="0" i="0" u="none" strike="noStrike">
                          <a:effectLst/>
                          <a:latin typeface="Ideal Sans Light" pitchFamily="2" charset="0"/>
                          <a:cs typeface="Ideal Sans Light" pitchFamily="2" charset="0"/>
                        </a:rPr>
                        <a:t>Tajikistan</a:t>
                      </a: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Pakistan</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1003739918"/>
                  </a:ext>
                </a:extLst>
              </a:tr>
              <a:tr h="190500">
                <a:tc>
                  <a:txBody>
                    <a:bodyPr/>
                    <a:lstStyle/>
                    <a:p>
                      <a:pPr algn="l" fontAlgn="b"/>
                      <a:endParaRPr lang="en-IN" sz="1000" b="0" i="0" u="none" strike="noStrike" dirty="0">
                        <a:effectLst/>
                        <a:latin typeface="Ideal Sans Light" pitchFamily="2" charset="0"/>
                        <a:cs typeface="Ideal Sans Light" pitchFamily="2" charset="0"/>
                      </a:endParaRPr>
                    </a:p>
                  </a:txBody>
                  <a:tcPr marL="9525" marR="9525" marT="9525" marB="0" anchor="b">
                    <a:noFill/>
                  </a:tcPr>
                </a:tc>
                <a:tc>
                  <a:txBody>
                    <a:bodyPr/>
                    <a:lstStyle/>
                    <a:p>
                      <a:pPr algn="l" rtl="0" fontAlgn="b"/>
                      <a:r>
                        <a:rPr lang="en-IN" sz="1000" b="0" i="0" u="none" strike="noStrike">
                          <a:effectLst/>
                          <a:latin typeface="Ideal Sans Light" pitchFamily="2" charset="0"/>
                          <a:cs typeface="Ideal Sans Light" pitchFamily="2" charset="0"/>
                        </a:rPr>
                        <a:t>Mongolia</a:t>
                      </a:r>
                      <a:endParaRPr lang="en-IN" sz="1000" b="0" i="0" u="none" strike="noStrike">
                        <a:solidFill>
                          <a:srgbClr val="000000"/>
                        </a:solidFill>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3111088530"/>
                  </a:ext>
                </a:extLst>
              </a:tr>
              <a:tr h="190500">
                <a:tc>
                  <a:txBody>
                    <a:bodyPr/>
                    <a:lstStyle/>
                    <a:p>
                      <a:pPr algn="l" rtl="0" fontAlgn="b"/>
                      <a:r>
                        <a:rPr lang="en-IN" sz="1000" b="0" i="0" u="none" strike="noStrike" dirty="0">
                          <a:effectLst/>
                          <a:latin typeface="Ideal Sans Light" pitchFamily="2" charset="0"/>
                          <a:cs typeface="Ideal Sans Light" pitchFamily="2" charset="0"/>
                        </a:rPr>
                        <a:t>Kyrgyz Republic</a:t>
                      </a:r>
                      <a:endParaRPr lang="en-IN" sz="1000" b="0" i="0" u="none" strike="noStrike" dirty="0">
                        <a:solidFill>
                          <a:srgbClr val="000000"/>
                        </a:solidFill>
                        <a:effectLst/>
                        <a:latin typeface="Ideal Sans Light" pitchFamily="2" charset="0"/>
                        <a:cs typeface="Ideal Sans Light" pitchFamily="2" charset="0"/>
                      </a:endParaRPr>
                    </a:p>
                  </a:txBody>
                  <a:tcPr marL="9525" marR="9525" marT="9525" marB="0" anchor="b">
                    <a:noFill/>
                  </a:tcPr>
                </a:tc>
                <a:tc>
                  <a:txBody>
                    <a:bodyPr/>
                    <a:lstStyle/>
                    <a:p>
                      <a:pPr algn="l" fontAlgn="b"/>
                      <a:r>
                        <a:rPr lang="en-IN" sz="1000" b="0" i="0" u="none" strike="noStrike" dirty="0">
                          <a:effectLst/>
                          <a:latin typeface="Ideal Sans Light" pitchFamily="2" charset="0"/>
                          <a:cs typeface="Ideal Sans Light" pitchFamily="2" charset="0"/>
                        </a:rPr>
                        <a:t>India</a:t>
                      </a:r>
                    </a:p>
                  </a:txBody>
                  <a:tcPr marL="9525" marR="9525" marT="9525" marB="0" anchor="b">
                    <a:noFill/>
                  </a:tcPr>
                </a:tc>
                <a:extLst>
                  <a:ext uri="{0D108BD9-81ED-4DB2-BD59-A6C34878D82A}">
                    <a16:rowId xmlns:a16="http://schemas.microsoft.com/office/drawing/2014/main" val="1376683288"/>
                  </a:ext>
                </a:extLst>
              </a:tr>
            </a:tbl>
          </a:graphicData>
        </a:graphic>
      </p:graphicFrame>
      <p:pic>
        <p:nvPicPr>
          <p:cNvPr id="12" name="Graphic 11">
            <a:extLst>
              <a:ext uri="{FF2B5EF4-FFF2-40B4-BE49-F238E27FC236}">
                <a16:creationId xmlns:a16="http://schemas.microsoft.com/office/drawing/2014/main" id="{5C0883AB-3F7C-014A-AD81-1F89CF854B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95055" y="3492360"/>
            <a:ext cx="356123" cy="356123"/>
          </a:xfrm>
          <a:prstGeom prst="rect">
            <a:avLst/>
          </a:prstGeom>
        </p:spPr>
      </p:pic>
      <p:sp>
        <p:nvSpPr>
          <p:cNvPr id="20" name="TextBox 19">
            <a:extLst>
              <a:ext uri="{FF2B5EF4-FFF2-40B4-BE49-F238E27FC236}">
                <a16:creationId xmlns:a16="http://schemas.microsoft.com/office/drawing/2014/main" id="{E5B312DB-4E05-7A46-ACF7-8B047FFA1285}"/>
              </a:ext>
            </a:extLst>
          </p:cNvPr>
          <p:cNvSpPr txBox="1"/>
          <p:nvPr/>
        </p:nvSpPr>
        <p:spPr>
          <a:xfrm>
            <a:off x="5371164" y="3531921"/>
            <a:ext cx="719812" cy="276999"/>
          </a:xfrm>
          <a:prstGeom prst="rect">
            <a:avLst/>
          </a:prstGeom>
          <a:noFill/>
        </p:spPr>
        <p:txBody>
          <a:bodyPr wrap="none" rtlCol="0">
            <a:spAutoFit/>
          </a:bodyPr>
          <a:lstStyle/>
          <a:p>
            <a:r>
              <a:rPr lang="en-US" sz="1200" dirty="0">
                <a:latin typeface="Ideal Sans Light" pitchFamily="2" charset="0"/>
                <a:cs typeface="Ideal Sans Light" pitchFamily="2" charset="0"/>
              </a:rPr>
              <a:t>Drought</a:t>
            </a:r>
          </a:p>
        </p:txBody>
      </p:sp>
      <p:sp>
        <p:nvSpPr>
          <p:cNvPr id="46" name="TextBox 45">
            <a:extLst>
              <a:ext uri="{FF2B5EF4-FFF2-40B4-BE49-F238E27FC236}">
                <a16:creationId xmlns:a16="http://schemas.microsoft.com/office/drawing/2014/main" id="{3EBBC16A-8BA8-9049-87B3-FC3BAA727121}"/>
              </a:ext>
            </a:extLst>
          </p:cNvPr>
          <p:cNvSpPr txBox="1"/>
          <p:nvPr/>
        </p:nvSpPr>
        <p:spPr>
          <a:xfrm>
            <a:off x="7910794" y="818229"/>
            <a:ext cx="3252113" cy="276999"/>
          </a:xfrm>
          <a:prstGeom prst="rect">
            <a:avLst/>
          </a:prstGeom>
          <a:noFill/>
        </p:spPr>
        <p:txBody>
          <a:bodyPr wrap="square">
            <a:spAutoFit/>
          </a:bodyPr>
          <a:lstStyle/>
          <a:p>
            <a:pPr algn="ctr"/>
            <a:r>
              <a:rPr lang="en-US" sz="1200" dirty="0">
                <a:latin typeface="Ideal Sans Medium" pitchFamily="2" charset="0"/>
                <a:cs typeface="Ideal Sans Medium" pitchFamily="2" charset="0"/>
              </a:rPr>
              <a:t>Overall Food Security Assessment</a:t>
            </a:r>
          </a:p>
        </p:txBody>
      </p:sp>
      <p:sp>
        <p:nvSpPr>
          <p:cNvPr id="49" name="TextBox 48">
            <a:extLst>
              <a:ext uri="{FF2B5EF4-FFF2-40B4-BE49-F238E27FC236}">
                <a16:creationId xmlns:a16="http://schemas.microsoft.com/office/drawing/2014/main" id="{0676A5C5-D640-AB46-9AA8-A3C2268B0757}"/>
              </a:ext>
            </a:extLst>
          </p:cNvPr>
          <p:cNvSpPr txBox="1"/>
          <p:nvPr/>
        </p:nvSpPr>
        <p:spPr>
          <a:xfrm>
            <a:off x="10127353" y="1136650"/>
            <a:ext cx="2063802" cy="2862322"/>
          </a:xfrm>
          <a:prstGeom prst="rect">
            <a:avLst/>
          </a:prstGeom>
          <a:solidFill>
            <a:srgbClr val="FFFFFF">
              <a:alpha val="50980"/>
            </a:srgbClr>
          </a:solidFill>
        </p:spPr>
        <p:txBody>
          <a:bodyPr wrap="square" rtlCol="0">
            <a:spAutoFit/>
          </a:bodyPr>
          <a:lstStyle/>
          <a:p>
            <a:r>
              <a:rPr lang="en-US" sz="900" dirty="0">
                <a:latin typeface="Ideal Sans Light" pitchFamily="2" charset="0"/>
                <a:cs typeface="Ideal Sans Light" pitchFamily="2" charset="0"/>
              </a:rPr>
              <a:t>The grouping of DMCs into “In Food Security Crisis” and “Vulnerable” is based on three criterion:</a:t>
            </a:r>
          </a:p>
          <a:p>
            <a:pPr marL="342900" indent="-342900">
              <a:buAutoNum type="arabicPeriod"/>
            </a:pPr>
            <a:r>
              <a:rPr lang="en-US" sz="900" dirty="0">
                <a:latin typeface="Ideal Sans Light" pitchFamily="2" charset="0"/>
                <a:cs typeface="Ideal Sans Light" pitchFamily="2" charset="0"/>
              </a:rPr>
              <a:t>Economic factors (Food inflation, poverty)</a:t>
            </a:r>
          </a:p>
          <a:p>
            <a:pPr marL="342900" indent="-342900">
              <a:buAutoNum type="arabicPeriod"/>
            </a:pPr>
            <a:r>
              <a:rPr lang="en-US" sz="900" dirty="0">
                <a:latin typeface="Ideal Sans Light" pitchFamily="2" charset="0"/>
                <a:cs typeface="Ideal Sans Light" pitchFamily="2" charset="0"/>
              </a:rPr>
              <a:t>Extreme weather events affecting food security (Drought, Excess rainfall, hurricanes, floods) </a:t>
            </a:r>
          </a:p>
          <a:p>
            <a:pPr marL="342900" indent="-342900">
              <a:buAutoNum type="arabicPeriod"/>
            </a:pPr>
            <a:r>
              <a:rPr lang="en-US" sz="900" dirty="0">
                <a:latin typeface="Ideal Sans Light" pitchFamily="2" charset="0"/>
                <a:cs typeface="Ideal Sans Light" pitchFamily="2" charset="0"/>
              </a:rPr>
              <a:t>Social unrest due to reasons such as political crisis and conflicts</a:t>
            </a:r>
            <a:r>
              <a:rPr lang="en-US" sz="900" baseline="30000" dirty="0">
                <a:latin typeface="Ideal Sans Light" pitchFamily="2" charset="0"/>
                <a:cs typeface="Ideal Sans Light" pitchFamily="2" charset="0"/>
              </a:rPr>
              <a:t>3</a:t>
            </a:r>
          </a:p>
          <a:p>
            <a:endParaRPr lang="en-US" sz="900" dirty="0">
              <a:latin typeface="Ideal Sans Light" pitchFamily="2" charset="0"/>
              <a:cs typeface="Ideal Sans Light" pitchFamily="2" charset="0"/>
            </a:endParaRPr>
          </a:p>
          <a:p>
            <a:r>
              <a:rPr lang="en-US" sz="900" dirty="0">
                <a:latin typeface="Ideal Sans Light" pitchFamily="2" charset="0"/>
                <a:cs typeface="Ideal Sans Light" pitchFamily="2" charset="0"/>
              </a:rPr>
              <a:t>The “Vulnerable” DMCs will be monitored closely for any potential reasons that might lead to further food insecurity</a:t>
            </a:r>
          </a:p>
          <a:p>
            <a:endParaRPr lang="en-US" sz="900" dirty="0">
              <a:latin typeface="Ideal Sans Light" pitchFamily="2" charset="0"/>
              <a:cs typeface="Ideal Sans Light" pitchFamily="2" charset="0"/>
            </a:endParaRPr>
          </a:p>
          <a:p>
            <a:r>
              <a:rPr lang="en-US" sz="900" dirty="0">
                <a:latin typeface="Ideal Sans Light" pitchFamily="2" charset="0"/>
                <a:cs typeface="Ideal Sans Light" pitchFamily="2" charset="0"/>
              </a:rPr>
              <a:t>The “In Food Security Crisis” DMCs are in need of actions from IFIs</a:t>
            </a:r>
          </a:p>
        </p:txBody>
      </p:sp>
      <p:graphicFrame>
        <p:nvGraphicFramePr>
          <p:cNvPr id="50" name="Table 49">
            <a:extLst>
              <a:ext uri="{FF2B5EF4-FFF2-40B4-BE49-F238E27FC236}">
                <a16:creationId xmlns:a16="http://schemas.microsoft.com/office/drawing/2014/main" id="{18D7483F-2C23-DC47-A1B2-E2BAD5639444}"/>
              </a:ext>
            </a:extLst>
          </p:cNvPr>
          <p:cNvGraphicFramePr>
            <a:graphicFrameLocks noGrp="1"/>
          </p:cNvGraphicFramePr>
          <p:nvPr/>
        </p:nvGraphicFramePr>
        <p:xfrm>
          <a:off x="9800415" y="4732516"/>
          <a:ext cx="1955800" cy="1710690"/>
        </p:xfrm>
        <a:graphic>
          <a:graphicData uri="http://schemas.openxmlformats.org/drawingml/2006/table">
            <a:tbl>
              <a:tblPr>
                <a:tableStyleId>{5C22544A-7EE6-4342-B048-85BDC9FD1C3A}</a:tableStyleId>
              </a:tblPr>
              <a:tblGrid>
                <a:gridCol w="1129807">
                  <a:extLst>
                    <a:ext uri="{9D8B030D-6E8A-4147-A177-3AD203B41FA5}">
                      <a16:colId xmlns:a16="http://schemas.microsoft.com/office/drawing/2014/main" val="307428191"/>
                    </a:ext>
                  </a:extLst>
                </a:gridCol>
                <a:gridCol w="825993">
                  <a:extLst>
                    <a:ext uri="{9D8B030D-6E8A-4147-A177-3AD203B41FA5}">
                      <a16:colId xmlns:a16="http://schemas.microsoft.com/office/drawing/2014/main" val="1786848026"/>
                    </a:ext>
                  </a:extLst>
                </a:gridCol>
              </a:tblGrid>
              <a:tr h="190500">
                <a:tc gridSpan="2">
                  <a:txBody>
                    <a:bodyPr/>
                    <a:lstStyle/>
                    <a:p>
                      <a:pPr algn="l" fontAlgn="b"/>
                      <a:r>
                        <a:rPr lang="en-IN" sz="900" b="1" i="0" u="none" strike="noStrike">
                          <a:solidFill>
                            <a:schemeClr val="bg1"/>
                          </a:solidFill>
                          <a:effectLst/>
                          <a:latin typeface="Ideal Sans Light" pitchFamily="2" charset="0"/>
                          <a:cs typeface="Ideal Sans Light" pitchFamily="2" charset="0"/>
                        </a:rPr>
                        <a:t>Global Calories Unavailable for Export by Active Trade Policies (YTD)</a:t>
                      </a:r>
                    </a:p>
                  </a:txBody>
                  <a:tcPr marL="9525" marR="9525" marT="9525" marB="0" anchor="b">
                    <a:solidFill>
                      <a:schemeClr val="accent5">
                        <a:lumMod val="75000"/>
                      </a:schemeClr>
                    </a:solidFill>
                  </a:tcPr>
                </a:tc>
                <a:tc hMerge="1">
                  <a:txBody>
                    <a:bodyPr/>
                    <a:lstStyle/>
                    <a:p>
                      <a:endParaRPr lang="en-US"/>
                    </a:p>
                  </a:txBody>
                  <a:tcPr/>
                </a:tc>
                <a:extLst>
                  <a:ext uri="{0D108BD9-81ED-4DB2-BD59-A6C34878D82A}">
                    <a16:rowId xmlns:a16="http://schemas.microsoft.com/office/drawing/2014/main" val="3495062991"/>
                  </a:ext>
                </a:extLst>
              </a:tr>
              <a:tr h="190500">
                <a:tc>
                  <a:txBody>
                    <a:bodyPr/>
                    <a:lstStyle/>
                    <a:p>
                      <a:pPr algn="l" fontAlgn="b"/>
                      <a:r>
                        <a:rPr lang="en-IN" sz="900" b="0" i="0" u="none" strike="noStrike">
                          <a:effectLst/>
                          <a:latin typeface="Ideal Sans Light" pitchFamily="2" charset="0"/>
                          <a:cs typeface="Ideal Sans Light" pitchFamily="2" charset="0"/>
                        </a:rPr>
                        <a:t>Export Licensing</a:t>
                      </a:r>
                    </a:p>
                  </a:txBody>
                  <a:tcPr marL="9525" marR="9525" marT="9525" marB="0" anchor="b">
                    <a:noFill/>
                  </a:tcPr>
                </a:tc>
                <a:tc>
                  <a:txBody>
                    <a:bodyPr/>
                    <a:lstStyle/>
                    <a:p>
                      <a:pPr algn="r" fontAlgn="b"/>
                      <a:r>
                        <a:rPr lang="en-IN" sz="900" b="0" i="0" u="none" strike="noStrike">
                          <a:effectLst/>
                          <a:latin typeface="Ideal Sans Light" pitchFamily="2" charset="0"/>
                          <a:cs typeface="Ideal Sans Light" pitchFamily="2" charset="0"/>
                        </a:rPr>
                        <a:t>3.32%</a:t>
                      </a:r>
                    </a:p>
                  </a:txBody>
                  <a:tcPr marL="9525" marR="9525" marT="9525" marB="0" anchor="b">
                    <a:noFill/>
                  </a:tcPr>
                </a:tc>
                <a:extLst>
                  <a:ext uri="{0D108BD9-81ED-4DB2-BD59-A6C34878D82A}">
                    <a16:rowId xmlns:a16="http://schemas.microsoft.com/office/drawing/2014/main" val="1775550668"/>
                  </a:ext>
                </a:extLst>
              </a:tr>
              <a:tr h="190500">
                <a:tc>
                  <a:txBody>
                    <a:bodyPr/>
                    <a:lstStyle/>
                    <a:p>
                      <a:pPr algn="l" fontAlgn="b"/>
                      <a:r>
                        <a:rPr lang="en-IN" sz="900" b="0" i="0" u="none" strike="noStrike">
                          <a:effectLst/>
                          <a:latin typeface="Ideal Sans Light" pitchFamily="2" charset="0"/>
                          <a:cs typeface="Ideal Sans Light" pitchFamily="2" charset="0"/>
                        </a:rPr>
                        <a:t>Export ban</a:t>
                      </a:r>
                    </a:p>
                  </a:txBody>
                  <a:tcPr marL="9525" marR="9525" marT="9525" marB="0" anchor="b">
                    <a:noFill/>
                  </a:tcPr>
                </a:tc>
                <a:tc>
                  <a:txBody>
                    <a:bodyPr/>
                    <a:lstStyle/>
                    <a:p>
                      <a:pPr algn="r" fontAlgn="b"/>
                      <a:r>
                        <a:rPr lang="en-IN" sz="900" b="0" i="0" u="none" strike="noStrike">
                          <a:effectLst/>
                          <a:latin typeface="Ideal Sans Light" pitchFamily="2" charset="0"/>
                          <a:cs typeface="Ideal Sans Light" pitchFamily="2" charset="0"/>
                        </a:rPr>
                        <a:t>7.06%</a:t>
                      </a:r>
                    </a:p>
                  </a:txBody>
                  <a:tcPr marL="9525" marR="9525" marT="9525" marB="0" anchor="b">
                    <a:noFill/>
                  </a:tcPr>
                </a:tc>
                <a:extLst>
                  <a:ext uri="{0D108BD9-81ED-4DB2-BD59-A6C34878D82A}">
                    <a16:rowId xmlns:a16="http://schemas.microsoft.com/office/drawing/2014/main" val="3335794882"/>
                  </a:ext>
                </a:extLst>
              </a:tr>
              <a:tr h="190500">
                <a:tc>
                  <a:txBody>
                    <a:bodyPr/>
                    <a:lstStyle/>
                    <a:p>
                      <a:pPr algn="l" fontAlgn="b"/>
                      <a:endParaRPr lang="en-IN" sz="900" b="0" i="0" u="none" strike="noStrike">
                        <a:effectLst/>
                        <a:latin typeface="Ideal Sans Light" pitchFamily="2" charset="0"/>
                        <a:cs typeface="Ideal Sans Light" pitchFamily="2" charset="0"/>
                      </a:endParaRPr>
                    </a:p>
                  </a:txBody>
                  <a:tcPr marL="9525" marR="9525" marT="9525" marB="0" anchor="b">
                    <a:noFill/>
                  </a:tcPr>
                </a:tc>
                <a:tc>
                  <a:txBody>
                    <a:bodyPr/>
                    <a:lstStyle/>
                    <a:p>
                      <a:pPr algn="l" fontAlgn="b"/>
                      <a:endParaRPr lang="en-IN" sz="900" b="0" i="0" u="none" strike="noStrike">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4278611163"/>
                  </a:ext>
                </a:extLst>
              </a:tr>
              <a:tr h="190500">
                <a:tc gridSpan="2">
                  <a:txBody>
                    <a:bodyPr/>
                    <a:lstStyle/>
                    <a:p>
                      <a:pPr algn="l" fontAlgn="b"/>
                      <a:r>
                        <a:rPr lang="en-IN" sz="900" b="1" i="0" u="none" strike="noStrike">
                          <a:solidFill>
                            <a:schemeClr val="bg1"/>
                          </a:solidFill>
                          <a:effectLst/>
                          <a:latin typeface="Ideal Sans Light" pitchFamily="2" charset="0"/>
                          <a:cs typeface="Ideal Sans Light" pitchFamily="2" charset="0"/>
                        </a:rPr>
                        <a:t>Current Crop Nutrition Shortage due to Fertilizer restrictions (YTD)</a:t>
                      </a:r>
                    </a:p>
                  </a:txBody>
                  <a:tcPr marL="9525" marR="9525" marT="9525" marB="0" anchor="b">
                    <a:solidFill>
                      <a:schemeClr val="accent1">
                        <a:lumMod val="75000"/>
                      </a:schemeClr>
                    </a:solidFill>
                  </a:tcPr>
                </a:tc>
                <a:tc hMerge="1">
                  <a:txBody>
                    <a:bodyPr/>
                    <a:lstStyle/>
                    <a:p>
                      <a:pPr algn="l" fontAlgn="b"/>
                      <a:endParaRPr lang="en-IN" sz="900" b="0" i="0" u="none" strike="noStrike">
                        <a:effectLst/>
                        <a:latin typeface="Ideal Sans Light" pitchFamily="2" charset="0"/>
                        <a:cs typeface="Ideal Sans Light" pitchFamily="2" charset="0"/>
                      </a:endParaRPr>
                    </a:p>
                  </a:txBody>
                  <a:tcPr marL="9525" marR="9525" marT="9525" marB="0" anchor="b">
                    <a:noFill/>
                  </a:tcPr>
                </a:tc>
                <a:extLst>
                  <a:ext uri="{0D108BD9-81ED-4DB2-BD59-A6C34878D82A}">
                    <a16:rowId xmlns:a16="http://schemas.microsoft.com/office/drawing/2014/main" val="2055948059"/>
                  </a:ext>
                </a:extLst>
              </a:tr>
              <a:tr h="190500">
                <a:tc>
                  <a:txBody>
                    <a:bodyPr/>
                    <a:lstStyle/>
                    <a:p>
                      <a:pPr algn="l" fontAlgn="b"/>
                      <a:r>
                        <a:rPr lang="en-IN" sz="900" b="0" i="0" u="none" strike="noStrike">
                          <a:effectLst/>
                          <a:latin typeface="Ideal Sans Light" pitchFamily="2" charset="0"/>
                          <a:cs typeface="Ideal Sans Light" pitchFamily="2" charset="0"/>
                        </a:rPr>
                        <a:t>Nitrogen-based</a:t>
                      </a:r>
                    </a:p>
                  </a:txBody>
                  <a:tcPr marL="9525" marR="9525" marT="9525" marB="0" anchor="b">
                    <a:noFill/>
                  </a:tcPr>
                </a:tc>
                <a:tc>
                  <a:txBody>
                    <a:bodyPr/>
                    <a:lstStyle/>
                    <a:p>
                      <a:pPr algn="r" fontAlgn="b"/>
                      <a:r>
                        <a:rPr lang="en-IN" sz="900" b="0" i="0" u="none" strike="noStrike">
                          <a:effectLst/>
                          <a:latin typeface="Ideal Sans Light" pitchFamily="2" charset="0"/>
                          <a:cs typeface="Ideal Sans Light" pitchFamily="2" charset="0"/>
                        </a:rPr>
                        <a:t>21.50%</a:t>
                      </a:r>
                    </a:p>
                  </a:txBody>
                  <a:tcPr marL="9525" marR="9525" marT="9525" marB="0" anchor="b">
                    <a:noFill/>
                  </a:tcPr>
                </a:tc>
                <a:extLst>
                  <a:ext uri="{0D108BD9-81ED-4DB2-BD59-A6C34878D82A}">
                    <a16:rowId xmlns:a16="http://schemas.microsoft.com/office/drawing/2014/main" val="1062503016"/>
                  </a:ext>
                </a:extLst>
              </a:tr>
              <a:tr h="190500">
                <a:tc>
                  <a:txBody>
                    <a:bodyPr/>
                    <a:lstStyle/>
                    <a:p>
                      <a:pPr algn="l" fontAlgn="b"/>
                      <a:r>
                        <a:rPr lang="en-IN" sz="900" b="0" i="0" u="none" strike="noStrike">
                          <a:effectLst/>
                          <a:latin typeface="Ideal Sans Light" pitchFamily="2" charset="0"/>
                          <a:cs typeface="Ideal Sans Light" pitchFamily="2" charset="0"/>
                        </a:rPr>
                        <a:t>Phosphate-based</a:t>
                      </a:r>
                    </a:p>
                  </a:txBody>
                  <a:tcPr marL="9525" marR="9525" marT="9525" marB="0" anchor="b">
                    <a:noFill/>
                  </a:tcPr>
                </a:tc>
                <a:tc>
                  <a:txBody>
                    <a:bodyPr/>
                    <a:lstStyle/>
                    <a:p>
                      <a:pPr algn="r" fontAlgn="b"/>
                      <a:r>
                        <a:rPr lang="en-IN" sz="900" b="0" i="0" u="none" strike="noStrike">
                          <a:effectLst/>
                          <a:latin typeface="Ideal Sans Light" pitchFamily="2" charset="0"/>
                          <a:cs typeface="Ideal Sans Light" pitchFamily="2" charset="0"/>
                        </a:rPr>
                        <a:t>20.60%</a:t>
                      </a:r>
                    </a:p>
                  </a:txBody>
                  <a:tcPr marL="9525" marR="9525" marT="9525" marB="0" anchor="b">
                    <a:noFill/>
                  </a:tcPr>
                </a:tc>
                <a:extLst>
                  <a:ext uri="{0D108BD9-81ED-4DB2-BD59-A6C34878D82A}">
                    <a16:rowId xmlns:a16="http://schemas.microsoft.com/office/drawing/2014/main" val="2183525333"/>
                  </a:ext>
                </a:extLst>
              </a:tr>
              <a:tr h="190500">
                <a:tc>
                  <a:txBody>
                    <a:bodyPr/>
                    <a:lstStyle/>
                    <a:p>
                      <a:pPr algn="l" fontAlgn="b"/>
                      <a:r>
                        <a:rPr lang="en-IN" sz="900" b="0" i="0" u="none" strike="noStrike">
                          <a:effectLst/>
                          <a:latin typeface="Ideal Sans Light" pitchFamily="2" charset="0"/>
                          <a:cs typeface="Ideal Sans Light" pitchFamily="2" charset="0"/>
                        </a:rPr>
                        <a:t>Potash-based</a:t>
                      </a:r>
                    </a:p>
                  </a:txBody>
                  <a:tcPr marL="9525" marR="9525" marT="9525" marB="0" anchor="b">
                    <a:noFill/>
                  </a:tcPr>
                </a:tc>
                <a:tc>
                  <a:txBody>
                    <a:bodyPr/>
                    <a:lstStyle/>
                    <a:p>
                      <a:pPr algn="r" fontAlgn="b"/>
                      <a:r>
                        <a:rPr lang="en-IN" sz="900" b="0" i="0" u="none" strike="noStrike">
                          <a:effectLst/>
                          <a:latin typeface="Ideal Sans Light" pitchFamily="2" charset="0"/>
                          <a:cs typeface="Ideal Sans Light" pitchFamily="2" charset="0"/>
                        </a:rPr>
                        <a:t>20%</a:t>
                      </a:r>
                    </a:p>
                  </a:txBody>
                  <a:tcPr marL="9525" marR="9525" marT="9525" marB="0" anchor="b">
                    <a:noFill/>
                  </a:tcPr>
                </a:tc>
                <a:extLst>
                  <a:ext uri="{0D108BD9-81ED-4DB2-BD59-A6C34878D82A}">
                    <a16:rowId xmlns:a16="http://schemas.microsoft.com/office/drawing/2014/main" val="3464768995"/>
                  </a:ext>
                </a:extLst>
              </a:tr>
            </a:tbl>
          </a:graphicData>
        </a:graphic>
      </p:graphicFrame>
      <p:graphicFrame>
        <p:nvGraphicFramePr>
          <p:cNvPr id="51" name="Table 50">
            <a:extLst>
              <a:ext uri="{FF2B5EF4-FFF2-40B4-BE49-F238E27FC236}">
                <a16:creationId xmlns:a16="http://schemas.microsoft.com/office/drawing/2014/main" id="{8A7D2AAC-BB5F-C44A-AD8C-3D25B32FBAC7}"/>
              </a:ext>
            </a:extLst>
          </p:cNvPr>
          <p:cNvGraphicFramePr>
            <a:graphicFrameLocks noGrp="1"/>
          </p:cNvGraphicFramePr>
          <p:nvPr/>
        </p:nvGraphicFramePr>
        <p:xfrm>
          <a:off x="6860415" y="4802914"/>
          <a:ext cx="2676436" cy="1066800"/>
        </p:xfrm>
        <a:graphic>
          <a:graphicData uri="http://schemas.openxmlformats.org/drawingml/2006/table">
            <a:tbl>
              <a:tblPr>
                <a:tableStyleId>{5C22544A-7EE6-4342-B048-85BDC9FD1C3A}</a:tableStyleId>
              </a:tblPr>
              <a:tblGrid>
                <a:gridCol w="324952">
                  <a:extLst>
                    <a:ext uri="{9D8B030D-6E8A-4147-A177-3AD203B41FA5}">
                      <a16:colId xmlns:a16="http://schemas.microsoft.com/office/drawing/2014/main" val="3779180479"/>
                    </a:ext>
                  </a:extLst>
                </a:gridCol>
                <a:gridCol w="967466">
                  <a:extLst>
                    <a:ext uri="{9D8B030D-6E8A-4147-A177-3AD203B41FA5}">
                      <a16:colId xmlns:a16="http://schemas.microsoft.com/office/drawing/2014/main" val="240086783"/>
                    </a:ext>
                  </a:extLst>
                </a:gridCol>
                <a:gridCol w="657461">
                  <a:extLst>
                    <a:ext uri="{9D8B030D-6E8A-4147-A177-3AD203B41FA5}">
                      <a16:colId xmlns:a16="http://schemas.microsoft.com/office/drawing/2014/main" val="3918547555"/>
                    </a:ext>
                  </a:extLst>
                </a:gridCol>
                <a:gridCol w="726557">
                  <a:extLst>
                    <a:ext uri="{9D8B030D-6E8A-4147-A177-3AD203B41FA5}">
                      <a16:colId xmlns:a16="http://schemas.microsoft.com/office/drawing/2014/main" val="1097978873"/>
                    </a:ext>
                  </a:extLst>
                </a:gridCol>
              </a:tblGrid>
              <a:tr h="177800">
                <a:tc>
                  <a:txBody>
                    <a:bodyPr/>
                    <a:lstStyle/>
                    <a:p>
                      <a:pPr algn="l" fontAlgn="b"/>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b="1" u="none" strike="noStrike">
                          <a:effectLst/>
                        </a:rPr>
                        <a:t>Trade Policy</a:t>
                      </a:r>
                      <a:endParaRPr lang="en-IN" sz="1000" b="1" i="0" u="none" strike="noStrike">
                        <a:effectLst/>
                        <a:latin typeface="Calibri" panose="020F0502020204030204" pitchFamily="34" charset="0"/>
                      </a:endParaRPr>
                    </a:p>
                  </a:txBody>
                  <a:tcPr marL="9525" marR="9525" marT="9525" marB="0" anchor="b">
                    <a:noFill/>
                  </a:tcPr>
                </a:tc>
                <a:tc>
                  <a:txBody>
                    <a:bodyPr/>
                    <a:lstStyle/>
                    <a:p>
                      <a:pPr algn="l" fontAlgn="b"/>
                      <a:r>
                        <a:rPr lang="en-IN" sz="1000" b="1" u="none" strike="noStrike">
                          <a:effectLst/>
                        </a:rPr>
                        <a:t>Commodity</a:t>
                      </a:r>
                      <a:endParaRPr lang="en-IN" sz="1000" b="1" i="0" u="none" strike="noStrike">
                        <a:effectLst/>
                        <a:latin typeface="Calibri" panose="020F0502020204030204" pitchFamily="34" charset="0"/>
                      </a:endParaRPr>
                    </a:p>
                  </a:txBody>
                  <a:tcPr marL="9525" marR="9525" marT="9525" marB="0" anchor="b">
                    <a:noFill/>
                  </a:tcPr>
                </a:tc>
                <a:tc>
                  <a:txBody>
                    <a:bodyPr/>
                    <a:lstStyle/>
                    <a:p>
                      <a:pPr algn="l" fontAlgn="b"/>
                      <a:r>
                        <a:rPr lang="en-IN" sz="1000" b="1" u="none" strike="noStrike">
                          <a:effectLst/>
                        </a:rPr>
                        <a:t>DMC</a:t>
                      </a:r>
                      <a:endParaRPr lang="en-IN" sz="1000" b="1" i="0" u="none" strike="noStrike">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25543567"/>
                  </a:ext>
                </a:extLst>
              </a:tr>
              <a:tr h="177800">
                <a:tc>
                  <a:txBody>
                    <a:bodyPr/>
                    <a:lstStyle/>
                    <a:p>
                      <a:pPr algn="l" fontAlgn="b"/>
                      <a:endParaRPr lang="en-IN" sz="1000" b="0" i="0" u="none" strike="noStrike">
                        <a:effectLst/>
                        <a:latin typeface="Calibri" panose="020F0502020204030204" pitchFamily="34" charset="0"/>
                      </a:endParaRPr>
                    </a:p>
                  </a:txBody>
                  <a:tcPr marL="9525" marR="9525" marT="9525" marB="0" anchor="b">
                    <a:solidFill>
                      <a:srgbClr val="FF0000"/>
                    </a:solidFill>
                  </a:tcPr>
                </a:tc>
                <a:tc>
                  <a:txBody>
                    <a:bodyPr/>
                    <a:lstStyle/>
                    <a:p>
                      <a:pPr algn="l" fontAlgn="b"/>
                      <a:r>
                        <a:rPr lang="en-IN" sz="1000" u="none" strike="noStrike">
                          <a:effectLst/>
                        </a:rPr>
                        <a:t>Export ban</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Wheat</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India</a:t>
                      </a:r>
                      <a:endParaRPr lang="en-IN" sz="1000" b="0" i="0" u="none" strike="noStrike">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74188293"/>
                  </a:ext>
                </a:extLst>
              </a:tr>
              <a:tr h="177800">
                <a:tc>
                  <a:txBody>
                    <a:bodyPr/>
                    <a:lstStyle/>
                    <a:p>
                      <a:pPr algn="l" fontAlgn="b"/>
                      <a:endParaRPr lang="en-IN" sz="1000" b="0" i="0" u="none" strike="noStrike">
                        <a:effectLst/>
                        <a:latin typeface="Calibri" panose="020F0502020204030204" pitchFamily="34" charset="0"/>
                      </a:endParaRPr>
                    </a:p>
                  </a:txBody>
                  <a:tcPr marL="9525" marR="9525" marT="9525" marB="0" anchor="b">
                    <a:solidFill>
                      <a:srgbClr val="FF0000"/>
                    </a:solidFill>
                  </a:tcPr>
                </a:tc>
                <a:tc>
                  <a:txBody>
                    <a:bodyPr/>
                    <a:lstStyle/>
                    <a:p>
                      <a:pPr algn="l" fontAlgn="b"/>
                      <a:r>
                        <a:rPr lang="en-IN" sz="1000" u="none" strike="noStrike">
                          <a:effectLst/>
                        </a:rPr>
                        <a:t>Export ban</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Sugar</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Kazakhstan</a:t>
                      </a:r>
                      <a:endParaRPr lang="en-IN" sz="1000" b="0" i="0" u="none" strike="noStrike">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73245922"/>
                  </a:ext>
                </a:extLst>
              </a:tr>
              <a:tr h="177800">
                <a:tc>
                  <a:txBody>
                    <a:bodyPr/>
                    <a:lstStyle/>
                    <a:p>
                      <a:pPr algn="l" fontAlgn="b"/>
                      <a:endParaRPr lang="en-IN" sz="1000" b="0" i="0" u="none" strike="noStrike">
                        <a:effectLst/>
                        <a:latin typeface="Arial" panose="020B0604020202020204" pitchFamily="34" charset="0"/>
                      </a:endParaRPr>
                    </a:p>
                  </a:txBody>
                  <a:tcPr marL="9525" marR="9525" marT="9525" marB="0" anchor="b">
                    <a:solidFill>
                      <a:srgbClr val="FF0000"/>
                    </a:solidFill>
                  </a:tcPr>
                </a:tc>
                <a:tc>
                  <a:txBody>
                    <a:bodyPr/>
                    <a:lstStyle/>
                    <a:p>
                      <a:pPr algn="l" fontAlgn="b"/>
                      <a:r>
                        <a:rPr lang="en-IN" sz="1000" u="none" strike="noStrike">
                          <a:effectLst/>
                        </a:rPr>
                        <a:t>Export ban</a:t>
                      </a:r>
                      <a:endParaRPr lang="en-IN" sz="1000" b="0" i="0" u="none" strike="noStrike">
                        <a:effectLst/>
                        <a:latin typeface="Arial" panose="020B0604020202020204" pitchFamily="34" charset="0"/>
                      </a:endParaRPr>
                    </a:p>
                  </a:txBody>
                  <a:tcPr marL="9525" marR="9525" marT="9525" marB="0" anchor="b">
                    <a:noFill/>
                  </a:tcPr>
                </a:tc>
                <a:tc>
                  <a:txBody>
                    <a:bodyPr/>
                    <a:lstStyle/>
                    <a:p>
                      <a:pPr algn="l" fontAlgn="b"/>
                      <a:r>
                        <a:rPr lang="en-IN" sz="1000" u="none" strike="noStrike">
                          <a:effectLst/>
                        </a:rPr>
                        <a:t>Sugar</a:t>
                      </a:r>
                      <a:endParaRPr lang="en-IN" sz="1000" b="0" i="0" u="none" strike="noStrike">
                        <a:effectLst/>
                        <a:latin typeface="Arial" panose="020B0604020202020204" pitchFamily="34" charset="0"/>
                      </a:endParaRPr>
                    </a:p>
                  </a:txBody>
                  <a:tcPr marL="9525" marR="9525" marT="9525" marB="0" anchor="b">
                    <a:noFill/>
                  </a:tcPr>
                </a:tc>
                <a:tc>
                  <a:txBody>
                    <a:bodyPr/>
                    <a:lstStyle/>
                    <a:p>
                      <a:pPr algn="l" fontAlgn="b"/>
                      <a:r>
                        <a:rPr lang="en-IN" sz="1000" u="none" strike="noStrike">
                          <a:effectLst/>
                        </a:rPr>
                        <a:t>Pakistan</a:t>
                      </a:r>
                      <a:endParaRPr lang="en-IN" sz="1000" b="0" i="0" u="none" strike="noStrike">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228710430"/>
                  </a:ext>
                </a:extLst>
              </a:tr>
              <a:tr h="177800">
                <a:tc>
                  <a:txBody>
                    <a:bodyPr/>
                    <a:lstStyle/>
                    <a:p>
                      <a:pPr algn="l" fontAlgn="b"/>
                      <a:endParaRPr lang="en-IN" sz="1000" b="0" i="0" u="none" strike="noStrike">
                        <a:effectLst/>
                        <a:latin typeface="Calibri" panose="020F0502020204030204" pitchFamily="34" charset="0"/>
                      </a:endParaRPr>
                    </a:p>
                  </a:txBody>
                  <a:tcPr marL="9525" marR="9525" marT="9525" marB="0" anchor="b">
                    <a:solidFill>
                      <a:srgbClr val="FF0000"/>
                    </a:solidFill>
                  </a:tcPr>
                </a:tc>
                <a:tc>
                  <a:txBody>
                    <a:bodyPr/>
                    <a:lstStyle/>
                    <a:p>
                      <a:pPr algn="l" fontAlgn="b"/>
                      <a:r>
                        <a:rPr lang="en-IN" sz="1000" u="none" strike="noStrike">
                          <a:effectLst/>
                        </a:rPr>
                        <a:t>Export ban</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Wheat</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Afghanistan</a:t>
                      </a:r>
                      <a:endParaRPr lang="en-IN" sz="1000" b="0" i="0" u="none" strike="noStrike">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10426198"/>
                  </a:ext>
                </a:extLst>
              </a:tr>
              <a:tr h="177800">
                <a:tc>
                  <a:txBody>
                    <a:bodyPr/>
                    <a:lstStyle/>
                    <a:p>
                      <a:pPr algn="l" fontAlgn="b"/>
                      <a:endParaRPr lang="en-IN" sz="1000" b="0" i="0" u="none" strike="noStrike">
                        <a:effectLst/>
                        <a:latin typeface="Calibri" panose="020F0502020204030204" pitchFamily="34" charset="0"/>
                      </a:endParaRPr>
                    </a:p>
                  </a:txBody>
                  <a:tcPr marL="9525" marR="9525" marT="9525" marB="0" anchor="b">
                    <a:solidFill>
                      <a:schemeClr val="accent6">
                        <a:lumMod val="75000"/>
                      </a:schemeClr>
                    </a:solidFill>
                  </a:tcPr>
                </a:tc>
                <a:tc>
                  <a:txBody>
                    <a:bodyPr/>
                    <a:lstStyle/>
                    <a:p>
                      <a:pPr algn="l" fontAlgn="b"/>
                      <a:r>
                        <a:rPr lang="en-IN" sz="1000" u="none" strike="noStrike">
                          <a:effectLst/>
                        </a:rPr>
                        <a:t>Export ban lifted</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Palm Oil</a:t>
                      </a:r>
                      <a:endParaRPr lang="en-IN" sz="1000" b="0" i="0" u="none" strike="noStrike">
                        <a:effectLst/>
                        <a:latin typeface="Calibri" panose="020F0502020204030204" pitchFamily="34" charset="0"/>
                      </a:endParaRPr>
                    </a:p>
                  </a:txBody>
                  <a:tcPr marL="9525" marR="9525" marT="9525" marB="0" anchor="b">
                    <a:noFill/>
                  </a:tcPr>
                </a:tc>
                <a:tc>
                  <a:txBody>
                    <a:bodyPr/>
                    <a:lstStyle/>
                    <a:p>
                      <a:pPr algn="l" fontAlgn="b"/>
                      <a:r>
                        <a:rPr lang="en-IN" sz="1000" u="none" strike="noStrike">
                          <a:effectLst/>
                        </a:rPr>
                        <a:t>Indonesia</a:t>
                      </a:r>
                      <a:endParaRPr lang="en-IN" sz="1000" b="0" i="0" u="none" strike="noStrike">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61782847"/>
                  </a:ext>
                </a:extLst>
              </a:tr>
            </a:tbl>
          </a:graphicData>
        </a:graphic>
      </p:graphicFrame>
      <p:sp>
        <p:nvSpPr>
          <p:cNvPr id="57" name="TextBox 56">
            <a:extLst>
              <a:ext uri="{FF2B5EF4-FFF2-40B4-BE49-F238E27FC236}">
                <a16:creationId xmlns:a16="http://schemas.microsoft.com/office/drawing/2014/main" id="{A5C6242C-F5DD-EB43-A218-44DB68C16B88}"/>
              </a:ext>
            </a:extLst>
          </p:cNvPr>
          <p:cNvSpPr txBox="1"/>
          <p:nvPr/>
        </p:nvSpPr>
        <p:spPr>
          <a:xfrm>
            <a:off x="2946307" y="5441431"/>
            <a:ext cx="3521988" cy="1169551"/>
          </a:xfrm>
          <a:prstGeom prst="rect">
            <a:avLst/>
          </a:prstGeom>
          <a:ln w="28575">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a:latin typeface="Ideal Sans Medium" pitchFamily="2" charset="0"/>
                <a:cs typeface="Ideal Sans Medium" pitchFamily="2" charset="0"/>
              </a:rPr>
              <a:t>Social Unrest</a:t>
            </a:r>
            <a:r>
              <a:rPr lang="en-US" sz="1400" baseline="30000">
                <a:latin typeface="Ideal Sans Medium" pitchFamily="2" charset="0"/>
                <a:cs typeface="Ideal Sans Medium" pitchFamily="2" charset="0"/>
              </a:rPr>
              <a:t>#3</a:t>
            </a: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a:p>
            <a:endParaRPr lang="en-US" sz="1400">
              <a:latin typeface="Ideal Sans Medium" pitchFamily="2" charset="0"/>
              <a:cs typeface="Ideal Sans Medium" pitchFamily="2" charset="0"/>
            </a:endParaRPr>
          </a:p>
        </p:txBody>
      </p:sp>
      <p:graphicFrame>
        <p:nvGraphicFramePr>
          <p:cNvPr id="60" name="Table 59">
            <a:extLst>
              <a:ext uri="{FF2B5EF4-FFF2-40B4-BE49-F238E27FC236}">
                <a16:creationId xmlns:a16="http://schemas.microsoft.com/office/drawing/2014/main" id="{EE0A7424-60A2-D741-8B3E-8094296DD470}"/>
              </a:ext>
            </a:extLst>
          </p:cNvPr>
          <p:cNvGraphicFramePr>
            <a:graphicFrameLocks noGrp="1"/>
          </p:cNvGraphicFramePr>
          <p:nvPr/>
        </p:nvGraphicFramePr>
        <p:xfrm>
          <a:off x="3108983" y="5790976"/>
          <a:ext cx="1386143" cy="651276"/>
        </p:xfrm>
        <a:graphic>
          <a:graphicData uri="http://schemas.openxmlformats.org/drawingml/2006/table">
            <a:tbl>
              <a:tblPr>
                <a:tableStyleId>{5C22544A-7EE6-4342-B048-85BDC9FD1C3A}</a:tableStyleId>
              </a:tblPr>
              <a:tblGrid>
                <a:gridCol w="1386143">
                  <a:extLst>
                    <a:ext uri="{9D8B030D-6E8A-4147-A177-3AD203B41FA5}">
                      <a16:colId xmlns:a16="http://schemas.microsoft.com/office/drawing/2014/main" val="2166566168"/>
                    </a:ext>
                  </a:extLst>
                </a:gridCol>
              </a:tblGrid>
              <a:tr h="133087">
                <a:tc>
                  <a:txBody>
                    <a:bodyPr/>
                    <a:lstStyle/>
                    <a:p>
                      <a:pPr algn="ctr" fontAlgn="b"/>
                      <a:r>
                        <a:rPr lang="en-IN" sz="1050" b="1" i="0" u="none" strike="noStrike">
                          <a:solidFill>
                            <a:schemeClr val="bg1"/>
                          </a:solidFill>
                          <a:effectLst/>
                          <a:latin typeface="Ideal Sans Medium" pitchFamily="2" charset="0"/>
                          <a:cs typeface="Ideal Sans Medium" pitchFamily="2" charset="0"/>
                        </a:rPr>
                        <a:t>In Food Security Crisis</a:t>
                      </a:r>
                    </a:p>
                  </a:txBody>
                  <a:tcPr marL="8373" marR="8373" marT="8373" marB="0" anchor="b">
                    <a:solidFill>
                      <a:srgbClr val="FF0000"/>
                    </a:solidFill>
                  </a:tcPr>
                </a:tc>
                <a:extLst>
                  <a:ext uri="{0D108BD9-81ED-4DB2-BD59-A6C34878D82A}">
                    <a16:rowId xmlns:a16="http://schemas.microsoft.com/office/drawing/2014/main" val="2314481199"/>
                  </a:ext>
                </a:extLst>
              </a:tr>
              <a:tr h="160961">
                <a:tc>
                  <a:txBody>
                    <a:bodyPr/>
                    <a:lstStyle/>
                    <a:p>
                      <a:pPr algn="l" fontAlgn="b"/>
                      <a:r>
                        <a:rPr lang="en-IN" sz="1000" b="0" i="0" u="none" strike="noStrike">
                          <a:effectLst/>
                          <a:latin typeface="Ideal Sans Light" pitchFamily="2" charset="0"/>
                          <a:cs typeface="Ideal Sans Light" pitchFamily="2" charset="0"/>
                        </a:rPr>
                        <a:t>Afghanistan</a:t>
                      </a:r>
                      <a:endParaRPr lang="en-IN" sz="100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426467902"/>
                  </a:ext>
                </a:extLst>
              </a:tr>
              <a:tr h="160961">
                <a:tc>
                  <a:txBody>
                    <a:bodyPr/>
                    <a:lstStyle/>
                    <a:p>
                      <a:pPr algn="l" fontAlgn="b"/>
                      <a:r>
                        <a:rPr lang="en-IN" sz="1000" b="0" i="0" u="none" strike="noStrike">
                          <a:solidFill>
                            <a:srgbClr val="000000"/>
                          </a:solidFill>
                          <a:effectLst/>
                          <a:latin typeface="Ideal Sans Light" pitchFamily="2" charset="0"/>
                          <a:ea typeface="Arial Unicode MS" panose="020B0604020202020204" pitchFamily="34" charset="-128"/>
                          <a:cs typeface="Ideal Sans Light" pitchFamily="2" charset="0"/>
                        </a:rPr>
                        <a:t>Myanmar</a:t>
                      </a:r>
                    </a:p>
                  </a:txBody>
                  <a:tcPr marL="8373" marR="8373" marT="8373" marB="0" anchor="b">
                    <a:noFill/>
                  </a:tcPr>
                </a:tc>
                <a:extLst>
                  <a:ext uri="{0D108BD9-81ED-4DB2-BD59-A6C34878D82A}">
                    <a16:rowId xmlns:a16="http://schemas.microsoft.com/office/drawing/2014/main" val="2300037776"/>
                  </a:ext>
                </a:extLst>
              </a:tr>
              <a:tr h="160961">
                <a:tc>
                  <a:txBody>
                    <a:bodyPr/>
                    <a:lstStyle/>
                    <a:p>
                      <a:pPr algn="l" fontAlgn="b"/>
                      <a:r>
                        <a:rPr lang="en-IN" sz="1000" b="0" i="0" u="none" strike="noStrike">
                          <a:solidFill>
                            <a:srgbClr val="000000"/>
                          </a:solidFill>
                          <a:effectLst/>
                          <a:latin typeface="Ideal Sans Light" pitchFamily="2" charset="0"/>
                          <a:ea typeface="Arial Unicode MS" panose="020B0604020202020204" pitchFamily="34" charset="-128"/>
                          <a:cs typeface="Ideal Sans Light" pitchFamily="2" charset="0"/>
                        </a:rPr>
                        <a:t>Sri Lanka</a:t>
                      </a:r>
                    </a:p>
                  </a:txBody>
                  <a:tcPr marL="8373" marR="8373" marT="8373" marB="0" anchor="b">
                    <a:noFill/>
                  </a:tcPr>
                </a:tc>
                <a:extLst>
                  <a:ext uri="{0D108BD9-81ED-4DB2-BD59-A6C34878D82A}">
                    <a16:rowId xmlns:a16="http://schemas.microsoft.com/office/drawing/2014/main" val="185197034"/>
                  </a:ext>
                </a:extLst>
              </a:tr>
            </a:tbl>
          </a:graphicData>
        </a:graphic>
      </p:graphicFrame>
      <p:graphicFrame>
        <p:nvGraphicFramePr>
          <p:cNvPr id="61" name="Table 60">
            <a:extLst>
              <a:ext uri="{FF2B5EF4-FFF2-40B4-BE49-F238E27FC236}">
                <a16:creationId xmlns:a16="http://schemas.microsoft.com/office/drawing/2014/main" id="{24B61F75-E30B-CD42-8914-D9FC4B3FF004}"/>
              </a:ext>
            </a:extLst>
          </p:cNvPr>
          <p:cNvGraphicFramePr>
            <a:graphicFrameLocks noGrp="1"/>
          </p:cNvGraphicFramePr>
          <p:nvPr/>
        </p:nvGraphicFramePr>
        <p:xfrm>
          <a:off x="4874894" y="5790976"/>
          <a:ext cx="1213634" cy="651276"/>
        </p:xfrm>
        <a:graphic>
          <a:graphicData uri="http://schemas.openxmlformats.org/drawingml/2006/table">
            <a:tbl>
              <a:tblPr>
                <a:tableStyleId>{5C22544A-7EE6-4342-B048-85BDC9FD1C3A}</a:tableStyleId>
              </a:tblPr>
              <a:tblGrid>
                <a:gridCol w="1213634">
                  <a:extLst>
                    <a:ext uri="{9D8B030D-6E8A-4147-A177-3AD203B41FA5}">
                      <a16:colId xmlns:a16="http://schemas.microsoft.com/office/drawing/2014/main" val="2166566168"/>
                    </a:ext>
                  </a:extLst>
                </a:gridCol>
              </a:tblGrid>
              <a:tr h="133087">
                <a:tc>
                  <a:txBody>
                    <a:bodyPr/>
                    <a:lstStyle/>
                    <a:p>
                      <a:pPr algn="ctr" fontAlgn="b"/>
                      <a:r>
                        <a:rPr lang="en-IN" sz="1050" b="1" i="0" u="none" strike="noStrike">
                          <a:solidFill>
                            <a:schemeClr val="bg1"/>
                          </a:solidFill>
                          <a:effectLst/>
                          <a:latin typeface="Ideal Sans Medium" pitchFamily="2" charset="0"/>
                          <a:cs typeface="Ideal Sans Medium" pitchFamily="2" charset="0"/>
                        </a:rPr>
                        <a:t>Vulnerable</a:t>
                      </a:r>
                    </a:p>
                  </a:txBody>
                  <a:tcPr marL="8373" marR="8373" marT="8373" marB="0" anchor="b">
                    <a:solidFill>
                      <a:schemeClr val="accent2"/>
                    </a:solidFill>
                  </a:tcPr>
                </a:tc>
                <a:extLst>
                  <a:ext uri="{0D108BD9-81ED-4DB2-BD59-A6C34878D82A}">
                    <a16:rowId xmlns:a16="http://schemas.microsoft.com/office/drawing/2014/main" val="2314481199"/>
                  </a:ext>
                </a:extLst>
              </a:tr>
              <a:tr h="160961">
                <a:tc>
                  <a:txBody>
                    <a:bodyPr/>
                    <a:lstStyle/>
                    <a:p>
                      <a:pPr algn="l" fontAlgn="b"/>
                      <a:r>
                        <a:rPr lang="en-IN" sz="1000" b="0" i="0" u="none" strike="noStrike">
                          <a:effectLst/>
                          <a:latin typeface="Ideal Sans Light" pitchFamily="2" charset="0"/>
                          <a:cs typeface="Ideal Sans Light" pitchFamily="2" charset="0"/>
                        </a:rPr>
                        <a:t>Mongolia</a:t>
                      </a:r>
                      <a:endParaRPr lang="en-IN" sz="100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426467902"/>
                  </a:ext>
                </a:extLst>
              </a:tr>
              <a:tr h="160961">
                <a:tc>
                  <a:txBody>
                    <a:bodyPr/>
                    <a:lstStyle/>
                    <a:p>
                      <a:pPr algn="l" fontAlgn="b"/>
                      <a:r>
                        <a:rPr lang="en-IN" sz="1000" b="0" i="0" u="none" strike="noStrike">
                          <a:solidFill>
                            <a:srgbClr val="000000"/>
                          </a:solidFill>
                          <a:effectLst/>
                          <a:latin typeface="Ideal Sans Light" pitchFamily="2" charset="0"/>
                          <a:ea typeface="Arial Unicode MS" panose="020B0604020202020204" pitchFamily="34" charset="-128"/>
                          <a:cs typeface="Ideal Sans Light" pitchFamily="2" charset="0"/>
                        </a:rPr>
                        <a:t>Pakistan</a:t>
                      </a:r>
                    </a:p>
                  </a:txBody>
                  <a:tcPr marL="8373" marR="8373" marT="8373" marB="0" anchor="b">
                    <a:noFill/>
                  </a:tcPr>
                </a:tc>
                <a:extLst>
                  <a:ext uri="{0D108BD9-81ED-4DB2-BD59-A6C34878D82A}">
                    <a16:rowId xmlns:a16="http://schemas.microsoft.com/office/drawing/2014/main" val="2300037776"/>
                  </a:ext>
                </a:extLst>
              </a:tr>
              <a:tr h="160961">
                <a:tc>
                  <a:txBody>
                    <a:bodyPr/>
                    <a:lstStyle/>
                    <a:p>
                      <a:pPr algn="l" fontAlgn="b"/>
                      <a:endParaRPr lang="en-IN" sz="1000" b="0" i="0" u="none" strike="noStrike">
                        <a:solidFill>
                          <a:srgbClr val="000000"/>
                        </a:solidFill>
                        <a:effectLst/>
                        <a:latin typeface="Ideal Sans Light" pitchFamily="2" charset="0"/>
                        <a:ea typeface="Arial Unicode MS" panose="020B0604020202020204" pitchFamily="34" charset="-128"/>
                        <a:cs typeface="Ideal Sans Light" pitchFamily="2" charset="0"/>
                      </a:endParaRPr>
                    </a:p>
                  </a:txBody>
                  <a:tcPr marL="8373" marR="8373" marT="8373" marB="0" anchor="b">
                    <a:noFill/>
                  </a:tcPr>
                </a:tc>
                <a:extLst>
                  <a:ext uri="{0D108BD9-81ED-4DB2-BD59-A6C34878D82A}">
                    <a16:rowId xmlns:a16="http://schemas.microsoft.com/office/drawing/2014/main" val="185197034"/>
                  </a:ext>
                </a:extLst>
              </a:tr>
            </a:tbl>
          </a:graphicData>
        </a:graphic>
      </p:graphicFrame>
      <p:graphicFrame>
        <p:nvGraphicFramePr>
          <p:cNvPr id="37" name="Table 36">
            <a:extLst>
              <a:ext uri="{FF2B5EF4-FFF2-40B4-BE49-F238E27FC236}">
                <a16:creationId xmlns:a16="http://schemas.microsoft.com/office/drawing/2014/main" id="{74CDE693-59C1-CC47-8B5A-E3EF84E28E09}"/>
              </a:ext>
            </a:extLst>
          </p:cNvPr>
          <p:cNvGraphicFramePr>
            <a:graphicFrameLocks noGrp="1"/>
          </p:cNvGraphicFramePr>
          <p:nvPr>
            <p:extLst>
              <p:ext uri="{D42A27DB-BD31-4B8C-83A1-F6EECF244321}">
                <p14:modId xmlns:p14="http://schemas.microsoft.com/office/powerpoint/2010/main" val="259364227"/>
              </p:ext>
            </p:extLst>
          </p:nvPr>
        </p:nvGraphicFramePr>
        <p:xfrm>
          <a:off x="252641" y="1505140"/>
          <a:ext cx="2401735" cy="4167500"/>
        </p:xfrm>
        <a:graphic>
          <a:graphicData uri="http://schemas.openxmlformats.org/drawingml/2006/table">
            <a:tbl>
              <a:tblPr>
                <a:tableStyleId>{5C22544A-7EE6-4342-B048-85BDC9FD1C3A}</a:tableStyleId>
              </a:tblPr>
              <a:tblGrid>
                <a:gridCol w="996396">
                  <a:extLst>
                    <a:ext uri="{9D8B030D-6E8A-4147-A177-3AD203B41FA5}">
                      <a16:colId xmlns:a16="http://schemas.microsoft.com/office/drawing/2014/main" val="2490689163"/>
                    </a:ext>
                  </a:extLst>
                </a:gridCol>
                <a:gridCol w="105053">
                  <a:extLst>
                    <a:ext uri="{9D8B030D-6E8A-4147-A177-3AD203B41FA5}">
                      <a16:colId xmlns:a16="http://schemas.microsoft.com/office/drawing/2014/main" val="2973648714"/>
                    </a:ext>
                  </a:extLst>
                </a:gridCol>
                <a:gridCol w="523605">
                  <a:extLst>
                    <a:ext uri="{9D8B030D-6E8A-4147-A177-3AD203B41FA5}">
                      <a16:colId xmlns:a16="http://schemas.microsoft.com/office/drawing/2014/main" val="329766336"/>
                    </a:ext>
                  </a:extLst>
                </a:gridCol>
                <a:gridCol w="366524">
                  <a:extLst>
                    <a:ext uri="{9D8B030D-6E8A-4147-A177-3AD203B41FA5}">
                      <a16:colId xmlns:a16="http://schemas.microsoft.com/office/drawing/2014/main" val="2343007947"/>
                    </a:ext>
                  </a:extLst>
                </a:gridCol>
                <a:gridCol w="410157">
                  <a:extLst>
                    <a:ext uri="{9D8B030D-6E8A-4147-A177-3AD203B41FA5}">
                      <a16:colId xmlns:a16="http://schemas.microsoft.com/office/drawing/2014/main" val="927652169"/>
                    </a:ext>
                  </a:extLst>
                </a:gridCol>
              </a:tblGrid>
              <a:tr h="166700">
                <a:tc gridSpan="2">
                  <a:txBody>
                    <a:bodyPr/>
                    <a:lstStyle/>
                    <a:p>
                      <a:pPr algn="l" fontAlgn="b"/>
                      <a:endParaRPr lang="en-IN" sz="1050" b="1" i="0" u="none" strike="noStrike" dirty="0">
                        <a:solidFill>
                          <a:schemeClr val="bg1"/>
                        </a:solidFill>
                        <a:effectLst/>
                        <a:latin typeface="Calibri" panose="020F0502020204030204" pitchFamily="34" charset="0"/>
                        <a:cs typeface="Calibri" panose="020F05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50" b="1" i="0" u="none" strike="noStrike">
                        <a:solidFill>
                          <a:schemeClr val="bg1"/>
                        </a:solidFill>
                        <a:effectLst/>
                        <a:latin typeface="Calibri" panose="020F0502020204030204" pitchFamily="34" charset="0"/>
                        <a:cs typeface="Calibri" panose="020F05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1" i="0" u="none" strike="noStrike">
                          <a:solidFill>
                            <a:schemeClr val="bg1"/>
                          </a:solidFill>
                          <a:effectLst/>
                          <a:latin typeface="+mn-lt"/>
                          <a:cs typeface="Calibri Light" panose="020F0302020204030204" pitchFamily="34" charset="0"/>
                        </a:rPr>
                        <a:t>MoM</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1" i="0" u="none" strike="noStrike">
                          <a:solidFill>
                            <a:schemeClr val="bg1"/>
                          </a:solidFill>
                          <a:effectLst/>
                          <a:latin typeface="+mn-lt"/>
                          <a:cs typeface="Calibri Light" panose="020F0302020204030204" pitchFamily="34" charset="0"/>
                        </a:rPr>
                        <a:t>YoY</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8906256"/>
                  </a:ext>
                </a:extLst>
              </a:tr>
              <a:tr h="166700">
                <a:tc gridSpan="5">
                  <a:txBody>
                    <a:bodyPr/>
                    <a:lstStyle/>
                    <a:p>
                      <a:pPr algn="ctr" fontAlgn="b"/>
                      <a:r>
                        <a:rPr lang="en-IN" sz="1000" b="1" i="0" u="none" strike="noStrike" dirty="0">
                          <a:solidFill>
                            <a:schemeClr val="bg1"/>
                          </a:solidFill>
                          <a:effectLst/>
                          <a:latin typeface="+mn-lt"/>
                          <a:cs typeface="Calibri Light" panose="020F0302020204030204" pitchFamily="34" charset="0"/>
                        </a:rPr>
                        <a:t>Energy</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885296"/>
                  </a:ext>
                </a:extLst>
              </a:tr>
              <a:tr h="166700">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Crude oil, average</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($/bbl)</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($/bbl)</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-8%</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56%</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8498670"/>
                  </a:ext>
                </a:extLst>
              </a:tr>
              <a:tr h="166700">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Natural gas, US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a:t>
                      </a:r>
                      <a:r>
                        <a:rPr lang="en-IN" sz="1000" b="0" i="0" u="none" strike="noStrike" err="1">
                          <a:solidFill>
                            <a:schemeClr val="bg1"/>
                          </a:solidFill>
                          <a:effectLst/>
                          <a:latin typeface="Calibri Light" panose="020F0302020204030204" pitchFamily="34" charset="0"/>
                          <a:cs typeface="Calibri Light" panose="020F0302020204030204" pitchFamily="34" charset="0"/>
                        </a:rPr>
                        <a:t>mmbtu</a:t>
                      </a:r>
                      <a:r>
                        <a:rPr lang="en-IN" sz="1000" b="0" i="0" u="none" strike="noStrike">
                          <a:solidFill>
                            <a:schemeClr val="bg1"/>
                          </a:solidFill>
                          <a:effectLst/>
                          <a:latin typeface="Calibri Light" panose="020F0302020204030204" pitchFamily="34" charset="0"/>
                          <a:cs typeface="Calibri Light" panose="020F0302020204030204" pitchFamily="34" charset="0"/>
                        </a:rPr>
                        <a: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($/mmbtu)</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34%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126%</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66798043"/>
                  </a:ext>
                </a:extLst>
              </a:tr>
              <a:tr h="166700">
                <a:tc gridSpan="5">
                  <a:txBody>
                    <a:bodyPr/>
                    <a:lstStyle/>
                    <a:p>
                      <a:pPr algn="ctr" fontAlgn="b"/>
                      <a:r>
                        <a:rPr lang="en-IN" sz="1000" b="1" i="0" u="none" strike="noStrike" dirty="0">
                          <a:solidFill>
                            <a:schemeClr val="bg1"/>
                          </a:solidFill>
                          <a:effectLst/>
                          <a:latin typeface="+mn-lt"/>
                          <a:cs typeface="Calibri Light" panose="020F0302020204030204" pitchFamily="34" charset="0"/>
                        </a:rPr>
                        <a:t>Edible Oils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4110985"/>
                  </a:ext>
                </a:extLst>
              </a:tr>
              <a:tr h="166700">
                <a:tc gridSpan="2">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Palm oil</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-5%</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48%</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632027209"/>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Soybean oil</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a:t>
                      </a:r>
                      <a:r>
                        <a:rPr lang="en-IN" sz="1000" b="0" i="0" u="none" strike="noStrike" dirty="0" err="1">
                          <a:solidFill>
                            <a:schemeClr val="bg1"/>
                          </a:solidFill>
                          <a:effectLst/>
                          <a:latin typeface="Calibri Light" panose="020F0302020204030204" pitchFamily="34" charset="0"/>
                          <a:cs typeface="Calibri Light" panose="020F0302020204030204" pitchFamily="34" charset="0"/>
                        </a:rPr>
                        <a:t>mt</a:t>
                      </a:r>
                      <a:r>
                        <a:rPr lang="en-IN" sz="1000" b="0" i="0" u="none" strike="noStrike" dirty="0">
                          <a:solidFill>
                            <a:schemeClr val="bg1"/>
                          </a:solidFill>
                          <a:effectLst/>
                          <a:latin typeface="Calibri Light" panose="020F0302020204030204" pitchFamily="34" charset="0"/>
                          <a:cs typeface="Calibri Light" panose="020F0302020204030204" pitchFamily="34" charset="0"/>
                        </a:rPr>
                        <a: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0%</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24%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363578245"/>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Sunflower oil</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a:t>
                      </a:r>
                      <a:r>
                        <a:rPr lang="en-IN" sz="1000" b="0" i="0" u="none" strike="noStrike" dirty="0" err="1">
                          <a:solidFill>
                            <a:schemeClr val="bg1"/>
                          </a:solidFill>
                          <a:effectLst/>
                          <a:latin typeface="Calibri Light" panose="020F0302020204030204" pitchFamily="34" charset="0"/>
                          <a:cs typeface="Calibri Light" panose="020F0302020204030204" pitchFamily="34" charset="0"/>
                        </a:rPr>
                        <a:t>mt</a:t>
                      </a:r>
                      <a:r>
                        <a:rPr lang="en-IN" sz="1000" b="0" i="0" u="none" strike="noStrike" dirty="0">
                          <a:solidFill>
                            <a:schemeClr val="bg1"/>
                          </a:solidFill>
                          <a:effectLst/>
                          <a:latin typeface="Calibri Light" panose="020F0302020204030204" pitchFamily="34" charset="0"/>
                          <a:cs typeface="Calibri Light" panose="020F0302020204030204" pitchFamily="34" charset="0"/>
                        </a:rPr>
                        <a: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44%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98658534"/>
                  </a:ext>
                </a:extLst>
              </a:tr>
              <a:tr h="166700">
                <a:tc gridSpan="5">
                  <a:txBody>
                    <a:bodyPr/>
                    <a:lstStyle/>
                    <a:p>
                      <a:pPr algn="ctr" fontAlgn="b"/>
                      <a:r>
                        <a:rPr lang="en-IN" sz="1000" b="1" i="0" u="none" strike="noStrike" dirty="0">
                          <a:solidFill>
                            <a:schemeClr val="bg1"/>
                          </a:solidFill>
                          <a:effectLst/>
                          <a:latin typeface="+mn-lt"/>
                          <a:cs typeface="Calibri Light" panose="020F0302020204030204" pitchFamily="34" charset="0"/>
                        </a:rPr>
                        <a:t>Grains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1086399"/>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Maize</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a:t>
                      </a:r>
                      <a:r>
                        <a:rPr lang="en-IN" sz="1000" b="0" i="0" u="none" strike="noStrike" dirty="0" err="1">
                          <a:solidFill>
                            <a:schemeClr val="bg1"/>
                          </a:solidFill>
                          <a:effectLst/>
                          <a:latin typeface="Calibri Light" panose="020F0302020204030204" pitchFamily="34" charset="0"/>
                          <a:cs typeface="Calibri Light" panose="020F0302020204030204" pitchFamily="34" charset="0"/>
                        </a:rPr>
                        <a:t>mt</a:t>
                      </a:r>
                      <a:r>
                        <a:rPr lang="en-IN" sz="1000" b="0" i="0" u="none" strike="noStrike" dirty="0">
                          <a:solidFill>
                            <a:schemeClr val="bg1"/>
                          </a:solidFill>
                          <a:effectLst/>
                          <a:latin typeface="Calibri Light" panose="020F0302020204030204" pitchFamily="34" charset="0"/>
                          <a:cs typeface="Calibri Light" panose="020F0302020204030204" pitchFamily="34" charset="0"/>
                        </a:rPr>
                        <a: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251826979"/>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Rice</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a:t>
                      </a:r>
                      <a:r>
                        <a:rPr lang="en-IN" sz="1000" b="0" i="0" u="none" strike="noStrike" dirty="0" err="1">
                          <a:solidFill>
                            <a:schemeClr val="bg1"/>
                          </a:solidFill>
                          <a:effectLst/>
                          <a:latin typeface="Calibri Light" panose="020F0302020204030204" pitchFamily="34" charset="0"/>
                          <a:cs typeface="Calibri Light" panose="020F0302020204030204" pitchFamily="34" charset="0"/>
                        </a:rPr>
                        <a:t>mt</a:t>
                      </a:r>
                      <a:r>
                        <a:rPr lang="en-IN" sz="1000" b="0" i="0" u="none" strike="noStrike" dirty="0">
                          <a:solidFill>
                            <a:schemeClr val="bg1"/>
                          </a:solidFill>
                          <a:effectLst/>
                          <a:latin typeface="Calibri Light" panose="020F0302020204030204" pitchFamily="34" charset="0"/>
                          <a:cs typeface="Calibri Light" panose="020F0302020204030204" pitchFamily="34" charset="0"/>
                        </a:rPr>
                        <a: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2%</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-13%</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2242557183"/>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Wheat, US SRW</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a:t>
                      </a:r>
                      <a:r>
                        <a:rPr lang="en-IN" sz="1000" b="0" i="0" u="none" strike="noStrike" dirty="0" err="1">
                          <a:solidFill>
                            <a:schemeClr val="bg1"/>
                          </a:solidFill>
                          <a:effectLst/>
                          <a:latin typeface="Calibri Light" panose="020F0302020204030204" pitchFamily="34" charset="0"/>
                          <a:cs typeface="Calibri Light" panose="020F0302020204030204" pitchFamily="34" charset="0"/>
                        </a:rPr>
                        <a:t>mt</a:t>
                      </a:r>
                      <a:r>
                        <a:rPr lang="en-IN" sz="1000" b="0" i="0" u="none" strike="noStrike" dirty="0">
                          <a:solidFill>
                            <a:schemeClr val="bg1"/>
                          </a:solidFill>
                          <a:effectLst/>
                          <a:latin typeface="Calibri Light" panose="020F0302020204030204" pitchFamily="34" charset="0"/>
                          <a:cs typeface="Calibri Light" panose="020F0302020204030204" pitchFamily="34" charset="0"/>
                        </a:rPr>
                        <a: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26%</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148%</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84413208"/>
                  </a:ext>
                </a:extLst>
              </a:tr>
              <a:tr h="166700">
                <a:tc gridSpan="5">
                  <a:txBody>
                    <a:bodyPr/>
                    <a:lstStyle/>
                    <a:p>
                      <a:pPr algn="ctr" fontAlgn="b"/>
                      <a:r>
                        <a:rPr lang="en-IN" sz="1000" b="1" i="0" u="none" strike="noStrike" dirty="0">
                          <a:solidFill>
                            <a:schemeClr val="bg1"/>
                          </a:solidFill>
                          <a:effectLst/>
                          <a:latin typeface="+mn-lt"/>
                          <a:cs typeface="Calibri Light" panose="020F0302020204030204" pitchFamily="34" charset="0"/>
                        </a:rPr>
                        <a:t>Other Agriculture Products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8258146"/>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Soybeans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0%</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11%</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685039120"/>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Sugar, world</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($/kg)</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3%</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14%</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125603516"/>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Cotton, A Index</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($/kg)</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10%</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71%</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82294176"/>
                  </a:ext>
                </a:extLst>
              </a:tr>
              <a:tr h="166700">
                <a:tc gridSpan="5">
                  <a:txBody>
                    <a:bodyPr/>
                    <a:lstStyle/>
                    <a:p>
                      <a:pPr algn="ctr" fontAlgn="b"/>
                      <a:r>
                        <a:rPr lang="en-IN" sz="1000" b="1" i="0" u="none" strike="noStrike">
                          <a:solidFill>
                            <a:schemeClr val="bg1"/>
                          </a:solidFill>
                          <a:effectLst/>
                          <a:latin typeface="+mn-lt"/>
                          <a:cs typeface="Calibri Light" panose="020F0302020204030204" pitchFamily="34" charset="0"/>
                        </a:rPr>
                        <a:t>Fertilizers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6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0746700"/>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Phosphate rock</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40%</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143%</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3739107"/>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DAP</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2%</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66%</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73373037"/>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TSP</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8%</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62%</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833875835"/>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Urea </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6%</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179%</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78569301"/>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Potassium chloride</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($/mt)</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0%</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178%</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033476638"/>
                  </a:ext>
                </a:extLst>
              </a:tr>
              <a:tr h="166700">
                <a:tc gridSpan="5">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IN" sz="1000" b="1" i="0" u="none" strike="noStrike" dirty="0">
                        <a:solidFill>
                          <a:schemeClr val="bg1"/>
                        </a:solidFill>
                        <a:effectLst/>
                        <a:latin typeface="+mn-lt"/>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0024063"/>
                  </a:ext>
                </a:extLst>
              </a:tr>
              <a:tr h="166700">
                <a:tc gridSpan="5">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000" b="1" i="0" u="none" strike="noStrike" dirty="0">
                          <a:solidFill>
                            <a:schemeClr val="bg1"/>
                          </a:solidFill>
                          <a:effectLst/>
                          <a:latin typeface="+mn-lt"/>
                          <a:cs typeface="Calibri Light" panose="020F0302020204030204" pitchFamily="34" charset="0"/>
                        </a:rPr>
                        <a:t>Logistics</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58483262"/>
                  </a:ext>
                </a:extLst>
              </a:tr>
              <a:tr h="166700">
                <a:tc gridSpan="2">
                  <a:txBody>
                    <a:bodyPr/>
                    <a:lstStyle/>
                    <a:p>
                      <a:pPr algn="l" fontAlgn="b"/>
                      <a:r>
                        <a:rPr lang="en-IN" sz="1000" b="0" i="0" u="none" strike="noStrike">
                          <a:solidFill>
                            <a:schemeClr val="bg1"/>
                          </a:solidFill>
                          <a:effectLst/>
                          <a:latin typeface="Calibri Light" panose="020F0302020204030204" pitchFamily="34" charset="0"/>
                          <a:cs typeface="Calibri Light" panose="020F0302020204030204" pitchFamily="34" charset="0"/>
                        </a:rPr>
                        <a:t>Baltic Dry Index</a:t>
                      </a:r>
                      <a:r>
                        <a:rPr lang="en-IN" sz="1000" b="0" i="0" u="none" strike="noStrike" baseline="30000">
                          <a:solidFill>
                            <a:schemeClr val="bg1"/>
                          </a:solidFill>
                          <a:effectLst/>
                          <a:latin typeface="Ideal Sans Thin" pitchFamily="2" charset="0"/>
                          <a:cs typeface="Ideal Sans Thin" pitchFamily="2" charset="0"/>
                        </a:rPr>
                        <a:t>2</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l" fontAlgn="b"/>
                      <a:endParaRPr lang="en-IN" sz="1000" b="0" i="0" u="none" strike="noStrike">
                        <a:solidFill>
                          <a:schemeClr val="bg1"/>
                        </a:solidFill>
                        <a:effectLst/>
                        <a:latin typeface="Calibri Light" panose="020F0302020204030204" pitchFamily="34" charset="0"/>
                        <a:cs typeface="Calibri Light" panose="020F0302020204030204" pitchFamily="34" charset="0"/>
                      </a:endParaRP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IN" sz="1000" b="0" i="0" u="none" strike="noStrike">
                          <a:solidFill>
                            <a:schemeClr val="bg1"/>
                          </a:solidFill>
                          <a:effectLst/>
                          <a:latin typeface="Calibri Light" panose="020F0302020204030204" pitchFamily="34" charset="0"/>
                          <a:cs typeface="Calibri Light" panose="020F0302020204030204" pitchFamily="34" charset="0"/>
                        </a:rPr>
                        <a:t>22%</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IN" sz="1000" b="0" i="0" u="none" strike="noStrike" dirty="0">
                          <a:solidFill>
                            <a:schemeClr val="bg1"/>
                          </a:solidFill>
                          <a:effectLst/>
                          <a:latin typeface="Calibri Light" panose="020F0302020204030204" pitchFamily="34" charset="0"/>
                          <a:cs typeface="Calibri Light" panose="020F0302020204030204" pitchFamily="34" charset="0"/>
                        </a:rPr>
                        <a:t>6.5%</a:t>
                      </a:r>
                    </a:p>
                  </a:txBody>
                  <a:tcPr marL="5756" marR="5756" marT="575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844710287"/>
                  </a:ext>
                </a:extLst>
              </a:tr>
            </a:tbl>
          </a:graphicData>
        </a:graphic>
      </p:graphicFrame>
      <p:sp>
        <p:nvSpPr>
          <p:cNvPr id="30" name="TextBox 29">
            <a:extLst>
              <a:ext uri="{FF2B5EF4-FFF2-40B4-BE49-F238E27FC236}">
                <a16:creationId xmlns:a16="http://schemas.microsoft.com/office/drawing/2014/main" id="{A8CB15A1-0836-7641-8D39-D337B66CADDD}"/>
              </a:ext>
            </a:extLst>
          </p:cNvPr>
          <p:cNvSpPr txBox="1"/>
          <p:nvPr/>
        </p:nvSpPr>
        <p:spPr>
          <a:xfrm>
            <a:off x="6427152" y="6634835"/>
            <a:ext cx="6657493" cy="230832"/>
          </a:xfrm>
          <a:prstGeom prst="rect">
            <a:avLst/>
          </a:prstGeom>
          <a:noFill/>
        </p:spPr>
        <p:txBody>
          <a:bodyPr wrap="square">
            <a:spAutoFit/>
          </a:bodyPr>
          <a:lstStyle/>
          <a:p>
            <a:r>
              <a:rPr lang="en-PH" sz="900">
                <a:effectLst/>
                <a:latin typeface="Ideal Sans Light" pitchFamily="2" charset="0"/>
                <a:cs typeface="Ideal Sans Light" pitchFamily="2" charset="0"/>
              </a:rPr>
              <a:t># Other countries being watched for social unrest are Bangladesh, Philippines and Kazakhstan (based </a:t>
            </a:r>
            <a:r>
              <a:rPr lang="en-PH" sz="900">
                <a:solidFill>
                  <a:srgbClr val="0563C2"/>
                </a:solidFill>
                <a:effectLst/>
                <a:latin typeface="Ideal Sans Light" pitchFamily="2" charset="0"/>
                <a:cs typeface="Ideal Sans Light" pitchFamily="2" charset="0"/>
              </a:rPr>
              <a:t>on this report</a:t>
            </a:r>
            <a:r>
              <a:rPr lang="en-PH" sz="900">
                <a:effectLst/>
                <a:latin typeface="Ideal Sans Light" pitchFamily="2" charset="0"/>
                <a:cs typeface="Ideal Sans Light" pitchFamily="2" charset="0"/>
              </a:rPr>
              <a:t>)</a:t>
            </a:r>
          </a:p>
        </p:txBody>
      </p:sp>
    </p:spTree>
    <p:extLst>
      <p:ext uri="{BB962C8B-B14F-4D97-AF65-F5344CB8AC3E}">
        <p14:creationId xmlns:p14="http://schemas.microsoft.com/office/powerpoint/2010/main" val="134487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234AB47-F9C1-904C-B60C-1D9C72D33C16}"/>
              </a:ext>
            </a:extLst>
          </p:cNvPr>
          <p:cNvGraphicFramePr>
            <a:graphicFrameLocks noGrp="1"/>
          </p:cNvGraphicFramePr>
          <p:nvPr>
            <p:extLst>
              <p:ext uri="{D42A27DB-BD31-4B8C-83A1-F6EECF244321}">
                <p14:modId xmlns:p14="http://schemas.microsoft.com/office/powerpoint/2010/main" val="3980852078"/>
              </p:ext>
            </p:extLst>
          </p:nvPr>
        </p:nvGraphicFramePr>
        <p:xfrm>
          <a:off x="253417" y="743925"/>
          <a:ext cx="8410752" cy="6017703"/>
        </p:xfrm>
        <a:graphic>
          <a:graphicData uri="http://schemas.openxmlformats.org/drawingml/2006/table">
            <a:tbl>
              <a:tblPr>
                <a:tableStyleId>{5C22544A-7EE6-4342-B048-85BDC9FD1C3A}</a:tableStyleId>
              </a:tblPr>
              <a:tblGrid>
                <a:gridCol w="706251">
                  <a:extLst>
                    <a:ext uri="{9D8B030D-6E8A-4147-A177-3AD203B41FA5}">
                      <a16:colId xmlns:a16="http://schemas.microsoft.com/office/drawing/2014/main" val="3666797113"/>
                    </a:ext>
                  </a:extLst>
                </a:gridCol>
                <a:gridCol w="495285">
                  <a:extLst>
                    <a:ext uri="{9D8B030D-6E8A-4147-A177-3AD203B41FA5}">
                      <a16:colId xmlns:a16="http://schemas.microsoft.com/office/drawing/2014/main" val="2447495331"/>
                    </a:ext>
                  </a:extLst>
                </a:gridCol>
                <a:gridCol w="600768">
                  <a:extLst>
                    <a:ext uri="{9D8B030D-6E8A-4147-A177-3AD203B41FA5}">
                      <a16:colId xmlns:a16="http://schemas.microsoft.com/office/drawing/2014/main" val="79245207"/>
                    </a:ext>
                  </a:extLst>
                </a:gridCol>
                <a:gridCol w="600768">
                  <a:extLst>
                    <a:ext uri="{9D8B030D-6E8A-4147-A177-3AD203B41FA5}">
                      <a16:colId xmlns:a16="http://schemas.microsoft.com/office/drawing/2014/main" val="74220414"/>
                    </a:ext>
                  </a:extLst>
                </a:gridCol>
                <a:gridCol w="600768">
                  <a:extLst>
                    <a:ext uri="{9D8B030D-6E8A-4147-A177-3AD203B41FA5}">
                      <a16:colId xmlns:a16="http://schemas.microsoft.com/office/drawing/2014/main" val="3569177298"/>
                    </a:ext>
                  </a:extLst>
                </a:gridCol>
                <a:gridCol w="600768">
                  <a:extLst>
                    <a:ext uri="{9D8B030D-6E8A-4147-A177-3AD203B41FA5}">
                      <a16:colId xmlns:a16="http://schemas.microsoft.com/office/drawing/2014/main" val="1727807661"/>
                    </a:ext>
                  </a:extLst>
                </a:gridCol>
                <a:gridCol w="958420">
                  <a:extLst>
                    <a:ext uri="{9D8B030D-6E8A-4147-A177-3AD203B41FA5}">
                      <a16:colId xmlns:a16="http://schemas.microsoft.com/office/drawing/2014/main" val="3350030948"/>
                    </a:ext>
                  </a:extLst>
                </a:gridCol>
                <a:gridCol w="633742">
                  <a:extLst>
                    <a:ext uri="{9D8B030D-6E8A-4147-A177-3AD203B41FA5}">
                      <a16:colId xmlns:a16="http://schemas.microsoft.com/office/drawing/2014/main" val="1684552323"/>
                    </a:ext>
                  </a:extLst>
                </a:gridCol>
                <a:gridCol w="597529">
                  <a:extLst>
                    <a:ext uri="{9D8B030D-6E8A-4147-A177-3AD203B41FA5}">
                      <a16:colId xmlns:a16="http://schemas.microsoft.com/office/drawing/2014/main" val="490967445"/>
                    </a:ext>
                  </a:extLst>
                </a:gridCol>
                <a:gridCol w="479834">
                  <a:extLst>
                    <a:ext uri="{9D8B030D-6E8A-4147-A177-3AD203B41FA5}">
                      <a16:colId xmlns:a16="http://schemas.microsoft.com/office/drawing/2014/main" val="188794749"/>
                    </a:ext>
                  </a:extLst>
                </a:gridCol>
                <a:gridCol w="579421">
                  <a:extLst>
                    <a:ext uri="{9D8B030D-6E8A-4147-A177-3AD203B41FA5}">
                      <a16:colId xmlns:a16="http://schemas.microsoft.com/office/drawing/2014/main" val="1924124287"/>
                    </a:ext>
                  </a:extLst>
                </a:gridCol>
                <a:gridCol w="615636">
                  <a:extLst>
                    <a:ext uri="{9D8B030D-6E8A-4147-A177-3AD203B41FA5}">
                      <a16:colId xmlns:a16="http://schemas.microsoft.com/office/drawing/2014/main" val="3978265800"/>
                    </a:ext>
                  </a:extLst>
                </a:gridCol>
                <a:gridCol w="461727">
                  <a:extLst>
                    <a:ext uri="{9D8B030D-6E8A-4147-A177-3AD203B41FA5}">
                      <a16:colId xmlns:a16="http://schemas.microsoft.com/office/drawing/2014/main" val="1988503867"/>
                    </a:ext>
                  </a:extLst>
                </a:gridCol>
                <a:gridCol w="479835">
                  <a:extLst>
                    <a:ext uri="{9D8B030D-6E8A-4147-A177-3AD203B41FA5}">
                      <a16:colId xmlns:a16="http://schemas.microsoft.com/office/drawing/2014/main" val="3187432328"/>
                    </a:ext>
                  </a:extLst>
                </a:gridCol>
              </a:tblGrid>
              <a:tr h="152969">
                <a:tc>
                  <a:txBody>
                    <a:bodyPr/>
                    <a:lstStyle/>
                    <a:p>
                      <a:pPr algn="l" fontAlgn="b"/>
                      <a:endParaRPr lang="en-IN" sz="800" b="0" i="0" u="none" strike="noStrike" dirty="0">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gridSpan="4">
                  <a:txBody>
                    <a:bodyPr/>
                    <a:lstStyle/>
                    <a:p>
                      <a:pPr algn="ctr" fontAlgn="b"/>
                      <a:r>
                        <a:rPr lang="en-IN" sz="900" b="1" i="0" u="none" strike="noStrike">
                          <a:effectLst/>
                          <a:latin typeface="Ideal Sans Light" pitchFamily="2" charset="0"/>
                          <a:cs typeface="Ideal Sans Light" pitchFamily="2" charset="0"/>
                        </a:rPr>
                        <a:t>Economic</a:t>
                      </a:r>
                      <a:r>
                        <a:rPr lang="en-IN" sz="900" b="1" i="0" u="none" strike="noStrike" baseline="30000">
                          <a:effectLst/>
                          <a:latin typeface="Ideal Sans Light" pitchFamily="2" charset="0"/>
                          <a:cs typeface="Ideal Sans Light" pitchFamily="2" charset="0"/>
                        </a:rPr>
                        <a:t>2</a:t>
                      </a:r>
                      <a:endParaRPr lang="en-IN" sz="900" b="1" i="0" u="none" strike="noStrike" baseline="30000">
                        <a:solidFill>
                          <a:srgbClr val="000000"/>
                        </a:solidFill>
                        <a:effectLst/>
                        <a:latin typeface="Ideal Sans Light" pitchFamily="2" charset="0"/>
                        <a:cs typeface="Ideal Sans Light" pitchFamily="2" charset="0"/>
                      </a:endParaRPr>
                    </a:p>
                  </a:txBody>
                  <a:tcPr marL="3922" marR="3922" marT="3922"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lumMod val="65000"/>
                        <a:alpha val="4902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IN" sz="900" b="1" i="0" u="none" strike="noStrike">
                          <a:effectLst/>
                          <a:latin typeface="Ideal Sans Light" pitchFamily="2" charset="0"/>
                          <a:cs typeface="Ideal Sans Light" pitchFamily="2" charset="0"/>
                        </a:rPr>
                        <a:t>Nutrition-Related</a:t>
                      </a:r>
                      <a:r>
                        <a:rPr lang="en-IN" sz="900" b="1" i="0" u="none" strike="noStrike" baseline="30000">
                          <a:effectLst/>
                          <a:latin typeface="Ideal Sans Light" pitchFamily="2" charset="0"/>
                          <a:cs typeface="Ideal Sans Light" pitchFamily="2" charset="0"/>
                        </a:rPr>
                        <a:t>5</a:t>
                      </a:r>
                      <a:endParaRPr lang="en-IN" sz="900" b="1" i="0" u="none" strike="noStrike" baseline="30000">
                        <a:solidFill>
                          <a:srgbClr val="000000"/>
                        </a:solidFill>
                        <a:effectLst/>
                        <a:latin typeface="Ideal Sans Light" pitchFamily="2" charset="0"/>
                        <a:cs typeface="Ideal Sans Light" pitchFamily="2" charset="0"/>
                      </a:endParaRPr>
                    </a:p>
                  </a:txBody>
                  <a:tcPr marL="3922" marR="3922" marT="3922"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6">
                        <a:lumMod val="75000"/>
                        <a:alpha val="49020"/>
                      </a:schemeClr>
                    </a:solidFill>
                  </a:tcPr>
                </a:tc>
                <a:tc hMerge="1">
                  <a:txBody>
                    <a:bodyPr/>
                    <a:lstStyle/>
                    <a:p>
                      <a:endParaRPr lang="en-US"/>
                    </a:p>
                  </a:txBody>
                  <a:tcPr/>
                </a:tc>
                <a:tc gridSpan="7">
                  <a:txBody>
                    <a:bodyPr/>
                    <a:lstStyle/>
                    <a:p>
                      <a:pPr algn="ctr" fontAlgn="b"/>
                      <a:r>
                        <a:rPr lang="en-IN" sz="900" b="1" i="0" u="none" strike="noStrike">
                          <a:effectLst/>
                          <a:latin typeface="Ideal Sans Light" pitchFamily="2" charset="0"/>
                          <a:cs typeface="Ideal Sans Light" pitchFamily="2" charset="0"/>
                        </a:rPr>
                        <a:t>Climate Change Induced Extreme Weather Events (2019-2021)</a:t>
                      </a:r>
                      <a:r>
                        <a:rPr lang="en-IN" sz="900" b="1" i="0" u="none" strike="noStrike" baseline="30000">
                          <a:effectLst/>
                          <a:latin typeface="Ideal Sans Light" pitchFamily="2" charset="0"/>
                          <a:cs typeface="Ideal Sans Light" pitchFamily="2" charset="0"/>
                        </a:rPr>
                        <a:t>6</a:t>
                      </a:r>
                      <a:endParaRPr lang="en-IN" sz="900" b="1" i="0" u="none" strike="noStrike" baseline="30000">
                        <a:solidFill>
                          <a:srgbClr val="000000"/>
                        </a:solidFill>
                        <a:effectLst/>
                        <a:latin typeface="Ideal Sans Light" pitchFamily="2" charset="0"/>
                        <a:cs typeface="Ideal Sans Light" pitchFamily="2" charset="0"/>
                      </a:endParaRPr>
                    </a:p>
                  </a:txBody>
                  <a:tcPr marL="3922" marR="3922" marT="3922"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lumMod val="75000"/>
                        <a:alpha val="4902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1110176"/>
                  </a:ext>
                </a:extLst>
              </a:tr>
              <a:tr h="474673">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CPI- Inflation Rate </a:t>
                      </a:r>
                    </a:p>
                    <a:p>
                      <a:pPr algn="ctr" fontAlgn="b"/>
                      <a:r>
                        <a:rPr lang="en-IN" sz="900" b="1" i="0" u="none" strike="noStrike">
                          <a:effectLst/>
                          <a:latin typeface="Ideal Sans Light" pitchFamily="2" charset="0"/>
                          <a:cs typeface="Ideal Sans Light" pitchFamily="2" charset="0"/>
                        </a:rPr>
                        <a:t>(% YoY)</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Food Inflation </a:t>
                      </a:r>
                    </a:p>
                    <a:p>
                      <a:pPr algn="ctr" fontAlgn="b"/>
                      <a:r>
                        <a:rPr lang="en-IN" sz="900" b="1" i="0" u="none" strike="noStrike">
                          <a:effectLst/>
                          <a:latin typeface="Ideal Sans Light" pitchFamily="2" charset="0"/>
                          <a:cs typeface="Ideal Sans Light" pitchFamily="2" charset="0"/>
                        </a:rPr>
                        <a:t>(% YoY)</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1" i="0" u="none" strike="noStrike">
                          <a:effectLst/>
                          <a:latin typeface="Ideal Sans Light" pitchFamily="2" charset="0"/>
                          <a:cs typeface="Ideal Sans Light" pitchFamily="2" charset="0"/>
                        </a:rPr>
                        <a:t>Change in Interest rate </a:t>
                      </a:r>
                      <a:r>
                        <a:rPr lang="en-IN" sz="900" b="1" i="0" u="none" strike="noStrike" baseline="30000">
                          <a:effectLst/>
                          <a:latin typeface="Ideal Sans Light" pitchFamily="2" charset="0"/>
                          <a:cs typeface="Ideal Sans Light" pitchFamily="2" charset="0"/>
                        </a:rPr>
                        <a:t>  </a:t>
                      </a:r>
                      <a:r>
                        <a:rPr lang="en-IN" sz="900" b="1" i="0" u="none" strike="noStrike">
                          <a:effectLst/>
                          <a:latin typeface="Ideal Sans Light" pitchFamily="2" charset="0"/>
                          <a:cs typeface="Ideal Sans Light" pitchFamily="2" charset="0"/>
                        </a:rPr>
                        <a:t>( +/-)</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1" i="0" u="none" strike="noStrike">
                          <a:effectLst/>
                          <a:latin typeface="Ideal Sans Light" pitchFamily="2" charset="0"/>
                          <a:cs typeface="Ideal Sans Light" pitchFamily="2" charset="0"/>
                        </a:rPr>
                        <a:t>Change in Exchange rate, YoY (%)</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1" i="0" u="none" strike="noStrike">
                          <a:effectLst/>
                          <a:latin typeface="Ideal Sans Light" pitchFamily="2" charset="0"/>
                          <a:cs typeface="Ideal Sans Light" pitchFamily="2" charset="0"/>
                        </a:rPr>
                        <a:t>Under- nourishment(%)</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1" i="0" u="none" strike="noStrike">
                          <a:effectLst/>
                          <a:latin typeface="Ideal Sans Light" pitchFamily="2" charset="0"/>
                          <a:cs typeface="Ideal Sans Light" pitchFamily="2" charset="0"/>
                        </a:rPr>
                        <a:t>Population with moderate or severe insecurity (%)</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 Drought-prone</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Extreme Temp.</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Land slide</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Wildfire</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Flood</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Storm</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1" i="0" u="none" strike="noStrike">
                          <a:effectLst/>
                          <a:latin typeface="Ideal Sans Light" pitchFamily="2" charset="0"/>
                          <a:cs typeface="Ideal Sans Light" pitchFamily="2" charset="0"/>
                        </a:rPr>
                        <a:t>Total Events</a:t>
                      </a:r>
                      <a:endParaRPr lang="en-IN" sz="900" b="1"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rgbClr val="FFFFFF">
                        <a:alpha val="49020"/>
                      </a:srgbClr>
                    </a:solidFill>
                  </a:tcPr>
                </a:tc>
                <a:extLst>
                  <a:ext uri="{0D108BD9-81ED-4DB2-BD59-A6C34878D82A}">
                    <a16:rowId xmlns:a16="http://schemas.microsoft.com/office/drawing/2014/main" val="3738906559"/>
                  </a:ext>
                </a:extLst>
              </a:tr>
              <a:tr h="160568">
                <a:tc>
                  <a:txBody>
                    <a:bodyPr/>
                    <a:lstStyle/>
                    <a:p>
                      <a:pPr marL="0" indent="0" algn="l" rtl="0" fontAlgn="b">
                        <a:tabLst>
                          <a:tab pos="576263" algn="l"/>
                        </a:tabLst>
                      </a:pPr>
                      <a:r>
                        <a:rPr lang="en-IN" sz="900" b="0" i="0" u="none" strike="noStrike">
                          <a:effectLst/>
                          <a:latin typeface="Ideal Sans Light" pitchFamily="2" charset="0"/>
                          <a:cs typeface="Ideal Sans Light" pitchFamily="2" charset="0"/>
                        </a:rPr>
                        <a:t>Afghanistan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25.6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63.1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T w="12700" cap="flat" cmpd="sng" algn="ctr">
                      <a:solidFill>
                        <a:schemeClr val="bg1">
                          <a:lumMod val="75000"/>
                        </a:schemeClr>
                      </a:solidFill>
                      <a:prstDash val="solid"/>
                      <a:round/>
                      <a:headEnd type="none" w="med" len="med"/>
                      <a:tailEnd type="none" w="med" len="med"/>
                    </a:lnT>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rgbClr val="FF0000">
                        <a:alpha val="49020"/>
                      </a:srgbClr>
                    </a:solidFill>
                  </a:tcPr>
                </a:tc>
                <a:extLst>
                  <a:ext uri="{0D108BD9-81ED-4DB2-BD59-A6C34878D82A}">
                    <a16:rowId xmlns:a16="http://schemas.microsoft.com/office/drawing/2014/main" val="2535983832"/>
                  </a:ext>
                </a:extLst>
              </a:tr>
              <a:tr h="126773">
                <a:tc>
                  <a:txBody>
                    <a:bodyPr/>
                    <a:lstStyle/>
                    <a:p>
                      <a:pPr algn="l" rtl="0" fontAlgn="b"/>
                      <a:r>
                        <a:rPr lang="en-IN" sz="900" b="0" i="0" u="none" strike="noStrike">
                          <a:effectLst/>
                          <a:latin typeface="Ideal Sans Light" pitchFamily="2" charset="0"/>
                          <a:cs typeface="Ideal Sans Light" pitchFamily="2" charset="0"/>
                        </a:rPr>
                        <a:t>Armenia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8.4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14.3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-12.8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12.7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3</a:t>
                      </a: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1835326383"/>
                  </a:ext>
                </a:extLst>
              </a:tr>
              <a:tr h="126773">
                <a:tc>
                  <a:txBody>
                    <a:bodyPr/>
                    <a:lstStyle/>
                    <a:p>
                      <a:pPr algn="l" rtl="0" fontAlgn="b"/>
                      <a:r>
                        <a:rPr lang="en-IN" sz="900" b="0" i="0" u="none" strike="noStrike">
                          <a:effectLst/>
                          <a:latin typeface="Ideal Sans Light" pitchFamily="2" charset="0"/>
                          <a:cs typeface="Ideal Sans Light" pitchFamily="2" charset="0"/>
                        </a:rPr>
                        <a:t>Azerbaijan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12.4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17.4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0.12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&lt;2.5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8.9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1</a:t>
                      </a: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309397847"/>
                  </a:ext>
                </a:extLst>
              </a:tr>
              <a:tr h="126773">
                <a:tc>
                  <a:txBody>
                    <a:bodyPr/>
                    <a:lstStyle/>
                    <a:p>
                      <a:pPr algn="l" rtl="0" fontAlgn="b"/>
                      <a:r>
                        <a:rPr lang="en-IN" sz="900" b="0" i="0" u="none" strike="noStrike">
                          <a:effectLst/>
                          <a:latin typeface="Ideal Sans Light" pitchFamily="2" charset="0"/>
                          <a:cs typeface="Ideal Sans Light" pitchFamily="2" charset="0"/>
                        </a:rPr>
                        <a:t>Georgia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12.8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21.3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-12.8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8.7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39.7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4</a:t>
                      </a: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2577612290"/>
                  </a:ext>
                </a:extLst>
              </a:tr>
              <a:tr h="126773">
                <a:tc>
                  <a:txBody>
                    <a:bodyPr/>
                    <a:lstStyle/>
                    <a:p>
                      <a:pPr algn="l" rtl="0" fontAlgn="b"/>
                      <a:r>
                        <a:rPr lang="en-IN" sz="900" b="0" i="0" u="none" strike="noStrike">
                          <a:effectLst/>
                          <a:latin typeface="Ideal Sans Light" pitchFamily="2" charset="0"/>
                          <a:cs typeface="Ideal Sans Light" pitchFamily="2" charset="0"/>
                        </a:rPr>
                        <a:t>Kazakhstan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13.2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17.9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&lt;2.5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699192108"/>
                  </a:ext>
                </a:extLst>
              </a:tr>
              <a:tr h="159649">
                <a:tc>
                  <a:txBody>
                    <a:bodyPr/>
                    <a:lstStyle/>
                    <a:p>
                      <a:pPr algn="l" rtl="0" fontAlgn="b"/>
                      <a:r>
                        <a:rPr lang="en-IN" sz="900" b="0" i="0" u="none" strike="noStrike" dirty="0">
                          <a:effectLst/>
                          <a:latin typeface="Ideal Sans Light" pitchFamily="2" charset="0"/>
                          <a:cs typeface="Ideal Sans Light" pitchFamily="2" charset="0"/>
                        </a:rPr>
                        <a:t>Kyrgyz Republic</a:t>
                      </a:r>
                      <a:endParaRPr lang="en-IN" sz="900" b="0" i="0" u="none" strike="noStrike" dirty="0">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14.5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17.9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-4.66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7.2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3</a:t>
                      </a: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3845205143"/>
                  </a:ext>
                </a:extLst>
              </a:tr>
              <a:tr h="160568">
                <a:tc>
                  <a:txBody>
                    <a:bodyPr/>
                    <a:lstStyle/>
                    <a:p>
                      <a:pPr algn="l" rtl="0" fontAlgn="b"/>
                      <a:r>
                        <a:rPr lang="en-IN" sz="900" b="0" i="0" u="none" strike="noStrike">
                          <a:effectLst/>
                          <a:latin typeface="Ideal Sans Light" pitchFamily="2" charset="0"/>
                          <a:cs typeface="Ideal Sans Light" pitchFamily="2" charset="0"/>
                        </a:rPr>
                        <a:t>Pakistan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13.4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17.04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30.91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12.9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4059920912"/>
                  </a:ext>
                </a:extLst>
              </a:tr>
              <a:tr h="160568">
                <a:tc>
                  <a:txBody>
                    <a:bodyPr/>
                    <a:lstStyle/>
                    <a:p>
                      <a:pPr algn="l" rtl="0" fontAlgn="b"/>
                      <a:r>
                        <a:rPr lang="en-IN" sz="900" b="0" i="0" u="none" strike="noStrike">
                          <a:effectLst/>
                          <a:latin typeface="Ideal Sans Light" pitchFamily="2" charset="0"/>
                          <a:cs typeface="Ideal Sans Light" pitchFamily="2" charset="0"/>
                        </a:rPr>
                        <a:t>Tajikistan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7.3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52549"/>
                      </a:srgbClr>
                    </a:solidFill>
                  </a:tcPr>
                </a:tc>
                <a:tc>
                  <a:txBody>
                    <a:bodyPr/>
                    <a:lstStyle/>
                    <a:p>
                      <a:pPr algn="ctr" fontAlgn="b"/>
                      <a:r>
                        <a:rPr lang="en-IN" sz="900" b="0" i="0" u="none" strike="noStrike">
                          <a:effectLst/>
                          <a:latin typeface="Ideal Sans Light" pitchFamily="2" charset="0"/>
                          <a:cs typeface="Ideal Sans Light" pitchFamily="2" charset="0"/>
                        </a:rPr>
                        <a:t>7.1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0.62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5</a:t>
                      </a: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243490765"/>
                  </a:ext>
                </a:extLst>
              </a:tr>
              <a:tr h="249595">
                <a:tc>
                  <a:txBody>
                    <a:bodyPr/>
                    <a:lstStyle/>
                    <a:p>
                      <a:pPr algn="l" rtl="0" fontAlgn="b"/>
                      <a:r>
                        <a:rPr lang="en-IN" sz="900" b="0" i="0" u="none" strike="noStrike">
                          <a:effectLst/>
                          <a:latin typeface="Ideal Sans Light" pitchFamily="2" charset="0"/>
                          <a:cs typeface="Ideal Sans Light" pitchFamily="2" charset="0"/>
                        </a:rPr>
                        <a:t>Turkmenistan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12.45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3951677681"/>
                  </a:ext>
                </a:extLst>
              </a:tr>
              <a:tr h="160568">
                <a:tc>
                  <a:txBody>
                    <a:bodyPr/>
                    <a:lstStyle/>
                    <a:p>
                      <a:pPr algn="l" rtl="0" fontAlgn="b"/>
                      <a:r>
                        <a:rPr lang="en-IN" sz="900" b="0" i="0" u="none" strike="noStrike">
                          <a:effectLst/>
                          <a:latin typeface="Ideal Sans Light" pitchFamily="2" charset="0"/>
                          <a:cs typeface="Ideal Sans Light" pitchFamily="2" charset="0"/>
                        </a:rPr>
                        <a:t>Uzbekistan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10.38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14.3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4.31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&lt;2.5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2214820862"/>
                  </a:ext>
                </a:extLst>
              </a:tr>
              <a:tr h="126773">
                <a:tc>
                  <a:txBody>
                    <a:bodyPr/>
                    <a:lstStyle/>
                    <a:p>
                      <a:pPr algn="l" rtl="0" fontAlgn="b"/>
                      <a:r>
                        <a:rPr lang="en-IN" sz="900" b="0" i="0" u="none" strike="noStrike" dirty="0">
                          <a:effectLst/>
                          <a:latin typeface="Ideal Sans Light" pitchFamily="2" charset="0"/>
                          <a:cs typeface="Ideal Sans Light" pitchFamily="2" charset="0"/>
                        </a:rPr>
                        <a:t>PRC</a:t>
                      </a:r>
                      <a:endParaRPr lang="en-IN" sz="900" b="0" i="0" u="none" strike="noStrike" dirty="0">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6.06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&lt;2.5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36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499901309"/>
                  </a:ext>
                </a:extLst>
              </a:tr>
              <a:tr h="126773">
                <a:tc>
                  <a:txBody>
                    <a:bodyPr/>
                    <a:lstStyle/>
                    <a:p>
                      <a:pPr algn="l" rtl="0" fontAlgn="b"/>
                      <a:r>
                        <a:rPr lang="en-IN" sz="900" b="0" i="0" u="none" strike="noStrike">
                          <a:effectLst/>
                          <a:latin typeface="Ideal Sans Light" pitchFamily="2" charset="0"/>
                          <a:cs typeface="Ideal Sans Light" pitchFamily="2" charset="0"/>
                        </a:rPr>
                        <a:t>Mongolia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14.4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16.8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10.14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26.2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extLst>
                  <a:ext uri="{0D108BD9-81ED-4DB2-BD59-A6C34878D82A}">
                    <a16:rowId xmlns:a16="http://schemas.microsoft.com/office/drawing/2014/main" val="92685698"/>
                  </a:ext>
                </a:extLst>
              </a:tr>
              <a:tr h="199562">
                <a:tc>
                  <a:txBody>
                    <a:bodyPr/>
                    <a:lstStyle/>
                    <a:p>
                      <a:pPr algn="l" rtl="0" fontAlgn="b"/>
                      <a:r>
                        <a:rPr lang="en-IN" sz="900" b="0" i="0" u="none" strike="noStrike">
                          <a:effectLst/>
                          <a:latin typeface="Ideal Sans Light" pitchFamily="2" charset="0"/>
                          <a:cs typeface="Ideal Sans Light" pitchFamily="2" charset="0"/>
                        </a:rPr>
                        <a:t>Fiji</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7.1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7.02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5.6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14.3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3807412152"/>
                  </a:ext>
                </a:extLst>
              </a:tr>
              <a:tr h="249595">
                <a:tc>
                  <a:txBody>
                    <a:bodyPr/>
                    <a:lstStyle/>
                    <a:p>
                      <a:pPr algn="l" rtl="0" fontAlgn="b"/>
                      <a:r>
                        <a:rPr lang="en-IN" sz="900" b="0" i="0" u="none" strike="noStrike">
                          <a:effectLst/>
                          <a:latin typeface="Ideal Sans Light" pitchFamily="2" charset="0"/>
                          <a:cs typeface="Ideal Sans Light" pitchFamily="2" charset="0"/>
                        </a:rPr>
                        <a:t>Papua New Guinea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5.2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24.6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extLst>
                  <a:ext uri="{0D108BD9-81ED-4DB2-BD59-A6C34878D82A}">
                    <a16:rowId xmlns:a16="http://schemas.microsoft.com/office/drawing/2014/main" val="1980281533"/>
                  </a:ext>
                </a:extLst>
              </a:tr>
              <a:tr h="159649">
                <a:tc>
                  <a:txBody>
                    <a:bodyPr/>
                    <a:lstStyle/>
                    <a:p>
                      <a:pPr algn="l" rtl="0" fontAlgn="b"/>
                      <a:r>
                        <a:rPr lang="en-IN" sz="900" b="0" i="0" u="none" strike="noStrike">
                          <a:effectLst/>
                          <a:latin typeface="Ideal Sans Light" pitchFamily="2" charset="0"/>
                          <a:cs typeface="Ideal Sans Light" pitchFamily="2" charset="0"/>
                        </a:rPr>
                        <a:t>Bangladesh</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6.29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6.2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9.7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31.9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1</a:t>
                      </a: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2781083921"/>
                  </a:ext>
                </a:extLst>
              </a:tr>
              <a:tr h="160568">
                <a:tc>
                  <a:txBody>
                    <a:bodyPr/>
                    <a:lstStyle/>
                    <a:p>
                      <a:pPr algn="l" rtl="0" fontAlgn="b"/>
                      <a:r>
                        <a:rPr lang="en-IN" sz="900" b="0" i="0" u="none" strike="noStrike">
                          <a:effectLst/>
                          <a:latin typeface="Ideal Sans Light" pitchFamily="2" charset="0"/>
                          <a:cs typeface="Ideal Sans Light" pitchFamily="2" charset="0"/>
                        </a:rPr>
                        <a:t>Bhutan</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5.57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4.01</a:t>
                      </a: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813581160"/>
                  </a:ext>
                </a:extLst>
              </a:tr>
              <a:tr h="160568">
                <a:tc>
                  <a:txBody>
                    <a:bodyPr/>
                    <a:lstStyle/>
                    <a:p>
                      <a:pPr algn="l" rtl="0" fontAlgn="b"/>
                      <a:r>
                        <a:rPr lang="en-IN" sz="900" b="0" i="0" u="none" strike="noStrike">
                          <a:effectLst/>
                          <a:latin typeface="Ideal Sans Light" pitchFamily="2" charset="0"/>
                          <a:cs typeface="Ideal Sans Light" pitchFamily="2" charset="0"/>
                        </a:rPr>
                        <a:t>India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7.79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8.38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15.3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1</a:t>
                      </a: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39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1882714002"/>
                  </a:ext>
                </a:extLst>
              </a:tr>
              <a:tr h="160568">
                <a:tc>
                  <a:txBody>
                    <a:bodyPr/>
                    <a:lstStyle/>
                    <a:p>
                      <a:pPr algn="l" rtl="0" fontAlgn="b"/>
                      <a:r>
                        <a:rPr lang="en-IN" sz="900" b="0" i="0" u="none" strike="noStrike">
                          <a:effectLst/>
                          <a:latin typeface="Ideal Sans Light" pitchFamily="2" charset="0"/>
                          <a:cs typeface="Ideal Sans Light" pitchFamily="2" charset="0"/>
                        </a:rPr>
                        <a:t>Maldives</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2067033961"/>
                  </a:ext>
                </a:extLst>
              </a:tr>
              <a:tr h="159649">
                <a:tc>
                  <a:txBody>
                    <a:bodyPr/>
                    <a:lstStyle/>
                    <a:p>
                      <a:pPr algn="l" rtl="0" fontAlgn="b"/>
                      <a:r>
                        <a:rPr lang="en-IN" sz="900" b="0" i="0" u="none" strike="noStrike">
                          <a:effectLst/>
                          <a:latin typeface="Ideal Sans Light" pitchFamily="2" charset="0"/>
                          <a:cs typeface="Ideal Sans Light" pitchFamily="2" charset="0"/>
                        </a:rPr>
                        <a:t>Nepal</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7.28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4.92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36.4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1</a:t>
                      </a: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solidFill>
                            <a:srgbClr val="000000"/>
                          </a:solidFill>
                          <a:effectLst/>
                          <a:latin typeface="Ideal Sans Light" pitchFamily="2" charset="0"/>
                          <a:cs typeface="Ideal Sans Light" pitchFamily="2" charset="0"/>
                        </a:rPr>
                        <a:t>8</a:t>
                      </a: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extLst>
                  <a:ext uri="{0D108BD9-81ED-4DB2-BD59-A6C34878D82A}">
                    <a16:rowId xmlns:a16="http://schemas.microsoft.com/office/drawing/2014/main" val="1337980666"/>
                  </a:ext>
                </a:extLst>
              </a:tr>
              <a:tr h="199562">
                <a:tc>
                  <a:txBody>
                    <a:bodyPr/>
                    <a:lstStyle/>
                    <a:p>
                      <a:pPr algn="l" rtl="0" fontAlgn="b"/>
                      <a:r>
                        <a:rPr lang="en-IN" sz="900" b="0" i="0" u="none" strike="noStrike">
                          <a:effectLst/>
                          <a:latin typeface="Ideal Sans Light" pitchFamily="2" charset="0"/>
                          <a:cs typeface="Ideal Sans Light" pitchFamily="2" charset="0"/>
                        </a:rPr>
                        <a:t>Sri Lanka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29.8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30.2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79.75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218676113"/>
                  </a:ext>
                </a:extLst>
              </a:tr>
              <a:tr h="249595">
                <a:tc>
                  <a:txBody>
                    <a:bodyPr/>
                    <a:lstStyle/>
                    <a:p>
                      <a:pPr algn="l" rtl="0" fontAlgn="b"/>
                      <a:r>
                        <a:rPr lang="en-IN" sz="900" b="0" i="0" u="none" strike="noStrike">
                          <a:effectLst/>
                          <a:latin typeface="Ideal Sans Light" pitchFamily="2" charset="0"/>
                          <a:cs typeface="Ideal Sans Light" pitchFamily="2" charset="0"/>
                        </a:rPr>
                        <a:t>Brunei Darussalam</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&lt;2.5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358258197"/>
                  </a:ext>
                </a:extLst>
              </a:tr>
              <a:tr h="126773">
                <a:tc>
                  <a:txBody>
                    <a:bodyPr/>
                    <a:lstStyle/>
                    <a:p>
                      <a:pPr algn="l" rtl="0" fontAlgn="b"/>
                      <a:r>
                        <a:rPr lang="en-IN" sz="900" b="0" i="0" u="none" strike="noStrike">
                          <a:effectLst/>
                          <a:latin typeface="Ideal Sans Light" pitchFamily="2" charset="0"/>
                          <a:cs typeface="Ideal Sans Light" pitchFamily="2" charset="0"/>
                        </a:rPr>
                        <a:t>Cambodia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6.3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5.87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44.8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extLst>
                  <a:ext uri="{0D108BD9-81ED-4DB2-BD59-A6C34878D82A}">
                    <a16:rowId xmlns:a16="http://schemas.microsoft.com/office/drawing/2014/main" val="2024702075"/>
                  </a:ext>
                </a:extLst>
              </a:tr>
              <a:tr h="126773">
                <a:tc>
                  <a:txBody>
                    <a:bodyPr/>
                    <a:lstStyle/>
                    <a:p>
                      <a:pPr algn="l" rtl="0" fontAlgn="b"/>
                      <a:r>
                        <a:rPr lang="en-IN" sz="900" b="0" i="0" u="none" strike="noStrike">
                          <a:effectLst/>
                          <a:latin typeface="Ideal Sans Light" pitchFamily="2" charset="0"/>
                          <a:cs typeface="Ideal Sans Light" pitchFamily="2" charset="0"/>
                        </a:rPr>
                        <a:t>Indonesia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3.47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61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441987941"/>
                  </a:ext>
                </a:extLst>
              </a:tr>
              <a:tr h="126773">
                <a:tc>
                  <a:txBody>
                    <a:bodyPr/>
                    <a:lstStyle/>
                    <a:p>
                      <a:pPr algn="l" rtl="0" fontAlgn="b"/>
                      <a:r>
                        <a:rPr lang="en-IN" sz="900" b="0" i="0" u="none" strike="noStrike">
                          <a:effectLst/>
                          <a:latin typeface="Ideal Sans Light" pitchFamily="2" charset="0"/>
                          <a:cs typeface="Ideal Sans Light" pitchFamily="2" charset="0"/>
                        </a:rPr>
                        <a:t>Lao PDR</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9.9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6.1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40.5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5.3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29.4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231592755"/>
                  </a:ext>
                </a:extLst>
              </a:tr>
              <a:tr h="126773">
                <a:tc>
                  <a:txBody>
                    <a:bodyPr/>
                    <a:lstStyle/>
                    <a:p>
                      <a:pPr algn="l" rtl="0" fontAlgn="b"/>
                      <a:r>
                        <a:rPr lang="en-IN" sz="900" b="0" i="0" u="none" strike="noStrike">
                          <a:effectLst/>
                          <a:latin typeface="Ideal Sans Light" pitchFamily="2" charset="0"/>
                          <a:cs typeface="Ideal Sans Light" pitchFamily="2" charset="0"/>
                        </a:rPr>
                        <a:t>Malaysia</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18.7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1682715677"/>
                  </a:ext>
                </a:extLst>
              </a:tr>
              <a:tr h="126773">
                <a:tc>
                  <a:txBody>
                    <a:bodyPr/>
                    <a:lstStyle/>
                    <a:p>
                      <a:pPr algn="l" rtl="0" fontAlgn="b"/>
                      <a:r>
                        <a:rPr lang="en-IN" sz="900" b="0" i="0" u="none" strike="noStrike">
                          <a:effectLst/>
                          <a:latin typeface="Ideal Sans Light" pitchFamily="2" charset="0"/>
                          <a:cs typeface="Ideal Sans Light" pitchFamily="2" charset="0"/>
                        </a:rPr>
                        <a:t>Myanmar</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12.63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5.8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12.7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7.6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22.2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extLst>
                  <a:ext uri="{0D108BD9-81ED-4DB2-BD59-A6C34878D82A}">
                    <a16:rowId xmlns:a16="http://schemas.microsoft.com/office/drawing/2014/main" val="193556410"/>
                  </a:ext>
                </a:extLst>
              </a:tr>
              <a:tr h="159649">
                <a:tc>
                  <a:txBody>
                    <a:bodyPr/>
                    <a:lstStyle/>
                    <a:p>
                      <a:pPr algn="l" rtl="0" fontAlgn="b"/>
                      <a:r>
                        <a:rPr lang="en-IN" sz="900" b="0" i="0" u="none" strike="noStrike">
                          <a:effectLst/>
                          <a:latin typeface="Ideal Sans Light" pitchFamily="2" charset="0"/>
                          <a:cs typeface="Ideal Sans Light" pitchFamily="2" charset="0"/>
                        </a:rPr>
                        <a:t>Philippines</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3.8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9.2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9.4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42.7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fontAlgn="b"/>
                      <a:r>
                        <a:rPr lang="en-IN" sz="900" b="0" i="0" u="none" strike="noStrike">
                          <a:effectLst/>
                          <a:latin typeface="Ideal Sans Light" pitchFamily="2" charset="0"/>
                          <a:cs typeface="Ideal Sans Light" pitchFamily="2" charset="0"/>
                        </a:rPr>
                        <a:t>21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29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1892800767"/>
                  </a:ext>
                </a:extLst>
              </a:tr>
              <a:tr h="160568">
                <a:tc>
                  <a:txBody>
                    <a:bodyPr/>
                    <a:lstStyle/>
                    <a:p>
                      <a:pPr algn="l" rtl="0" fontAlgn="b"/>
                      <a:r>
                        <a:rPr lang="en-IN" sz="900" b="0" i="0" u="none" strike="noStrike">
                          <a:effectLst/>
                          <a:latin typeface="Ideal Sans Light" pitchFamily="2" charset="0"/>
                          <a:cs typeface="Ideal Sans Light" pitchFamily="2" charset="0"/>
                        </a:rPr>
                        <a:t>Singapore</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5.4</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3.7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4.5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571015272"/>
                  </a:ext>
                </a:extLst>
              </a:tr>
              <a:tr h="159649">
                <a:tc>
                  <a:txBody>
                    <a:bodyPr/>
                    <a:lstStyle/>
                    <a:p>
                      <a:pPr algn="l" rtl="0" fontAlgn="b"/>
                      <a:r>
                        <a:rPr lang="en-IN" sz="900" b="0" i="0" u="none" strike="noStrike">
                          <a:effectLst/>
                          <a:latin typeface="Ideal Sans Light" pitchFamily="2" charset="0"/>
                          <a:cs typeface="Ideal Sans Light" pitchFamily="2" charset="0"/>
                        </a:rPr>
                        <a:t>Thailand</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4.65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chemeClr val="bg1">
                        <a:alpha val="49020"/>
                      </a:schemeClr>
                    </a:solidFill>
                  </a:tcPr>
                </a:tc>
                <a:tc>
                  <a:txBody>
                    <a:bodyPr/>
                    <a:lstStyle/>
                    <a:p>
                      <a:pPr algn="ctr" fontAlgn="b"/>
                      <a:r>
                        <a:rPr lang="en-IN" sz="900" b="0" i="0" u="none" strike="noStrike">
                          <a:effectLst/>
                          <a:latin typeface="Ideal Sans Light" pitchFamily="2" charset="0"/>
                          <a:cs typeface="Ideal Sans Light" pitchFamily="2" charset="0"/>
                        </a:rPr>
                        <a:t>4.83</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9.1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chemeClr val="accent2">
                        <a:alpha val="49020"/>
                      </a:schemeClr>
                    </a:solidFill>
                  </a:tcPr>
                </a:tc>
                <a:tc>
                  <a:txBody>
                    <a:bodyPr/>
                    <a:lstStyle/>
                    <a:p>
                      <a:pPr algn="ctr" rtl="0" fontAlgn="b"/>
                      <a:r>
                        <a:rPr lang="en-IN" sz="900" b="0" i="0" u="none" strike="noStrike">
                          <a:effectLst/>
                          <a:latin typeface="Ideal Sans Light" pitchFamily="2" charset="0"/>
                          <a:cs typeface="Ideal Sans Light" pitchFamily="2" charset="0"/>
                        </a:rPr>
                        <a:t>8.2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29.8</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fontAlgn="b"/>
                      <a:r>
                        <a:rPr lang="en-IN" sz="900" b="0" i="0" u="none" strike="noStrike">
                          <a:effectLst/>
                          <a:latin typeface="Ideal Sans Light" pitchFamily="2" charset="0"/>
                          <a:cs typeface="Ideal Sans Light" pitchFamily="2" charset="0"/>
                        </a:rPr>
                        <a:t>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chemeClr val="accent2">
                        <a:alpha val="49020"/>
                      </a:schemeClr>
                    </a:solidFill>
                  </a:tcPr>
                </a:tc>
                <a:tc>
                  <a:txBody>
                    <a:bodyPr/>
                    <a:lstStyle/>
                    <a:p>
                      <a:pPr algn="ctr" fontAlgn="b"/>
                      <a:r>
                        <a:rPr lang="en-IN" sz="900" b="0" i="0" u="none" strike="noStrike">
                          <a:effectLst/>
                          <a:latin typeface="Ideal Sans Light" pitchFamily="2" charset="0"/>
                          <a:cs typeface="Ideal Sans Light" pitchFamily="2" charset="0"/>
                        </a:rPr>
                        <a:t>16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0000">
                        <a:alpha val="49020"/>
                      </a:srgbClr>
                    </a:solidFill>
                  </a:tcPr>
                </a:tc>
                <a:extLst>
                  <a:ext uri="{0D108BD9-81ED-4DB2-BD59-A6C34878D82A}">
                    <a16:rowId xmlns:a16="http://schemas.microsoft.com/office/drawing/2014/main" val="157581225"/>
                  </a:ext>
                </a:extLst>
              </a:tr>
              <a:tr h="212603">
                <a:tc>
                  <a:txBody>
                    <a:bodyPr/>
                    <a:lstStyle/>
                    <a:p>
                      <a:pPr algn="l" rtl="0" fontAlgn="b"/>
                      <a:r>
                        <a:rPr lang="en-IN" sz="900" b="0" i="0" u="none" strike="noStrike">
                          <a:effectLst/>
                          <a:latin typeface="Ideal Sans Light" pitchFamily="2" charset="0"/>
                          <a:cs typeface="Ideal Sans Light" pitchFamily="2" charset="0"/>
                        </a:rPr>
                        <a:t>Timor-Leste</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22.6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0000">
                        <a:alpha val="49020"/>
                      </a:srgbClr>
                    </a:solidFill>
                  </a:tcPr>
                </a:tc>
                <a:tc>
                  <a:txBody>
                    <a:bodyPr/>
                    <a:lstStyle/>
                    <a:p>
                      <a:pPr algn="ctr" fontAlgn="ctr"/>
                      <a:r>
                        <a:rPr lang="en-IN" sz="900" b="0" i="0" u="none" strike="noStrike">
                          <a:effectLst/>
                          <a:latin typeface="Ideal Sans Light" pitchFamily="2" charset="0"/>
                          <a:cs typeface="Ideal Sans Light" pitchFamily="2" charset="0"/>
                        </a:rPr>
                        <a:t> </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solidFill>
                      <a:srgbClr val="FFFFFF">
                        <a:alpha val="49020"/>
                      </a:srgbClr>
                    </a:solidFill>
                  </a:tcPr>
                </a:tc>
                <a:extLst>
                  <a:ext uri="{0D108BD9-81ED-4DB2-BD59-A6C34878D82A}">
                    <a16:rowId xmlns:a16="http://schemas.microsoft.com/office/drawing/2014/main" val="1995873878"/>
                  </a:ext>
                </a:extLst>
              </a:tr>
              <a:tr h="126773">
                <a:tc>
                  <a:txBody>
                    <a:bodyPr/>
                    <a:lstStyle/>
                    <a:p>
                      <a:pPr algn="l" rtl="0" fontAlgn="b"/>
                      <a:r>
                        <a:rPr lang="en-IN" sz="900" b="0" i="0" u="none" strike="noStrike" dirty="0">
                          <a:effectLst/>
                          <a:latin typeface="Ideal Sans Light" pitchFamily="2" charset="0"/>
                          <a:cs typeface="Ideal Sans Light" pitchFamily="2" charset="0"/>
                        </a:rPr>
                        <a:t>Viet Nam</a:t>
                      </a:r>
                      <a:endParaRPr lang="en-IN" sz="900" b="0" i="0" u="none" strike="noStrike" dirty="0">
                        <a:solidFill>
                          <a:srgbClr val="000000"/>
                        </a:solidFill>
                        <a:effectLst/>
                        <a:latin typeface="Ideal Sans Light" pitchFamily="2" charset="0"/>
                        <a:cs typeface="Ideal Sans Light" pitchFamily="2" charset="0"/>
                      </a:endParaRPr>
                    </a:p>
                  </a:txBody>
                  <a:tcPr marL="3922" marR="3922" marT="3922" marB="0" anchor="b">
                    <a:lnR w="12700" cap="flat" cmpd="sng" algn="ctr">
                      <a:solidFill>
                        <a:schemeClr val="bg1">
                          <a:lumMod val="75000"/>
                        </a:schemeClr>
                      </a:solidFill>
                      <a:prstDash val="solid"/>
                      <a:round/>
                      <a:headEnd type="none" w="med" len="med"/>
                      <a:tailEnd type="none" w="med" len="med"/>
                    </a:lnR>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2.86</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2.05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0.7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rgbClr val="FF0000">
                        <a:alpha val="49020"/>
                      </a:srgbClr>
                    </a:solidFill>
                  </a:tcPr>
                </a:tc>
                <a:tc>
                  <a:txBody>
                    <a:bodyPr/>
                    <a:lstStyle/>
                    <a:p>
                      <a:pPr algn="ctr" rtl="0" fontAlgn="b"/>
                      <a:r>
                        <a:rPr lang="en-IN" sz="900" b="0" i="0" u="none" strike="noStrike">
                          <a:effectLst/>
                          <a:latin typeface="Ideal Sans Light" pitchFamily="2" charset="0"/>
                          <a:cs typeface="Ideal Sans Light" pitchFamily="2" charset="0"/>
                        </a:rPr>
                        <a:t>6.5</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1</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rgbClr val="FFFFFF">
                        <a:alpha val="49020"/>
                      </a:srgbClr>
                    </a:solidFill>
                  </a:tcPr>
                </a:tc>
                <a:tc>
                  <a:txBody>
                    <a:bodyPr/>
                    <a:lstStyle/>
                    <a:p>
                      <a:pPr algn="ctr" fontAlgn="b"/>
                      <a:r>
                        <a:rPr lang="en-IN" sz="900" b="0" i="0" u="none" strike="noStrike">
                          <a:effectLst/>
                          <a:latin typeface="Ideal Sans Light" pitchFamily="2" charset="0"/>
                          <a:cs typeface="Ideal Sans Light" pitchFamily="2" charset="0"/>
                        </a:rPr>
                        <a:t>9</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chemeClr val="accent2">
                        <a:alpha val="49020"/>
                      </a:schemeClr>
                    </a:solidFill>
                  </a:tcPr>
                </a:tc>
                <a:tc>
                  <a:txBody>
                    <a:bodyPr/>
                    <a:lstStyle/>
                    <a:p>
                      <a:pPr algn="ctr" fontAlgn="b"/>
                      <a:r>
                        <a:rPr lang="en-IN" sz="900" b="0" i="0" u="none" strike="noStrike">
                          <a:effectLst/>
                          <a:latin typeface="Ideal Sans Light" pitchFamily="2" charset="0"/>
                          <a:cs typeface="Ideal Sans Light" pitchFamily="2" charset="0"/>
                        </a:rPr>
                        <a:t>17</a:t>
                      </a:r>
                      <a:endParaRPr lang="en-IN" sz="900" b="0" i="0" u="none" strike="noStrike">
                        <a:solidFill>
                          <a:srgbClr val="000000"/>
                        </a:solidFill>
                        <a:effectLst/>
                        <a:latin typeface="Ideal Sans Light" pitchFamily="2" charset="0"/>
                        <a:cs typeface="Ideal Sans Light" pitchFamily="2" charset="0"/>
                      </a:endParaRPr>
                    </a:p>
                  </a:txBody>
                  <a:tcPr marL="3922" marR="3922" marT="3922" marB="0" anchor="ctr">
                    <a:lnB w="12700" cap="flat" cmpd="sng" algn="ctr">
                      <a:solidFill>
                        <a:schemeClr val="bg1">
                          <a:lumMod val="75000"/>
                        </a:schemeClr>
                      </a:solidFill>
                      <a:prstDash val="solid"/>
                      <a:round/>
                      <a:headEnd type="none" w="med" len="med"/>
                      <a:tailEnd type="none" w="med" len="med"/>
                    </a:lnB>
                    <a:solidFill>
                      <a:srgbClr val="FF0000">
                        <a:alpha val="49020"/>
                      </a:srgbClr>
                    </a:solidFill>
                  </a:tcPr>
                </a:tc>
                <a:tc>
                  <a:txBody>
                    <a:bodyPr/>
                    <a:lstStyle/>
                    <a:p>
                      <a:pPr algn="ctr" fontAlgn="b"/>
                      <a:r>
                        <a:rPr lang="en-IN" sz="900" b="0" i="0" u="none" strike="noStrike" dirty="0">
                          <a:effectLst/>
                          <a:latin typeface="Ideal Sans Light" pitchFamily="2" charset="0"/>
                          <a:cs typeface="Ideal Sans Light" pitchFamily="2" charset="0"/>
                        </a:rPr>
                        <a:t>27</a:t>
                      </a:r>
                      <a:endParaRPr lang="en-IN" sz="900" b="0" i="0" u="none" strike="noStrike" dirty="0">
                        <a:solidFill>
                          <a:srgbClr val="000000"/>
                        </a:solidFill>
                        <a:effectLst/>
                        <a:latin typeface="Ideal Sans Light" pitchFamily="2" charset="0"/>
                        <a:cs typeface="Ideal Sans Light" pitchFamily="2" charset="0"/>
                      </a:endParaRPr>
                    </a:p>
                  </a:txBody>
                  <a:tcPr marL="3922" marR="3922" marT="3922" marB="0" anchor="ctr">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rgbClr val="FF0000">
                        <a:alpha val="49020"/>
                      </a:srgbClr>
                    </a:solidFill>
                  </a:tcPr>
                </a:tc>
                <a:extLst>
                  <a:ext uri="{0D108BD9-81ED-4DB2-BD59-A6C34878D82A}">
                    <a16:rowId xmlns:a16="http://schemas.microsoft.com/office/drawing/2014/main" val="3257550503"/>
                  </a:ext>
                </a:extLst>
              </a:tr>
            </a:tbl>
          </a:graphicData>
        </a:graphic>
      </p:graphicFrame>
      <p:sp>
        <p:nvSpPr>
          <p:cNvPr id="8" name="Rectangle 7">
            <a:extLst>
              <a:ext uri="{FF2B5EF4-FFF2-40B4-BE49-F238E27FC236}">
                <a16:creationId xmlns:a16="http://schemas.microsoft.com/office/drawing/2014/main" id="{ED74269D-557B-3A4C-86F9-803DE25D8E49}"/>
              </a:ext>
            </a:extLst>
          </p:cNvPr>
          <p:cNvSpPr/>
          <p:nvPr/>
        </p:nvSpPr>
        <p:spPr>
          <a:xfrm>
            <a:off x="0" y="0"/>
            <a:ext cx="11641873" cy="51976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deal Sans Medium" pitchFamily="2" charset="0"/>
              <a:cs typeface="Ideal Sans Medium" pitchFamily="2" charset="0"/>
            </a:endParaRPr>
          </a:p>
        </p:txBody>
      </p:sp>
      <p:pic>
        <p:nvPicPr>
          <p:cNvPr id="10" name="Picture 2" descr="Asian Development Bank - Wikipedia">
            <a:hlinkClick r:id="rId2"/>
            <a:extLst>
              <a:ext uri="{FF2B5EF4-FFF2-40B4-BE49-F238E27FC236}">
                <a16:creationId xmlns:a16="http://schemas.microsoft.com/office/drawing/2014/main" id="{7FDD970A-A708-614F-9D33-25BDE313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4253" y="74703"/>
            <a:ext cx="356477" cy="356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8F4E26-6D19-F84E-8DA8-EB6743C5EB30}"/>
              </a:ext>
            </a:extLst>
          </p:cNvPr>
          <p:cNvSpPr txBox="1"/>
          <p:nvPr/>
        </p:nvSpPr>
        <p:spPr>
          <a:xfrm>
            <a:off x="253417" y="68975"/>
            <a:ext cx="2451953" cy="369332"/>
          </a:xfrm>
          <a:prstGeom prst="rect">
            <a:avLst/>
          </a:prstGeom>
          <a:noFill/>
        </p:spPr>
        <p:txBody>
          <a:bodyPr wrap="none" rtlCol="0">
            <a:spAutoFit/>
          </a:bodyPr>
          <a:lstStyle/>
          <a:p>
            <a:r>
              <a:rPr lang="en-US" b="1">
                <a:latin typeface="Ideal Sans Medium" pitchFamily="2" charset="0"/>
                <a:cs typeface="Ideal Sans Medium" pitchFamily="2" charset="0"/>
              </a:rPr>
              <a:t>Food Security Tracker</a:t>
            </a:r>
          </a:p>
        </p:txBody>
      </p:sp>
      <p:sp>
        <p:nvSpPr>
          <p:cNvPr id="13" name="TextBox 12">
            <a:extLst>
              <a:ext uri="{FF2B5EF4-FFF2-40B4-BE49-F238E27FC236}">
                <a16:creationId xmlns:a16="http://schemas.microsoft.com/office/drawing/2014/main" id="{4109FC7B-0711-8140-A008-CFAE7A98B741}"/>
              </a:ext>
            </a:extLst>
          </p:cNvPr>
          <p:cNvSpPr txBox="1"/>
          <p:nvPr/>
        </p:nvSpPr>
        <p:spPr>
          <a:xfrm>
            <a:off x="3002199" y="79942"/>
            <a:ext cx="8752054" cy="369332"/>
          </a:xfrm>
          <a:prstGeom prst="rect">
            <a:avLst/>
          </a:prstGeom>
          <a:noFill/>
          <a:ln>
            <a:noFill/>
          </a:ln>
        </p:spPr>
        <p:txBody>
          <a:bodyPr wrap="square" rtlCol="0">
            <a:spAutoFit/>
          </a:bodyPr>
          <a:lstStyle/>
          <a:p>
            <a:r>
              <a:rPr lang="en-US">
                <a:latin typeface="Ideal Sans Light" pitchFamily="2" charset="0"/>
                <a:cs typeface="Ideal Sans Light" pitchFamily="2" charset="0"/>
              </a:rPr>
              <a:t>Appendix</a:t>
            </a:r>
          </a:p>
        </p:txBody>
      </p:sp>
      <p:sp>
        <p:nvSpPr>
          <p:cNvPr id="40" name="TextBox 39">
            <a:extLst>
              <a:ext uri="{FF2B5EF4-FFF2-40B4-BE49-F238E27FC236}">
                <a16:creationId xmlns:a16="http://schemas.microsoft.com/office/drawing/2014/main" id="{7A6A5B1B-A608-9C4D-9A20-77F82081906C}"/>
              </a:ext>
            </a:extLst>
          </p:cNvPr>
          <p:cNvSpPr txBox="1"/>
          <p:nvPr/>
        </p:nvSpPr>
        <p:spPr>
          <a:xfrm>
            <a:off x="2929812" y="6568730"/>
            <a:ext cx="6137749" cy="246221"/>
          </a:xfrm>
          <a:prstGeom prst="rect">
            <a:avLst/>
          </a:prstGeom>
          <a:noFill/>
        </p:spPr>
        <p:txBody>
          <a:bodyPr wrap="square">
            <a:spAutoFit/>
          </a:bodyPr>
          <a:lstStyle/>
          <a:p>
            <a:r>
              <a:rPr lang="en-US" sz="1000" b="1" i="1"/>
              <a:t>Not enough data on SIDS countries, Red indicates crisis and orange indicates vulnerable countries</a:t>
            </a:r>
          </a:p>
        </p:txBody>
      </p:sp>
      <p:sp>
        <p:nvSpPr>
          <p:cNvPr id="14" name="TextBox 13">
            <a:extLst>
              <a:ext uri="{FF2B5EF4-FFF2-40B4-BE49-F238E27FC236}">
                <a16:creationId xmlns:a16="http://schemas.microsoft.com/office/drawing/2014/main" id="{B3295DD0-42B3-B246-BC91-3DD1C664D2FC}"/>
              </a:ext>
            </a:extLst>
          </p:cNvPr>
          <p:cNvSpPr txBox="1"/>
          <p:nvPr/>
        </p:nvSpPr>
        <p:spPr>
          <a:xfrm>
            <a:off x="2705370" y="449274"/>
            <a:ext cx="3646704" cy="338554"/>
          </a:xfrm>
          <a:prstGeom prst="rect">
            <a:avLst/>
          </a:prstGeom>
          <a:noFill/>
        </p:spPr>
        <p:txBody>
          <a:bodyPr wrap="none" rtlCol="0">
            <a:spAutoFit/>
          </a:bodyPr>
          <a:lstStyle/>
          <a:p>
            <a:r>
              <a:rPr lang="en-US" sz="1600">
                <a:latin typeface="Ideal Sans Medium" pitchFamily="2" charset="0"/>
                <a:cs typeface="Ideal Sans Medium" pitchFamily="2" charset="0"/>
              </a:rPr>
              <a:t>Economics and Food Security Statistics</a:t>
            </a:r>
          </a:p>
        </p:txBody>
      </p:sp>
      <p:sp>
        <p:nvSpPr>
          <p:cNvPr id="41" name="TextBox 40">
            <a:extLst>
              <a:ext uri="{FF2B5EF4-FFF2-40B4-BE49-F238E27FC236}">
                <a16:creationId xmlns:a16="http://schemas.microsoft.com/office/drawing/2014/main" id="{1B2B4CC6-56D0-8A40-8A5A-03AD4E738DC4}"/>
              </a:ext>
            </a:extLst>
          </p:cNvPr>
          <p:cNvSpPr txBox="1"/>
          <p:nvPr/>
        </p:nvSpPr>
        <p:spPr>
          <a:xfrm>
            <a:off x="8769373" y="815957"/>
            <a:ext cx="3422627" cy="5386090"/>
          </a:xfrm>
          <a:prstGeom prst="rect">
            <a:avLst/>
          </a:prstGeom>
          <a:noFill/>
        </p:spPr>
        <p:txBody>
          <a:bodyPr wrap="square">
            <a:spAutoFit/>
          </a:bodyPr>
          <a:lstStyle/>
          <a:p>
            <a:r>
              <a:rPr lang="en-PH" sz="800" baseline="30000" dirty="0">
                <a:solidFill>
                  <a:srgbClr val="333333"/>
                </a:solidFill>
                <a:effectLst/>
                <a:latin typeface="Ideal Sans Medium" pitchFamily="2" charset="0"/>
                <a:cs typeface="Ideal Sans Medium" pitchFamily="2" charset="0"/>
              </a:rPr>
              <a:t>1 </a:t>
            </a:r>
            <a:r>
              <a:rPr lang="en-PH" sz="800" dirty="0">
                <a:solidFill>
                  <a:srgbClr val="333333"/>
                </a:solidFill>
                <a:effectLst/>
                <a:latin typeface="Ideal Sans Medium" pitchFamily="2" charset="0"/>
                <a:cs typeface="Ideal Sans Medium" pitchFamily="2" charset="0"/>
              </a:rPr>
              <a:t>World Bank Commodity Markets Outlook (Last Updated May 25</a:t>
            </a:r>
            <a:r>
              <a:rPr lang="en-PH" sz="800" baseline="30000" dirty="0">
                <a:solidFill>
                  <a:srgbClr val="333333"/>
                </a:solidFill>
                <a:effectLst/>
                <a:latin typeface="Ideal Sans Medium" pitchFamily="2" charset="0"/>
                <a:cs typeface="Ideal Sans Medium" pitchFamily="2" charset="0"/>
              </a:rPr>
              <a:t>th</a:t>
            </a:r>
            <a:r>
              <a:rPr lang="en-PH" sz="800" dirty="0">
                <a:solidFill>
                  <a:srgbClr val="333333"/>
                </a:solidFill>
                <a:effectLst/>
                <a:latin typeface="Ideal Sans Medium" pitchFamily="2" charset="0"/>
                <a:cs typeface="Ideal Sans Medium" pitchFamily="2" charset="0"/>
              </a:rPr>
              <a:t>, 2022)</a:t>
            </a:r>
          </a:p>
          <a:p>
            <a:pPr marL="171450" indent="-171450">
              <a:buFont typeface="Arial" panose="020B0604020202020204" pitchFamily="34" charset="0"/>
              <a:buChar char="•"/>
            </a:pPr>
            <a:r>
              <a:rPr lang="en-US" sz="800" dirty="0">
                <a:latin typeface="Ideal Sans Thin" pitchFamily="2" charset="0"/>
                <a:cs typeface="Ideal Sans Thin" pitchFamily="2" charset="0"/>
              </a:rPr>
              <a:t>Crude oil, average spot price of Brent, Dubai and West Texas  Intermediate, equally weighed</a:t>
            </a:r>
          </a:p>
          <a:p>
            <a:pPr marL="171450" indent="-171450">
              <a:buFont typeface="Arial" panose="020B0604020202020204" pitchFamily="34" charset="0"/>
              <a:buChar char="•"/>
            </a:pPr>
            <a:r>
              <a:rPr lang="en-US" sz="800" dirty="0">
                <a:latin typeface="Ideal Sans Thin" pitchFamily="2" charset="0"/>
                <a:cs typeface="Ideal Sans Thin" pitchFamily="2" charset="0"/>
              </a:rPr>
              <a:t>Natural Gas (U.S.), spot price at Henry Hub, Louisiana</a:t>
            </a:r>
          </a:p>
          <a:p>
            <a:pPr marL="171450" indent="-171450">
              <a:buFont typeface="Arial" panose="020B0604020202020204" pitchFamily="34" charset="0"/>
              <a:buChar char="•"/>
            </a:pPr>
            <a:r>
              <a:rPr lang="en-US" sz="800" dirty="0">
                <a:latin typeface="Ideal Sans Thin" pitchFamily="2" charset="0"/>
                <a:cs typeface="Ideal Sans Thin" pitchFamily="2" charset="0"/>
              </a:rPr>
              <a:t>Palm oil (Malaysia), from January 2021, RBD, FOB Malaysia Ports; December 2001 to December 2020, RBD, CIF Rotterdam; previously Malaysia 5%,  c.i.f. N.W. Europe, bulk, nearest forward .</a:t>
            </a:r>
          </a:p>
          <a:p>
            <a:pPr marL="171450" indent="-171450">
              <a:buFont typeface="Arial" panose="020B0604020202020204" pitchFamily="34" charset="0"/>
              <a:buChar char="•"/>
            </a:pPr>
            <a:r>
              <a:rPr lang="en-US" sz="800" dirty="0">
                <a:latin typeface="Ideal Sans Thin" pitchFamily="2" charset="0"/>
                <a:cs typeface="Ideal Sans Thin" pitchFamily="2" charset="0"/>
              </a:rPr>
              <a:t>Soybean oil, from January 2021, Dutch </a:t>
            </a:r>
            <a:r>
              <a:rPr lang="en-US" sz="800" dirty="0" err="1">
                <a:latin typeface="Ideal Sans Thin" pitchFamily="2" charset="0"/>
                <a:cs typeface="Ideal Sans Thin" pitchFamily="2" charset="0"/>
              </a:rPr>
              <a:t>Soyoil</a:t>
            </a:r>
            <a:r>
              <a:rPr lang="en-US" sz="800" dirty="0">
                <a:latin typeface="Ideal Sans Thin" pitchFamily="2" charset="0"/>
                <a:cs typeface="Ideal Sans Thin" pitchFamily="2" charset="0"/>
              </a:rPr>
              <a:t> Crude Degummed, EXW Dutch Mills; January 1999 to December 2020, Dutch crude degummed, FOB NW Europe; previously crude, f.o.b. ex-mill Netherlands, nearest forward.</a:t>
            </a:r>
          </a:p>
          <a:p>
            <a:pPr marL="171450" indent="-171450">
              <a:buFont typeface="Arial" panose="020B0604020202020204" pitchFamily="34" charset="0"/>
              <a:buChar char="•"/>
            </a:pPr>
            <a:r>
              <a:rPr lang="en-US" sz="800" dirty="0">
                <a:latin typeface="Ideal Sans Thin" pitchFamily="2" charset="0"/>
                <a:cs typeface="Ideal Sans Thin" pitchFamily="2" charset="0"/>
              </a:rPr>
              <a:t>Sunflower oil, from September 2020, Dutch </a:t>
            </a:r>
            <a:r>
              <a:rPr lang="en-US" sz="800" dirty="0" err="1">
                <a:latin typeface="Ideal Sans Thin" pitchFamily="2" charset="0"/>
                <a:cs typeface="Ideal Sans Thin" pitchFamily="2" charset="0"/>
              </a:rPr>
              <a:t>Sunseed</a:t>
            </a:r>
            <a:r>
              <a:rPr lang="en-US" sz="800" dirty="0">
                <a:latin typeface="Ideal Sans Thin" pitchFamily="2" charset="0"/>
                <a:cs typeface="Ideal Sans Thin" pitchFamily="2" charset="0"/>
              </a:rPr>
              <a:t> Oil, f.o.b. Rotterdam; February 2011 to August 2020, European crude, f.o.b. Rotterdam; previously, EU </a:t>
            </a:r>
            <a:r>
              <a:rPr lang="en-US" sz="800" dirty="0" err="1">
                <a:latin typeface="Ideal Sans Thin" pitchFamily="2" charset="0"/>
                <a:cs typeface="Ideal Sans Thin" pitchFamily="2" charset="0"/>
              </a:rPr>
              <a:t>f.o.b</a:t>
            </a:r>
            <a:r>
              <a:rPr lang="en-US" sz="800" dirty="0">
                <a:latin typeface="Ideal Sans Thin" pitchFamily="2" charset="0"/>
                <a:cs typeface="Ideal Sans Thin" pitchFamily="2" charset="0"/>
              </a:rPr>
              <a:t> NW Europe ports.</a:t>
            </a:r>
          </a:p>
          <a:p>
            <a:pPr marL="171450" indent="-171450">
              <a:buFont typeface="Arial" panose="020B0604020202020204" pitchFamily="34" charset="0"/>
              <a:buChar char="•"/>
            </a:pPr>
            <a:r>
              <a:rPr lang="en-US" sz="800" dirty="0">
                <a:latin typeface="Ideal Sans Thin" pitchFamily="2" charset="0"/>
                <a:cs typeface="Ideal Sans Thin" pitchFamily="2" charset="0"/>
              </a:rPr>
              <a:t>Maize (U.S.), no. 2, yellow, f.o.b. US Gulf ports</a:t>
            </a:r>
          </a:p>
          <a:p>
            <a:pPr marL="171450" indent="-171450">
              <a:buFont typeface="Arial" panose="020B0604020202020204" pitchFamily="34" charset="0"/>
              <a:buChar char="•"/>
            </a:pPr>
            <a:r>
              <a:rPr lang="en-US" sz="800" dirty="0">
                <a:latin typeface="Ideal Sans Thin" pitchFamily="2" charset="0"/>
                <a:cs typeface="Ideal Sans Thin" pitchFamily="2" charset="0"/>
              </a:rPr>
              <a:t>Rice, equally weighted average of Rice (Thailand, 5% broken), Rice (Thailand, 25% broken), Rice (Thailand, 100% broken) and Rice (Vietnam)</a:t>
            </a:r>
          </a:p>
          <a:p>
            <a:pPr marL="171450" indent="-171450">
              <a:buFont typeface="Arial" panose="020B0604020202020204" pitchFamily="34" charset="0"/>
              <a:buChar char="•"/>
            </a:pPr>
            <a:r>
              <a:rPr lang="en-US" sz="800" dirty="0">
                <a:latin typeface="Ideal Sans Thin" pitchFamily="2" charset="0"/>
                <a:cs typeface="Ideal Sans Thin" pitchFamily="2" charset="0"/>
              </a:rPr>
              <a:t>Wheat (U.S.), no. 2, soft red winter, export price delivered at the US Gulf port for prompt or 30 days shipment</a:t>
            </a:r>
          </a:p>
          <a:p>
            <a:pPr marL="171450" indent="-171450">
              <a:buFont typeface="Arial" panose="020B0604020202020204" pitchFamily="34" charset="0"/>
              <a:buChar char="•"/>
            </a:pPr>
            <a:r>
              <a:rPr lang="en-US" sz="800" dirty="0">
                <a:latin typeface="Ideal Sans Thin" pitchFamily="2" charset="0"/>
                <a:cs typeface="Ideal Sans Thin" pitchFamily="2" charset="0"/>
              </a:rPr>
              <a:t>Soybeans, from January 2021, U.S Gulf Yellow Soybean #2, CIF Rotterdam; December 2007 to December 2020, U.S. No. 2 yellow meal, CIF Rotterdam; previously US origin, nearest forward.</a:t>
            </a:r>
          </a:p>
          <a:p>
            <a:pPr marL="171450" indent="-171450">
              <a:buFont typeface="Arial" panose="020B0604020202020204" pitchFamily="34" charset="0"/>
              <a:buChar char="•"/>
            </a:pPr>
            <a:r>
              <a:rPr lang="en-US" sz="800" dirty="0">
                <a:latin typeface="Ideal Sans Thin" pitchFamily="2" charset="0"/>
                <a:cs typeface="Ideal Sans Thin" pitchFamily="2" charset="0"/>
              </a:rPr>
              <a:t>Sugar (World), International Sugar Agreement (ISA) daily price, raw,  f.o.b. and stowed at greater Caribbean ports</a:t>
            </a:r>
          </a:p>
          <a:p>
            <a:pPr marL="171450" indent="-171450">
              <a:buFont typeface="Arial" panose="020B0604020202020204" pitchFamily="34" charset="0"/>
              <a:buChar char="•"/>
            </a:pPr>
            <a:r>
              <a:rPr lang="en-US" sz="800" dirty="0">
                <a:latin typeface="Ideal Sans Thin" pitchFamily="2" charset="0"/>
                <a:cs typeface="Ideal Sans Thin" pitchFamily="2" charset="0"/>
              </a:rPr>
              <a:t>Cotton (Cotton Outlook "</a:t>
            </a:r>
            <a:r>
              <a:rPr lang="en-US" sz="800" dirty="0" err="1">
                <a:latin typeface="Ideal Sans Thin" pitchFamily="2" charset="0"/>
                <a:cs typeface="Ideal Sans Thin" pitchFamily="2" charset="0"/>
              </a:rPr>
              <a:t>CotlookA</a:t>
            </a:r>
            <a:r>
              <a:rPr lang="en-US" sz="800" dirty="0">
                <a:latin typeface="Ideal Sans Thin" pitchFamily="2" charset="0"/>
                <a:cs typeface="Ideal Sans Thin" pitchFamily="2" charset="0"/>
              </a:rPr>
              <a:t> index"), middling 1-3/32 inch, traded in Far East, C/F beginning 2006; previously Northern Europe, c.i.f.</a:t>
            </a:r>
          </a:p>
          <a:p>
            <a:pPr marL="171450" indent="-171450">
              <a:buFont typeface="Arial" panose="020B0604020202020204" pitchFamily="34" charset="0"/>
              <a:buChar char="•"/>
            </a:pPr>
            <a:r>
              <a:rPr lang="en-PH" sz="800" dirty="0">
                <a:latin typeface="Ideal Sans Thin" pitchFamily="2" charset="0"/>
                <a:cs typeface="Ideal Sans Thin" pitchFamily="2" charset="0"/>
              </a:rPr>
              <a:t>DAP (diammonium phosphate), spot, f.o.b. US Gulf</a:t>
            </a:r>
          </a:p>
          <a:p>
            <a:pPr marL="171450" indent="-171450">
              <a:buFont typeface="Arial" panose="020B0604020202020204" pitchFamily="34" charset="0"/>
              <a:buChar char="•"/>
            </a:pPr>
            <a:r>
              <a:rPr lang="en-PH" sz="800" dirty="0">
                <a:latin typeface="Ideal Sans Thin" pitchFamily="2" charset="0"/>
                <a:cs typeface="Ideal Sans Thin" pitchFamily="2" charset="0"/>
              </a:rPr>
              <a:t>Phosphate rock , f.o.b. North Africa</a:t>
            </a:r>
          </a:p>
          <a:p>
            <a:pPr marL="171450" indent="-171450">
              <a:buFont typeface="Arial" panose="020B0604020202020204" pitchFamily="34" charset="0"/>
              <a:buChar char="•"/>
            </a:pPr>
            <a:r>
              <a:rPr lang="en-PH" sz="800" dirty="0">
                <a:latin typeface="Ideal Sans Thin" pitchFamily="2" charset="0"/>
                <a:cs typeface="Ideal Sans Thin" pitchFamily="2" charset="0"/>
              </a:rPr>
              <a:t>Potassium chloride (muriate of potash), f.o.b. Vancouver</a:t>
            </a:r>
          </a:p>
          <a:p>
            <a:pPr marL="171450" indent="-171450">
              <a:buFont typeface="Arial" panose="020B0604020202020204" pitchFamily="34" charset="0"/>
              <a:buChar char="•"/>
            </a:pPr>
            <a:r>
              <a:rPr lang="en-PH" sz="800" dirty="0">
                <a:latin typeface="Ideal Sans Thin" pitchFamily="2" charset="0"/>
                <a:cs typeface="Ideal Sans Thin" pitchFamily="2" charset="0"/>
              </a:rPr>
              <a:t>TSP (triple superphosphate), spot, import US Gulf</a:t>
            </a:r>
          </a:p>
          <a:p>
            <a:pPr marL="171450" indent="-171450">
              <a:buFont typeface="Arial" panose="020B0604020202020204" pitchFamily="34" charset="0"/>
              <a:buChar char="•"/>
            </a:pPr>
            <a:r>
              <a:rPr lang="en-PH" sz="800" dirty="0">
                <a:latin typeface="Ideal Sans Thin" pitchFamily="2" charset="0"/>
                <a:cs typeface="Ideal Sans Thin" pitchFamily="2" charset="0"/>
              </a:rPr>
              <a:t>Urea, (Ukraine), </a:t>
            </a:r>
            <a:r>
              <a:rPr lang="en-PH" sz="800" dirty="0" err="1">
                <a:latin typeface="Ideal Sans Thin" pitchFamily="2" charset="0"/>
                <a:cs typeface="Ideal Sans Thin" pitchFamily="2" charset="0"/>
              </a:rPr>
              <a:t>prill</a:t>
            </a:r>
            <a:r>
              <a:rPr lang="en-PH" sz="800" dirty="0">
                <a:latin typeface="Ideal Sans Thin" pitchFamily="2" charset="0"/>
                <a:cs typeface="Ideal Sans Thin" pitchFamily="2" charset="0"/>
              </a:rPr>
              <a:t> spot f.o.b. Middle East, beginning March 2022; previously, f.o.b. Black Sea.</a:t>
            </a:r>
          </a:p>
          <a:p>
            <a:pPr marL="171450" indent="-171450">
              <a:buFont typeface="Arial" panose="020B0604020202020204" pitchFamily="34" charset="0"/>
              <a:buChar char="•"/>
            </a:pPr>
            <a:endParaRPr lang="en-US" sz="800" dirty="0">
              <a:latin typeface="Ideal Sans Medium" pitchFamily="2" charset="0"/>
              <a:cs typeface="Ideal Sans Medium" pitchFamily="2" charset="0"/>
            </a:endParaRPr>
          </a:p>
          <a:p>
            <a:r>
              <a:rPr lang="en-US" sz="800" baseline="30000" dirty="0">
                <a:latin typeface="Ideal Sans Medium" pitchFamily="2" charset="0"/>
                <a:cs typeface="Ideal Sans Medium" pitchFamily="2" charset="0"/>
              </a:rPr>
              <a:t>2</a:t>
            </a:r>
            <a:r>
              <a:rPr lang="en-US" sz="800" dirty="0">
                <a:latin typeface="Ideal Sans Medium" pitchFamily="2" charset="0"/>
                <a:cs typeface="Ideal Sans Medium" pitchFamily="2" charset="0"/>
              </a:rPr>
              <a:t> Source: IMF- I</a:t>
            </a:r>
            <a:r>
              <a:rPr lang="en-IN" sz="800" dirty="0" err="1">
                <a:latin typeface="Ideal Sans Medium" pitchFamily="2" charset="0"/>
                <a:cs typeface="Ideal Sans Medium" pitchFamily="2" charset="0"/>
              </a:rPr>
              <a:t>nternational</a:t>
            </a:r>
            <a:r>
              <a:rPr lang="en-IN" sz="800" dirty="0">
                <a:latin typeface="Ideal Sans Medium" pitchFamily="2" charset="0"/>
                <a:cs typeface="Ideal Sans Medium" pitchFamily="2" charset="0"/>
              </a:rPr>
              <a:t> Financial Statistics Data</a:t>
            </a:r>
            <a:r>
              <a:rPr lang="en-US" sz="800" dirty="0">
                <a:latin typeface="Ideal Sans Medium" pitchFamily="2" charset="0"/>
                <a:cs typeface="Ideal Sans Medium" pitchFamily="2" charset="0"/>
              </a:rPr>
              <a:t> &amp; Trading Economics </a:t>
            </a:r>
            <a:r>
              <a:rPr lang="en-PH" sz="800" dirty="0">
                <a:solidFill>
                  <a:srgbClr val="333333"/>
                </a:solidFill>
                <a:latin typeface="Ideal Sans Medium" pitchFamily="2" charset="0"/>
                <a:cs typeface="Ideal Sans Medium" pitchFamily="2" charset="0"/>
              </a:rPr>
              <a:t>(Last Updated May 25</a:t>
            </a:r>
            <a:r>
              <a:rPr lang="en-PH" sz="800" baseline="30000" dirty="0">
                <a:solidFill>
                  <a:srgbClr val="333333"/>
                </a:solidFill>
                <a:latin typeface="Ideal Sans Medium" pitchFamily="2" charset="0"/>
                <a:cs typeface="Ideal Sans Medium" pitchFamily="2" charset="0"/>
              </a:rPr>
              <a:t>th</a:t>
            </a:r>
            <a:r>
              <a:rPr lang="en-PH" sz="800" dirty="0">
                <a:solidFill>
                  <a:srgbClr val="333333"/>
                </a:solidFill>
                <a:latin typeface="Ideal Sans Medium" pitchFamily="2" charset="0"/>
                <a:cs typeface="Ideal Sans Medium" pitchFamily="2" charset="0"/>
              </a:rPr>
              <a:t>, 2022)</a:t>
            </a:r>
            <a:r>
              <a:rPr lang="en-US" sz="800" dirty="0">
                <a:latin typeface="Ideal Sans Medium" pitchFamily="2" charset="0"/>
                <a:cs typeface="Ideal Sans Medium" pitchFamily="2" charset="0"/>
              </a:rPr>
              <a:t>.</a:t>
            </a:r>
          </a:p>
          <a:p>
            <a:r>
              <a:rPr lang="en-US" sz="800" baseline="30000" dirty="0">
                <a:latin typeface="Ideal Sans Medium" pitchFamily="2" charset="0"/>
                <a:cs typeface="Ideal Sans Medium" pitchFamily="2" charset="0"/>
              </a:rPr>
              <a:t>3</a:t>
            </a:r>
            <a:r>
              <a:rPr lang="en-US" sz="800" dirty="0">
                <a:latin typeface="Ideal Sans Medium" pitchFamily="2" charset="0"/>
                <a:cs typeface="Ideal Sans Medium" pitchFamily="2" charset="0"/>
              </a:rPr>
              <a:t>World Food Program Hunger Map &amp; Further Verification: Google News</a:t>
            </a:r>
          </a:p>
          <a:p>
            <a:r>
              <a:rPr lang="en-US" sz="800" baseline="30000" dirty="0">
                <a:latin typeface="Ideal Sans Medium" pitchFamily="2" charset="0"/>
                <a:cs typeface="Ideal Sans Medium" pitchFamily="2" charset="0"/>
              </a:rPr>
              <a:t>4 </a:t>
            </a:r>
            <a:r>
              <a:rPr lang="en-US" sz="800" dirty="0">
                <a:latin typeface="Ideal Sans Medium" pitchFamily="2" charset="0"/>
                <a:cs typeface="Ideal Sans Medium" pitchFamily="2" charset="0"/>
              </a:rPr>
              <a:t>Source: IFPRI Food Security Portal and Global Trade Alert</a:t>
            </a:r>
            <a:endParaRPr lang="en-US" sz="800" baseline="30000" dirty="0">
              <a:latin typeface="Ideal Sans Medium" pitchFamily="2" charset="0"/>
              <a:cs typeface="Ideal Sans Medium" pitchFamily="2" charset="0"/>
            </a:endParaRPr>
          </a:p>
          <a:p>
            <a:r>
              <a:rPr lang="en-US" sz="800" baseline="30000" dirty="0">
                <a:latin typeface="Ideal Sans Medium" pitchFamily="2" charset="0"/>
                <a:cs typeface="Ideal Sans Medium" pitchFamily="2" charset="0"/>
              </a:rPr>
              <a:t>5</a:t>
            </a:r>
            <a:r>
              <a:rPr lang="en-US" sz="800" dirty="0">
                <a:latin typeface="Ideal Sans Medium" pitchFamily="2" charset="0"/>
                <a:cs typeface="Ideal Sans Medium" pitchFamily="2" charset="0"/>
              </a:rPr>
              <a:t> Source: FAO, The State of Food and Nutrition Insecurity 2021.</a:t>
            </a:r>
          </a:p>
          <a:p>
            <a:r>
              <a:rPr lang="en-US" sz="800" baseline="30000" dirty="0">
                <a:latin typeface="Ideal Sans Medium" pitchFamily="2" charset="0"/>
                <a:cs typeface="Ideal Sans Medium" pitchFamily="2" charset="0"/>
              </a:rPr>
              <a:t>6 </a:t>
            </a:r>
            <a:r>
              <a:rPr lang="en-US" sz="800" dirty="0">
                <a:latin typeface="Ideal Sans Medium" pitchFamily="2" charset="0"/>
                <a:cs typeface="Ideal Sans Medium" pitchFamily="2" charset="0"/>
              </a:rPr>
              <a:t>IMF Climate Change Indicators Dashboard.</a:t>
            </a:r>
          </a:p>
          <a:p>
            <a:r>
              <a:rPr lang="en-US" sz="800" baseline="30000" dirty="0">
                <a:latin typeface="Ideal Sans Medium" pitchFamily="2" charset="0"/>
                <a:cs typeface="Ideal Sans Medium" pitchFamily="2" charset="0"/>
              </a:rPr>
              <a:t>7</a:t>
            </a:r>
            <a:r>
              <a:rPr lang="en-US" sz="800" dirty="0">
                <a:latin typeface="Ideal Sans Medium" pitchFamily="2" charset="0"/>
                <a:cs typeface="Ideal Sans Medium" pitchFamily="2" charset="0"/>
              </a:rPr>
              <a:t> World Bank Food Security Update (May 24 2022)</a:t>
            </a:r>
            <a:endParaRPr lang="en-US" sz="800" dirty="0">
              <a:latin typeface="Ideal Sans Thin" pitchFamily="2" charset="0"/>
              <a:cs typeface="Ideal Sans Thin" pitchFamily="2" charset="0"/>
            </a:endParaRPr>
          </a:p>
          <a:p>
            <a:endParaRPr lang="en-US" sz="800" dirty="0">
              <a:latin typeface="Ideal Sans Medium" pitchFamily="2" charset="0"/>
              <a:cs typeface="Ideal Sans Medium" pitchFamily="2" charset="0"/>
            </a:endParaRPr>
          </a:p>
          <a:p>
            <a:endParaRPr lang="en-US" sz="800" dirty="0">
              <a:latin typeface="Ideal Sans Thin" pitchFamily="2" charset="0"/>
              <a:cs typeface="Ideal Sans Thin" pitchFamily="2" charset="0"/>
            </a:endParaRPr>
          </a:p>
        </p:txBody>
      </p:sp>
      <p:sp>
        <p:nvSpPr>
          <p:cNvPr id="42" name="TextBox 41">
            <a:extLst>
              <a:ext uri="{FF2B5EF4-FFF2-40B4-BE49-F238E27FC236}">
                <a16:creationId xmlns:a16="http://schemas.microsoft.com/office/drawing/2014/main" id="{911670B0-4DAF-C54F-A2BD-83C8817D6124}"/>
              </a:ext>
            </a:extLst>
          </p:cNvPr>
          <p:cNvSpPr txBox="1"/>
          <p:nvPr/>
        </p:nvSpPr>
        <p:spPr>
          <a:xfrm>
            <a:off x="9931887" y="462568"/>
            <a:ext cx="1184235" cy="338554"/>
          </a:xfrm>
          <a:prstGeom prst="rect">
            <a:avLst/>
          </a:prstGeom>
          <a:noFill/>
        </p:spPr>
        <p:txBody>
          <a:bodyPr wrap="none" rtlCol="0">
            <a:spAutoFit/>
          </a:bodyPr>
          <a:lstStyle/>
          <a:p>
            <a:r>
              <a:rPr lang="en-US" sz="1600">
                <a:latin typeface="Ideal Sans Medium" pitchFamily="2" charset="0"/>
                <a:cs typeface="Ideal Sans Medium" pitchFamily="2" charset="0"/>
              </a:rPr>
              <a:t>References</a:t>
            </a:r>
          </a:p>
        </p:txBody>
      </p:sp>
    </p:spTree>
    <p:extLst>
      <p:ext uri="{BB962C8B-B14F-4D97-AF65-F5344CB8AC3E}">
        <p14:creationId xmlns:p14="http://schemas.microsoft.com/office/powerpoint/2010/main" val="183934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j78542b1fffc4a1c84659474212e3133 xmlns="c1fdd505-2570-46c2-bd04-3e0f2d874cf5">
      <Terms xmlns="http://schemas.microsoft.com/office/infopath/2007/PartnerControls"/>
    </j78542b1fffc4a1c84659474212e3133>
    <Update_x0020_ADB_x0020_Project_x0020_Document_x0020_Type_x0028_1_x0029_ xmlns="e1862ff3-f12a-435f-b80e-f52ccbc871a5">
      <Url xsi:nil="true"/>
      <Description xsi:nil="true"/>
    </Update_x0020_ADB_x0020_Project_x0020_Document_x0020_Type_x0028_1_x0029_>
    <Update_x0020_ADB_x0020_Country_x0020_Document_x0020_Type_x0028_1_x0029_ xmlns="e1862ff3-f12a-435f-b80e-f52ccbc871a5">
      <Url xsi:nil="true"/>
      <Description xsi:nil="true"/>
    </Update_x0020_ADB_x0020_Country_x0020_Document_x0020_Type_x0028_1_x0029_>
    <lcf76f155ced4ddcb4097134ff3c332f xmlns="e1862ff3-f12a-435f-b80e-f52ccbc871a5">
      <Terms xmlns="http://schemas.microsoft.com/office/infopath/2007/PartnerControls"/>
    </lcf76f155ced4ddcb4097134ff3c332f>
    <Update_x0020_ADB_x0020_Document_x0020_Type_x0028_1_x0029_ xmlns="e1862ff3-f12a-435f-b80e-f52ccbc871a5">
      <Url xsi:nil="true"/>
      <Description xsi:nil="true"/>
    </Update_x0020_ADB_x0020_Document_x0020_Type_x0028_1_x0029_>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7B335EA4A4B14B99408C1514C3FDE8" ma:contentTypeVersion="35" ma:contentTypeDescription="Create a new document." ma:contentTypeScope="" ma:versionID="772478db53f3f2853bc98c65d1bd0f6a">
  <xsd:schema xmlns:xsd="http://www.w3.org/2001/XMLSchema" xmlns:xs="http://www.w3.org/2001/XMLSchema" xmlns:p="http://schemas.microsoft.com/office/2006/metadata/properties" xmlns:ns2="c1fdd505-2570-46c2-bd04-3e0f2d874cf5" xmlns:ns3="e1862ff3-f12a-435f-b80e-f52ccbc871a5" xmlns:ns4="101ed911-a3f6-45ba-9114-8d5a5b44e3e0" targetNamespace="http://schemas.microsoft.com/office/2006/metadata/properties" ma:root="true" ma:fieldsID="3dd1263f03ca4f7371a9a05aa43b9e76" ns2:_="" ns3:_="" ns4:_="">
    <xsd:import namespace="c1fdd505-2570-46c2-bd04-3e0f2d874cf5"/>
    <xsd:import namespace="e1862ff3-f12a-435f-b80e-f52ccbc871a5"/>
    <xsd:import namespace="101ed911-a3f6-45ba-9114-8d5a5b44e3e0"/>
    <xsd:element name="properties">
      <xsd:complexType>
        <xsd:sequence>
          <xsd:element name="documentManagement">
            <xsd:complexType>
              <xsd:all>
                <xsd:element ref="ns2:j78542b1fffc4a1c84659474212e3133" minOccurs="0"/>
                <xsd:element ref="ns3:Update_x0020_ADB_x0020_Document_x0020_Type_x0028_1_x0029_" minOccurs="0"/>
                <xsd:element ref="ns3:Update_x0020_ADB_x0020_Country_x0020_Document_x0020_Type_x0028_1_x0029_" minOccurs="0"/>
                <xsd:element ref="ns3:Update_x0020_ADB_x0020_Project_x0020_Document_x0020_Type_x0028_1_x0029_" minOccurs="0"/>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3:MediaServiceDateTaken" minOccurs="0"/>
                <xsd:element ref="ns3:MediaServiceAutoTags" minOccurs="0"/>
                <xsd:element ref="ns3:MediaServiceOCR" minOccurs="0"/>
                <xsd:element ref="ns3:MediaServiceLocation" minOccurs="0"/>
                <xsd:element ref="ns3:MediaServiceAutoKeyPoints" minOccurs="0"/>
                <xsd:element ref="ns3:MediaServiceKeyPoints" minOccurs="0"/>
                <xsd:element ref="ns3:MediaLengthInSeconds"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fdd505-2570-46c2-bd04-3e0f2d874cf5" elementFormDefault="qualified">
    <xsd:import namespace="http://schemas.microsoft.com/office/2006/documentManagement/types"/>
    <xsd:import namespace="http://schemas.microsoft.com/office/infopath/2007/PartnerControls"/>
    <xsd:element name="j78542b1fffc4a1c84659474212e3133" ma:index="9" nillable="true" ma:taxonomy="true" ma:internalName="j78542b1fffc4a1c84659474212e3133" ma:taxonomyFieldName="ADBContentGroup" ma:displayName="Content Group" ma:default="" ma:fieldId="{378542b1-fffc-4a1c-8465-9474212e3133}" ma:taxonomyMulti="true" ma:sspId="115af50e-efb3-4a0e-b425-875ff625e09e" ma:termSetId="2a9ffbee-93a5-418b-bcdb-8d6817936e6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1862ff3-f12a-435f-b80e-f52ccbc871a5" elementFormDefault="qualified">
    <xsd:import namespace="http://schemas.microsoft.com/office/2006/documentManagement/types"/>
    <xsd:import namespace="http://schemas.microsoft.com/office/infopath/2007/PartnerControls"/>
    <xsd:element name="Update_x0020_ADB_x0020_Document_x0020_Type_x0028_1_x0029_" ma:index="10" nillable="true" ma:displayName="Update ADB Document Type" ma:internalName="Update_x0020_ADB_x0020_Document_x0020_Type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ADB_x0020_Country_x0020_Document_x0020_Type_x0028_1_x0029_" ma:index="11" nillable="true" ma:displayName="Update ADB Country Document Type" ma:internalName="Update_x0020_ADB_x0020_Country_x0020_Document_x0020_Type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ADB_x0020_Project_x0020_Document_x0020_Type_x0028_1_x0029_" ma:index="12" nillable="true" ma:displayName="Update ADB Project Document Type" ma:internalName="Update_x0020_ADB_x0020_Project_x0020_Document_x0020_Type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ServiceAutoTags" ma:index="22" nillable="true" ma:displayName="Tags" ma:internalName="MediaServiceAutoTag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Location" ma:index="24" nillable="true" ma:displayName="Location" ma:internalName="MediaServiceLocation"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115af50e-efb3-4a0e-b425-875ff625e09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01ed911-a3f6-45ba-9114-8d5a5b44e3e0"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0A773-2C66-427A-9702-FECEB1F5844B}">
  <ds:schemaRefs>
    <ds:schemaRef ds:uri="http://schemas.microsoft.com/office/2006/metadata/propertie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c1fdd505-2570-46c2-bd04-3e0f2d874cf5"/>
    <ds:schemaRef ds:uri="101ed911-a3f6-45ba-9114-8d5a5b44e3e0"/>
    <ds:schemaRef ds:uri="e1862ff3-f12a-435f-b80e-f52ccbc871a5"/>
    <ds:schemaRef ds:uri="http://purl.org/dc/terms/"/>
  </ds:schemaRefs>
</ds:datastoreItem>
</file>

<file path=customXml/itemProps2.xml><?xml version="1.0" encoding="utf-8"?>
<ds:datastoreItem xmlns:ds="http://schemas.openxmlformats.org/officeDocument/2006/customXml" ds:itemID="{29474056-0957-41B7-8B08-02B96A91A573}">
  <ds:schemaRefs>
    <ds:schemaRef ds:uri="http://schemas.microsoft.com/sharepoint/v3/contenttype/forms"/>
  </ds:schemaRefs>
</ds:datastoreItem>
</file>

<file path=customXml/itemProps3.xml><?xml version="1.0" encoding="utf-8"?>
<ds:datastoreItem xmlns:ds="http://schemas.openxmlformats.org/officeDocument/2006/customXml" ds:itemID="{D49650D2-1F4C-4C94-946E-1C0E6662B6C0}">
  <ds:schemaRefs>
    <ds:schemaRef ds:uri="101ed911-a3f6-45ba-9114-8d5a5b44e3e0"/>
    <ds:schemaRef ds:uri="c1fdd505-2570-46c2-bd04-3e0f2d874cf5"/>
    <ds:schemaRef ds:uri="e1862ff3-f12a-435f-b80e-f52ccbc871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TotalTime>
  <Words>2192</Words>
  <Application>Microsoft Macintosh PowerPoint</Application>
  <PresentationFormat>Widescreen</PresentationFormat>
  <Paragraphs>652</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Ideal Sans Extra Light</vt:lpstr>
      <vt:lpstr>Ideal Sans Light</vt:lpstr>
      <vt:lpstr>Ideal Sans Medium</vt:lpstr>
      <vt:lpstr>Ideal Sans Thin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JP Acuna</cp:lastModifiedBy>
  <cp:revision>2</cp:revision>
  <dcterms:created xsi:type="dcterms:W3CDTF">2022-04-22T19:18:07Z</dcterms:created>
  <dcterms:modified xsi:type="dcterms:W3CDTF">2022-08-18T07:37:42Z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17d4574-7375-4d17-b29c-6e4c6df0fcb0_SetDate">
    <vt:lpwstr>2022-06-01T04:17:00Z</vt:lpwstr>
  </property>
  <property fmtid="{D5CDD505-2E9C-101B-9397-08002B2CF9AE}" pid="3" name="MSIP_Label_817d4574-7375-4d17-b29c-6e4c6df0fcb0_Method">
    <vt:lpwstr>Standard</vt:lpwstr>
  </property>
  <property fmtid="{D5CDD505-2E9C-101B-9397-08002B2CF9AE}" pid="4" name="MSIP_Label_817d4574-7375-4d17-b29c-6e4c6df0fcb0_ActionId">
    <vt:lpwstr>0f92d8ff-297f-4c24-872f-8bd3c1311fc8</vt:lpwstr>
  </property>
  <property fmtid="{D5CDD505-2E9C-101B-9397-08002B2CF9AE}" pid="5" name="MSIP_Label_817d4574-7375-4d17-b29c-6e4c6df0fcb0_SiteId">
    <vt:lpwstr>9495d6bb-41c2-4c58-848f-92e52cf3d640</vt:lpwstr>
  </property>
  <property fmtid="{D5CDD505-2E9C-101B-9397-08002B2CF9AE}" pid="6" name="ClassificationContentMarkingFooterText">
    <vt:lpwstr>INTERNAL. This information is accessible to ADB Management and staff. It may be shared outside ADB with appropriate permission.</vt:lpwstr>
  </property>
  <property fmtid="{D5CDD505-2E9C-101B-9397-08002B2CF9AE}" pid="7" name="MSIP_Label_817d4574-7375-4d17-b29c-6e4c6df0fcb0_ContentBits">
    <vt:lpwstr>2</vt:lpwstr>
  </property>
  <property fmtid="{D5CDD505-2E9C-101B-9397-08002B2CF9AE}" pid="8" name="MSIP_Label_817d4574-7375-4d17-b29c-6e4c6df0fcb0_Name">
    <vt:lpwstr>ADB Internal</vt:lpwstr>
  </property>
  <property fmtid="{D5CDD505-2E9C-101B-9397-08002B2CF9AE}" pid="9" name="ClassificationContentMarkingFooterLocations">
    <vt:lpwstr>Office Theme:3</vt:lpwstr>
  </property>
  <property fmtid="{D5CDD505-2E9C-101B-9397-08002B2CF9AE}" pid="10" name="MSIP_Label_817d4574-7375-4d17-b29c-6e4c6df0fcb0_Enabled">
    <vt:lpwstr>true</vt:lpwstr>
  </property>
  <property fmtid="{D5CDD505-2E9C-101B-9397-08002B2CF9AE}" pid="11" name="ContentTypeId">
    <vt:lpwstr>0x0101008F7B335EA4A4B14B99408C1514C3FDE8</vt:lpwstr>
  </property>
  <property fmtid="{D5CDD505-2E9C-101B-9397-08002B2CF9AE}" pid="12" name="Focus_x0020_Area">
    <vt:lpwstr/>
  </property>
  <property fmtid="{D5CDD505-2E9C-101B-9397-08002B2CF9AE}" pid="13" name="MediaServiceImageTags">
    <vt:lpwstr/>
  </property>
  <property fmtid="{D5CDD505-2E9C-101B-9397-08002B2CF9AE}" pid="14" name="ce5a4fae9a7d4e3d9d782ef76d38f19e">
    <vt:lpwstr/>
  </property>
  <property fmtid="{D5CDD505-2E9C-101B-9397-08002B2CF9AE}" pid="15" name="ADBProjectDocumentType">
    <vt:lpwstr/>
  </property>
  <property fmtid="{D5CDD505-2E9C-101B-9397-08002B2CF9AE}" pid="16" name="ADBSector">
    <vt:lpwstr/>
  </property>
  <property fmtid="{D5CDD505-2E9C-101B-9397-08002B2CF9AE}" pid="17" name="ADBContentGroup">
    <vt:lpwstr/>
  </property>
  <property fmtid="{D5CDD505-2E9C-101B-9397-08002B2CF9AE}" pid="18" name="de77c5b4d20d4bdeb0b6d09350193e53">
    <vt:lpwstr/>
  </property>
  <property fmtid="{D5CDD505-2E9C-101B-9397-08002B2CF9AE}" pid="19" name="h00e4aaaf4624e24a7df7f06faa038c6">
    <vt:lpwstr/>
  </property>
  <property fmtid="{D5CDD505-2E9C-101B-9397-08002B2CF9AE}" pid="20" name="ADBDocumentSecurity">
    <vt:lpwstr/>
  </property>
  <property fmtid="{D5CDD505-2E9C-101B-9397-08002B2CF9AE}" pid="21" name="d01a0ce1b141461dbfb235a3ab729a2c">
    <vt:lpwstr/>
  </property>
  <property fmtid="{D5CDD505-2E9C-101B-9397-08002B2CF9AE}" pid="22" name="ADBDocumentLanguage">
    <vt:lpwstr/>
  </property>
  <property fmtid="{D5CDD505-2E9C-101B-9397-08002B2CF9AE}" pid="23" name="ADBDocumentType">
    <vt:lpwstr/>
  </property>
  <property fmtid="{D5CDD505-2E9C-101B-9397-08002B2CF9AE}" pid="24" name="hca2169e3b0945318411f30479ba40c8">
    <vt:lpwstr/>
  </property>
  <property fmtid="{D5CDD505-2E9C-101B-9397-08002B2CF9AE}" pid="25" name="ADBDepartmentOwner">
    <vt:lpwstr/>
  </property>
  <property fmtid="{D5CDD505-2E9C-101B-9397-08002B2CF9AE}" pid="26" name="p030e467f78f45b4ae8f7e2c17ea4d82">
    <vt:lpwstr/>
  </property>
  <property fmtid="{D5CDD505-2E9C-101B-9397-08002B2CF9AE}" pid="27" name="k985dbdc596c44d7acaf8184f33920f0">
    <vt:lpwstr/>
  </property>
  <property fmtid="{D5CDD505-2E9C-101B-9397-08002B2CF9AE}" pid="28" name="a37ff23a602146d4934a49238d370ca5">
    <vt:lpwstr/>
  </property>
  <property fmtid="{D5CDD505-2E9C-101B-9397-08002B2CF9AE}" pid="29" name="ADBCountry">
    <vt:lpwstr/>
  </property>
  <property fmtid="{D5CDD505-2E9C-101B-9397-08002B2CF9AE}" pid="30" name="d61536b25a8a4fedb48bb564279be82a">
    <vt:lpwstr/>
  </property>
  <property fmtid="{D5CDD505-2E9C-101B-9397-08002B2CF9AE}" pid="31" name="ADBCountryDocumentType">
    <vt:lpwstr/>
  </property>
  <property fmtid="{D5CDD505-2E9C-101B-9397-08002B2CF9AE}" pid="32" name="TaxCatchAll">
    <vt:lpwstr/>
  </property>
  <property fmtid="{D5CDD505-2E9C-101B-9397-08002B2CF9AE}" pid="33" name="a0d1b14b197747dfafc19f70ff45d4f6">
    <vt:lpwstr/>
  </property>
  <property fmtid="{D5CDD505-2E9C-101B-9397-08002B2CF9AE}" pid="34" name="ADBProject">
    <vt:lpwstr/>
  </property>
  <property fmtid="{D5CDD505-2E9C-101B-9397-08002B2CF9AE}" pid="35" name="Focus Area">
    <vt:lpwstr/>
  </property>
</Properties>
</file>