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tiff" ContentType="image/tif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693" r:id="rId2"/>
    <p:sldMasterId id="2147483698" r:id="rId3"/>
  </p:sldMasterIdLst>
  <p:notesMasterIdLst>
    <p:notesMasterId r:id="rId64"/>
  </p:notesMasterIdLst>
  <p:sldIdLst>
    <p:sldId id="256" r:id="rId4"/>
    <p:sldId id="320" r:id="rId5"/>
    <p:sldId id="270" r:id="rId6"/>
    <p:sldId id="289" r:id="rId7"/>
    <p:sldId id="257" r:id="rId8"/>
    <p:sldId id="258" r:id="rId9"/>
    <p:sldId id="330" r:id="rId10"/>
    <p:sldId id="331" r:id="rId11"/>
    <p:sldId id="260" r:id="rId12"/>
    <p:sldId id="259" r:id="rId13"/>
    <p:sldId id="262" r:id="rId14"/>
    <p:sldId id="261" r:id="rId15"/>
    <p:sldId id="290" r:id="rId16"/>
    <p:sldId id="279" r:id="rId17"/>
    <p:sldId id="332" r:id="rId18"/>
    <p:sldId id="264" r:id="rId19"/>
    <p:sldId id="296" r:id="rId20"/>
    <p:sldId id="275" r:id="rId21"/>
    <p:sldId id="281" r:id="rId22"/>
    <p:sldId id="291" r:id="rId23"/>
    <p:sldId id="286" r:id="rId24"/>
    <p:sldId id="265" r:id="rId25"/>
    <p:sldId id="266" r:id="rId26"/>
    <p:sldId id="267" r:id="rId27"/>
    <p:sldId id="268" r:id="rId28"/>
    <p:sldId id="287" r:id="rId29"/>
    <p:sldId id="285" r:id="rId30"/>
    <p:sldId id="292" r:id="rId31"/>
    <p:sldId id="273" r:id="rId32"/>
    <p:sldId id="321" r:id="rId33"/>
    <p:sldId id="318" r:id="rId34"/>
    <p:sldId id="319" r:id="rId35"/>
    <p:sldId id="322" r:id="rId36"/>
    <p:sldId id="333" r:id="rId37"/>
    <p:sldId id="334" r:id="rId38"/>
    <p:sldId id="313" r:id="rId39"/>
    <p:sldId id="309" r:id="rId40"/>
    <p:sldId id="288" r:id="rId41"/>
    <p:sldId id="310" r:id="rId42"/>
    <p:sldId id="311" r:id="rId43"/>
    <p:sldId id="312" r:id="rId44"/>
    <p:sldId id="284" r:id="rId45"/>
    <p:sldId id="323" r:id="rId46"/>
    <p:sldId id="324" r:id="rId47"/>
    <p:sldId id="325" r:id="rId48"/>
    <p:sldId id="326" r:id="rId49"/>
    <p:sldId id="317" r:id="rId50"/>
    <p:sldId id="316" r:id="rId51"/>
    <p:sldId id="335" r:id="rId52"/>
    <p:sldId id="298" r:id="rId53"/>
    <p:sldId id="293" r:id="rId54"/>
    <p:sldId id="276" r:id="rId55"/>
    <p:sldId id="327" r:id="rId56"/>
    <p:sldId id="277" r:id="rId57"/>
    <p:sldId id="328" r:id="rId58"/>
    <p:sldId id="329" r:id="rId59"/>
    <p:sldId id="294" r:id="rId60"/>
    <p:sldId id="271" r:id="rId61"/>
    <p:sldId id="263" r:id="rId62"/>
    <p:sldId id="295" r:id="rId63"/>
  </p:sldIdLst>
  <p:sldSz cx="9144000" cy="6858000" type="screen4x3"/>
  <p:notesSz cx="6858000" cy="9144000"/>
  <p:defaultTextStyle>
    <a:defPPr>
      <a:defRPr lang="he-IL"/>
    </a:defPPr>
    <a:lvl1pPr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96633"/>
    <a:srgbClr val="FF0000"/>
    <a:srgbClr val="0000FF"/>
    <a:srgbClr val="4D4D4D"/>
    <a:srgbClr val="009900"/>
    <a:srgbClr val="C0C0C0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87882" autoAdjust="0"/>
  </p:normalViewPr>
  <p:slideViewPr>
    <p:cSldViewPr>
      <p:cViewPr varScale="1">
        <p:scale>
          <a:sx n="95" d="100"/>
          <a:sy n="95" d="100"/>
        </p:scale>
        <p:origin x="-8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284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07B0A62-5AE4-4002-9ACF-48DB2C2708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DFCEA7-3CFD-4247-9108-AAD9C8375DAE}" type="slidenum">
              <a:rPr lang="he-IL">
                <a:latin typeface="Arial" charset="0"/>
                <a:cs typeface="Arial" charset="0"/>
              </a:rPr>
              <a:pPr/>
              <a:t>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 eaLnBrk="1" hangingPunct="1"/>
            <a:r>
              <a:rPr lang="en-US" smtClean="0">
                <a:latin typeface="Arial" charset="0"/>
                <a:cs typeface="Arial" charset="0"/>
              </a:rPr>
              <a:t>They used to say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he-IL" i="1" smtClean="0">
                <a:latin typeface="Arial" charset="0"/>
                <a:cs typeface="Arial" charset="0"/>
              </a:rPr>
              <a:t>"</a:t>
            </a:r>
            <a:r>
              <a:rPr lang="en-US" i="1" smtClean="0">
                <a:latin typeface="Arial" charset="0"/>
                <a:cs typeface="Arial" charset="0"/>
              </a:rPr>
              <a:t>Andy Giveth and Bill Taketh away</a:t>
            </a:r>
            <a:r>
              <a:rPr lang="he-IL" i="1" smtClean="0">
                <a:latin typeface="Arial" charset="0"/>
                <a:cs typeface="Arial" charset="0"/>
              </a:rPr>
              <a:t>,"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meaning despite CPU advances by Andy Grove's Intel — Bill Gate's Microsoft would effectively make sure you would spend the same amount of time to accomplish the same task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7B0A62-5AE4-4002-9ACF-48DB2C2708CE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p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טקסט 12"/>
          <p:cNvSpPr>
            <a:spLocks noGrp="1"/>
          </p:cNvSpPr>
          <p:nvPr>
            <p:ph type="body" sz="quarter" idx="10"/>
          </p:nvPr>
        </p:nvSpPr>
        <p:spPr>
          <a:xfrm>
            <a:off x="0" y="2590800"/>
            <a:ext cx="9144000" cy="762000"/>
          </a:xfrm>
          <a:prstGeom prst="rect">
            <a:avLst/>
          </a:prstGeom>
        </p:spPr>
        <p:txBody>
          <a:bodyPr/>
          <a:lstStyle>
            <a:lvl1pPr algn="ctr" rtl="0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>
              <a:defRPr sz="4800">
                <a:latin typeface="+mn-lt"/>
              </a:defRPr>
            </a:lvl2pPr>
            <a:lvl3pPr>
              <a:defRPr sz="4800">
                <a:latin typeface="+mn-lt"/>
              </a:defRPr>
            </a:lvl3pPr>
            <a:lvl4pPr>
              <a:defRPr sz="4800">
                <a:latin typeface="+mn-lt"/>
              </a:defRPr>
            </a:lvl4pPr>
            <a:lvl5pPr>
              <a:defRPr sz="4800">
                <a:latin typeface="+mn-lt"/>
              </a:defRPr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מציין מיקום טקסט 12"/>
          <p:cNvSpPr>
            <a:spLocks noGrp="1"/>
          </p:cNvSpPr>
          <p:nvPr>
            <p:ph type="body" sz="quarter" idx="11"/>
          </p:nvPr>
        </p:nvSpPr>
        <p:spPr>
          <a:xfrm>
            <a:off x="0" y="3352800"/>
            <a:ext cx="9144000" cy="990600"/>
          </a:xfrm>
          <a:prstGeom prst="rect">
            <a:avLst/>
          </a:prstGeom>
        </p:spPr>
        <p:txBody>
          <a:bodyPr/>
          <a:lstStyle>
            <a:lvl1pPr algn="ctr" rtl="0">
              <a:buNone/>
              <a:defRPr sz="2800" b="1">
                <a:solidFill>
                  <a:srgbClr val="05B6F9"/>
                </a:solidFill>
                <a:latin typeface="+mj-lt"/>
              </a:defRPr>
            </a:lvl1pPr>
            <a:lvl2pPr>
              <a:defRPr sz="4800">
                <a:latin typeface="+mn-lt"/>
              </a:defRPr>
            </a:lvl2pPr>
            <a:lvl3pPr>
              <a:defRPr sz="4800">
                <a:latin typeface="+mn-lt"/>
              </a:defRPr>
            </a:lvl3pPr>
            <a:lvl4pPr>
              <a:defRPr sz="4800">
                <a:latin typeface="+mn-lt"/>
              </a:defRPr>
            </a:lvl4pPr>
            <a:lvl5pPr>
              <a:defRPr sz="4800">
                <a:latin typeface="+mn-lt"/>
              </a:defRPr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44963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28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4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4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28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</p:txBody>
      </p:sp>
      <p:sp>
        <p:nvSpPr>
          <p:cNvPr id="8" name="מציין מיקום טקסט 14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8458200" cy="6096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כותרת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6781800" cy="457199"/>
          </a:xfrm>
          <a:prstGeom prst="rect">
            <a:avLst/>
          </a:prstGeom>
        </p:spPr>
        <p:txBody>
          <a:bodyPr/>
          <a:lstStyle>
            <a:lvl1pPr>
              <a:defRPr lang="en-US" sz="3200" b="1" dirty="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r>
              <a:rPr lang="he-IL" smtClean="0">
                <a:sym typeface="Arial" pitchFamily="34" charset="0"/>
              </a:rPr>
              <a:t>לחץ כדי לערוך סגנון כותרת של תבנית בסיס</a:t>
            </a:r>
            <a:endParaRPr lang="en-US" dirty="0"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44963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28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4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4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28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</p:txBody>
      </p:sp>
      <p:sp>
        <p:nvSpPr>
          <p:cNvPr id="4" name="מציין מיקום טקסט 14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8458200" cy="6096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כותרת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6781800" cy="457199"/>
          </a:xfrm>
          <a:prstGeom prst="rect">
            <a:avLst/>
          </a:prstGeom>
        </p:spPr>
        <p:txBody>
          <a:bodyPr/>
          <a:lstStyle>
            <a:lvl1pPr>
              <a:defRPr lang="en-US" sz="3200" b="1" dirty="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r>
              <a:rPr lang="he-IL" smtClean="0">
                <a:sym typeface="Arial" pitchFamily="34" charset="0"/>
              </a:rPr>
              <a:t>לחץ כדי לערוך סגנון כותרת של תבנית בסיס</a:t>
            </a:r>
            <a:endParaRPr lang="en-US" dirty="0"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2438400"/>
            <a:ext cx="8458200" cy="3687763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28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4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4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28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</p:txBody>
      </p:sp>
      <p:sp>
        <p:nvSpPr>
          <p:cNvPr id="8" name="מציין מיקום טקסט 14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8458200" cy="6096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מציין מיקום טקסט 17"/>
          <p:cNvSpPr>
            <a:spLocks noGrp="1"/>
          </p:cNvSpPr>
          <p:nvPr>
            <p:ph type="body" sz="quarter" idx="14"/>
          </p:nvPr>
        </p:nvSpPr>
        <p:spPr>
          <a:xfrm>
            <a:off x="304800" y="1905000"/>
            <a:ext cx="8458200" cy="457200"/>
          </a:xfrm>
          <a:prstGeom prst="rect">
            <a:avLst/>
          </a:prstGeom>
        </p:spPr>
        <p:txBody>
          <a:bodyPr/>
          <a:lstStyle>
            <a:lvl1pPr algn="l" rtl="0">
              <a:defRPr sz="2800" baseline="0">
                <a:solidFill>
                  <a:srgbClr val="05B6F9"/>
                </a:solidFill>
              </a:defRPr>
            </a:lvl1pPr>
            <a:lvl4pPr>
              <a:buNone/>
              <a:defRPr/>
            </a:lvl4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כותרת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6781800" cy="457199"/>
          </a:xfrm>
          <a:prstGeom prst="rect">
            <a:avLst/>
          </a:prstGeom>
        </p:spPr>
        <p:txBody>
          <a:bodyPr/>
          <a:lstStyle>
            <a:lvl1pPr>
              <a:defRPr lang="en-US" sz="3200" b="1" dirty="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r>
              <a:rPr lang="he-IL" smtClean="0">
                <a:sym typeface="Arial" pitchFamily="34" charset="0"/>
              </a:rPr>
              <a:t>לחץ כדי לערוך סגנון כותרת של תבנית בסיס</a:t>
            </a:r>
            <a:endParaRPr lang="en-US" dirty="0"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תוכן 2"/>
          <p:cNvSpPr>
            <a:spLocks noGrp="1"/>
          </p:cNvSpPr>
          <p:nvPr>
            <p:ph idx="16"/>
          </p:nvPr>
        </p:nvSpPr>
        <p:spPr>
          <a:xfrm>
            <a:off x="304800" y="1905000"/>
            <a:ext cx="4191000" cy="4297363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32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8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8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32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</p:txBody>
      </p:sp>
      <p:sp>
        <p:nvSpPr>
          <p:cNvPr id="11" name="מציין מיקום תוכן 2"/>
          <p:cNvSpPr>
            <a:spLocks noGrp="1"/>
          </p:cNvSpPr>
          <p:nvPr>
            <p:ph idx="17"/>
          </p:nvPr>
        </p:nvSpPr>
        <p:spPr>
          <a:xfrm>
            <a:off x="4724400" y="1905000"/>
            <a:ext cx="4114800" cy="4297363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32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8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8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32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</p:txBody>
      </p:sp>
      <p:sp>
        <p:nvSpPr>
          <p:cNvPr id="12" name="מציין מיקום טקסט 14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4191000" cy="5334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3" name="מציין מיקום טקסט 14"/>
          <p:cNvSpPr>
            <a:spLocks noGrp="1"/>
          </p:cNvSpPr>
          <p:nvPr>
            <p:ph type="body" sz="quarter" idx="18"/>
          </p:nvPr>
        </p:nvSpPr>
        <p:spPr>
          <a:xfrm>
            <a:off x="4724400" y="1295400"/>
            <a:ext cx="4114800" cy="5334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כותרת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6781800" cy="457199"/>
          </a:xfrm>
          <a:prstGeom prst="rect">
            <a:avLst/>
          </a:prstGeom>
        </p:spPr>
        <p:txBody>
          <a:bodyPr/>
          <a:lstStyle>
            <a:lvl1pPr>
              <a:defRPr lang="en-US" sz="3200" b="1" dirty="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r>
              <a:rPr lang="he-IL" smtClean="0">
                <a:sym typeface="Arial" pitchFamily="34" charset="0"/>
              </a:rPr>
              <a:t>לחץ כדי לערוך סגנון כותרת של תבנית בסיס</a:t>
            </a:r>
            <a:endParaRPr lang="en-US" dirty="0"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תוכן 2"/>
          <p:cNvSpPr>
            <a:spLocks noGrp="1"/>
          </p:cNvSpPr>
          <p:nvPr>
            <p:ph idx="16"/>
          </p:nvPr>
        </p:nvSpPr>
        <p:spPr>
          <a:xfrm>
            <a:off x="304800" y="1905000"/>
            <a:ext cx="8458200" cy="1828800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32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8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8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32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</p:txBody>
      </p:sp>
      <p:sp>
        <p:nvSpPr>
          <p:cNvPr id="12" name="מציין מיקום טקסט 14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8458200" cy="5334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מציין מיקום תוכן 2"/>
          <p:cNvSpPr>
            <a:spLocks noGrp="1"/>
          </p:cNvSpPr>
          <p:nvPr>
            <p:ph idx="17"/>
          </p:nvPr>
        </p:nvSpPr>
        <p:spPr>
          <a:xfrm>
            <a:off x="304800" y="4495800"/>
            <a:ext cx="8458200" cy="1905000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32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8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8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32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</p:txBody>
      </p:sp>
      <p:sp>
        <p:nvSpPr>
          <p:cNvPr id="9" name="מציין מיקום טקסט 14"/>
          <p:cNvSpPr>
            <a:spLocks noGrp="1"/>
          </p:cNvSpPr>
          <p:nvPr>
            <p:ph type="body" sz="quarter" idx="18"/>
          </p:nvPr>
        </p:nvSpPr>
        <p:spPr>
          <a:xfrm>
            <a:off x="304800" y="3886200"/>
            <a:ext cx="8458200" cy="5334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כותרת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6781800" cy="457199"/>
          </a:xfrm>
          <a:prstGeom prst="rect">
            <a:avLst/>
          </a:prstGeom>
        </p:spPr>
        <p:txBody>
          <a:bodyPr/>
          <a:lstStyle>
            <a:lvl1pPr>
              <a:defRPr lang="en-US" sz="3200" b="1" dirty="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r>
              <a:rPr lang="he-IL" smtClean="0">
                <a:sym typeface="Arial" pitchFamily="34" charset="0"/>
              </a:rPr>
              <a:t>לחץ כדי לערוך סגנון כותרת של תבנית בסיס</a:t>
            </a:r>
            <a:endParaRPr lang="en-US" dirty="0"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44963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28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4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4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28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</p:txBody>
      </p:sp>
      <p:sp>
        <p:nvSpPr>
          <p:cNvPr id="8" name="מציין מיקום טקסט 14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8458200" cy="6096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כותרת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6781800" cy="457199"/>
          </a:xfrm>
          <a:prstGeom prst="rect">
            <a:avLst/>
          </a:prstGeom>
        </p:spPr>
        <p:txBody>
          <a:bodyPr/>
          <a:lstStyle>
            <a:lvl1pPr>
              <a:defRPr lang="en-US" sz="3200" b="1" dirty="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r>
              <a:rPr lang="he-IL" smtClean="0">
                <a:sym typeface="Arial" pitchFamily="34" charset="0"/>
              </a:rPr>
              <a:t>לחץ כדי לערוך סגנון כותרת של תבנית בסיס</a:t>
            </a:r>
            <a:endParaRPr lang="en-US" dirty="0"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טקסט 12"/>
          <p:cNvSpPr>
            <a:spLocks noGrp="1"/>
          </p:cNvSpPr>
          <p:nvPr>
            <p:ph type="body" sz="quarter" idx="13"/>
          </p:nvPr>
        </p:nvSpPr>
        <p:spPr>
          <a:xfrm>
            <a:off x="0" y="3124200"/>
            <a:ext cx="9144000" cy="762000"/>
          </a:xfrm>
          <a:prstGeom prst="rect">
            <a:avLst/>
          </a:prstGeom>
        </p:spPr>
        <p:txBody>
          <a:bodyPr/>
          <a:lstStyle>
            <a:lvl1pPr algn="ctr" rtl="0">
              <a:buNone/>
              <a:defRPr sz="4000" b="1" baseline="0">
                <a:solidFill>
                  <a:srgbClr val="004D86"/>
                </a:solidFill>
              </a:defRPr>
            </a:lvl1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מציין מיקום טקסט 19"/>
          <p:cNvSpPr>
            <a:spLocks noGrp="1"/>
          </p:cNvSpPr>
          <p:nvPr>
            <p:ph type="body" sz="quarter" idx="15"/>
          </p:nvPr>
        </p:nvSpPr>
        <p:spPr>
          <a:xfrm>
            <a:off x="0" y="3962400"/>
            <a:ext cx="9144000" cy="457200"/>
          </a:xfrm>
          <a:prstGeom prst="rect">
            <a:avLst/>
          </a:prstGeom>
        </p:spPr>
        <p:txBody>
          <a:bodyPr/>
          <a:lstStyle>
            <a:lvl1pPr algn="ctr" rtl="0">
              <a:buNone/>
              <a:defRPr sz="3200">
                <a:solidFill>
                  <a:srgbClr val="05B6F9"/>
                </a:solidFill>
              </a:defRPr>
            </a:lvl1pPr>
            <a:lvl2pPr algn="ctr" rtl="0">
              <a:defRPr sz="2800"/>
            </a:lvl2pPr>
            <a:lvl3pPr algn="ctr" rtl="0">
              <a:defRPr sz="2800"/>
            </a:lvl3pPr>
            <a:lvl4pPr algn="ctr" rtl="0">
              <a:defRPr sz="2800"/>
            </a:lvl4pPr>
            <a:lvl5pPr algn="ctr" rtl="0">
              <a:defRPr sz="2800"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 userDrawn="1">
            <p:ph type="body" sz="quarter" idx="4294967295"/>
          </p:nvPr>
        </p:nvSpPr>
        <p:spPr>
          <a:xfrm>
            <a:off x="0" y="2590800"/>
            <a:ext cx="9144000" cy="762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Presentation Title</a:t>
            </a:r>
          </a:p>
        </p:txBody>
      </p:sp>
      <p:sp>
        <p:nvSpPr>
          <p:cNvPr id="7" name="מציין מיקום טקסט 6"/>
          <p:cNvSpPr>
            <a:spLocks noGrp="1"/>
          </p:cNvSpPr>
          <p:nvPr userDrawn="1">
            <p:ph type="body" sz="quarter" idx="4294967295"/>
          </p:nvPr>
        </p:nvSpPr>
        <p:spPr>
          <a:xfrm>
            <a:off x="0" y="33528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By: Your Name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טקסט 32"/>
          <p:cNvSpPr txBox="1">
            <a:spLocks/>
          </p:cNvSpPr>
          <p:nvPr userDrawn="1"/>
        </p:nvSpPr>
        <p:spPr>
          <a:xfrm>
            <a:off x="7924800" y="6553200"/>
            <a:ext cx="1066800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C000"/>
                </a:solidFill>
                <a:latin typeface="+mj-lt"/>
              </a:defRPr>
            </a:lvl1pPr>
          </a:lstStyle>
          <a:p>
            <a:pPr marL="342900" indent="-342900" algn="r" rtl="0">
              <a:spcBef>
                <a:spcPct val="20000"/>
              </a:spcBef>
              <a:buFont typeface="Arial" pitchFamily="34" charset="0"/>
              <a:buNone/>
              <a:defRPr/>
            </a:pPr>
            <a:fld id="{8196B1B1-C596-490C-9C8E-151BB43E69B6}" type="slidenum">
              <a:rPr lang="he-IL" b="1" smtClean="0">
                <a:cs typeface="+mn-cs"/>
              </a:rPr>
              <a:pPr marL="342900" indent="-342900" algn="r" rtl="0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he-IL" b="1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lang="en-US" sz="4400" b="1" kern="1200">
          <a:solidFill>
            <a:srgbClr val="FFFFFF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pitchFamily="34" charset="0"/>
          <a:cs typeface="Arial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pitchFamily="34" charset="0"/>
          <a:cs typeface="Arial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pitchFamily="34" charset="0"/>
          <a:cs typeface="Arial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pitchFamily="34" charset="0"/>
          <a:cs typeface="Arial" charset="0"/>
          <a:sym typeface="Arial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charset="0"/>
        <a:defRPr sz="3200" kern="1200">
          <a:solidFill>
            <a:srgbClr val="0070C0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roller.com/vaclav/entry/groovy_actors_in_gparallelizer_concurrency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sun.com/learning/javaoneonline/j1sessn.jsp?sessn=TS-4641&amp;yr=2009&amp;track=javase" TargetMode="External"/><Relationship Id="rId2" Type="http://schemas.openxmlformats.org/officeDocument/2006/relationships/hyperlink" Target="http://www.gotw.ca/publications/concurrency-ddj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ites.google.com/site/deucestm/" TargetMode="External"/><Relationship Id="rId5" Type="http://schemas.openxmlformats.org/officeDocument/2006/relationships/hyperlink" Target="http://tech.puredanger.com/presentations/actor-concurrency" TargetMode="External"/><Relationship Id="rId4" Type="http://schemas.openxmlformats.org/officeDocument/2006/relationships/hyperlink" Target="http://www.eecs.berkeley.edu/Pubs/TechRpts/2006/EECS-2006-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2362200"/>
            <a:ext cx="9144000" cy="76200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dirty="0" smtClean="0"/>
              <a:t>The Actor Model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4000" dirty="0" smtClean="0"/>
              <a:t>Towards </a:t>
            </a:r>
            <a:r>
              <a:rPr lang="en-US" sz="4000" dirty="0"/>
              <a:t>Better Concurrency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1"/>
          </p:nvPr>
        </p:nvSpPr>
        <p:spPr>
          <a:xfrm>
            <a:off x="0" y="4191000"/>
            <a:ext cx="9144000" cy="99060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dirty="0" smtClean="0"/>
              <a:t>By: </a:t>
            </a:r>
            <a:r>
              <a:rPr lang="en-US" dirty="0" err="1" smtClean="0"/>
              <a:t>Dror</a:t>
            </a:r>
            <a:r>
              <a:rPr lang="en-US" dirty="0" smtClean="0"/>
              <a:t> </a:t>
            </a:r>
            <a:r>
              <a:rPr lang="en-US" dirty="0" err="1" smtClean="0"/>
              <a:t>Bereznitsky</a:t>
            </a:r>
            <a:endParaRPr lang="he-IL" dirty="0"/>
          </a:p>
        </p:txBody>
      </p:sp>
      <p:sp>
        <p:nvSpPr>
          <p:cNvPr id="2052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B2E8192-02BF-4A40-A70C-092783BB53D7}" type="slidenum">
              <a:rPr lang="he-IL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Processor manufacturers have turned towards </a:t>
            </a:r>
            <a:br>
              <a:rPr lang="en-US" dirty="0" smtClean="0"/>
            </a:br>
            <a:r>
              <a:rPr lang="en-US" dirty="0" smtClean="0"/>
              <a:t>multi-core processors</a:t>
            </a:r>
          </a:p>
          <a:p>
            <a:r>
              <a:rPr lang="en-US" dirty="0" smtClean="0"/>
              <a:t>Capable of doing multiple calculations in parallel  </a:t>
            </a:r>
          </a:p>
          <a:p>
            <a:r>
              <a:rPr lang="en-US" dirty="0" smtClean="0"/>
              <a:t>CPU speeds are likely to stay relatively flat in the near future 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The Multicore Era</a:t>
            </a:r>
            <a:endParaRPr lang="en-US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The End of Moore Law ?</a:t>
            </a:r>
            <a:endParaRPr smtClean="0">
              <a:sym typeface="Arial" charset="0"/>
            </a:endParaRPr>
          </a:p>
        </p:txBody>
      </p:sp>
      <p:sp>
        <p:nvSpPr>
          <p:cNvPr id="9222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8AC5D88-1B9B-4578-BC43-254D60F871E0}" type="slidenum">
              <a:rPr lang="he-IL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The performance lunch isn’t free any more </a:t>
            </a:r>
          </a:p>
          <a:p>
            <a:r>
              <a:rPr lang="en-US" dirty="0" smtClean="0"/>
              <a:t>Want to benefit from the continued throughput advances in new processors?</a:t>
            </a:r>
          </a:p>
          <a:p>
            <a:r>
              <a:rPr lang="en-US" dirty="0" smtClean="0"/>
              <a:t>You will need to develop well-written </a:t>
            </a:r>
            <a:r>
              <a:rPr lang="en-US" b="1" i="1" dirty="0" smtClean="0"/>
              <a:t>concurrent</a:t>
            </a:r>
            <a:r>
              <a:rPr lang="en-US" dirty="0" smtClean="0"/>
              <a:t> applications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The Concurrency Revolution</a:t>
            </a:r>
            <a:endParaRPr lang="en-US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The End of Moore Law ?</a:t>
            </a:r>
          </a:p>
        </p:txBody>
      </p:sp>
      <p:sp>
        <p:nvSpPr>
          <p:cNvPr id="10246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50D3F89-6AD5-45EE-96A0-EDB165A63F56}" type="slidenum">
              <a:rPr lang="he-IL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1322" y="1981200"/>
            <a:ext cx="5525156" cy="4144963"/>
          </a:xfrm>
          <a:noFill/>
          <a:ln>
            <a:miter lim="800000"/>
            <a:headEnd/>
            <a:tailEnd/>
          </a:ln>
        </p:spPr>
      </p:pic>
      <p:sp>
        <p:nvSpPr>
          <p:cNvPr id="8" name="מציין מיקום טקסט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The End of Moore Law ?</a:t>
            </a:r>
          </a:p>
        </p:txBody>
      </p:sp>
      <p:sp>
        <p:nvSpPr>
          <p:cNvPr id="11270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8520081-5D06-4BC2-AB21-B02B1F19EC68}" type="slidenum">
              <a:rPr lang="he-IL"/>
              <a:pPr/>
              <a:t>12</a:t>
            </a:fld>
            <a:endParaRPr lang="en-US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3825875" y="3246438"/>
            <a:ext cx="149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GParallelizer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4800" dirty="0" smtClean="0"/>
              <a:t>Shared State Concurrency</a:t>
            </a:r>
          </a:p>
        </p:txBody>
      </p:sp>
      <p:sp>
        <p:nvSpPr>
          <p:cNvPr id="12291" name="מציין מיקום טקסט 5"/>
          <p:cNvSpPr>
            <a:spLocks noGrp="1"/>
          </p:cNvSpPr>
          <p:nvPr>
            <p:ph type="body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12292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858F1B6-9E5A-4F74-92B7-8A5CAE9586A3}" type="slidenum">
              <a:rPr lang="he-IL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Shared mutable state </a:t>
            </a:r>
          </a:p>
          <a:p>
            <a:r>
              <a:rPr lang="en-US" dirty="0" smtClean="0"/>
              <a:t>Locking mechanism</a:t>
            </a:r>
          </a:p>
          <a:p>
            <a:endParaRPr lang="en-US" dirty="0" smtClean="0"/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Shared State Concurrency</a:t>
            </a:r>
            <a:endParaRPr lang="en-US" dirty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sym typeface="Arial" charset="0"/>
              </a:rPr>
              <a:t>Shared State 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concurrently execute code sections</a:t>
            </a:r>
          </a:p>
          <a:p>
            <a:pPr lvl="1"/>
            <a:r>
              <a:rPr lang="en-US" dirty="0" smtClean="0"/>
              <a:t>Contains resources that must be shared</a:t>
            </a:r>
          </a:p>
          <a:p>
            <a:pPr lvl="1"/>
            <a:r>
              <a:rPr lang="en-US" dirty="0" smtClean="0"/>
              <a:t>Synchronized in order to guarantee </a:t>
            </a:r>
          </a:p>
          <a:p>
            <a:pPr lvl="2"/>
            <a:r>
              <a:rPr lang="en-US" dirty="0" smtClean="0"/>
              <a:t>Correct </a:t>
            </a:r>
            <a:r>
              <a:rPr lang="en-US" dirty="0" smtClean="0"/>
              <a:t>ordering</a:t>
            </a:r>
          </a:p>
          <a:p>
            <a:pPr lvl="2"/>
            <a:r>
              <a:rPr lang="en-US" dirty="0" smtClean="0"/>
              <a:t>Visibility</a:t>
            </a:r>
          </a:p>
          <a:p>
            <a:pPr lvl="2"/>
            <a:r>
              <a:rPr lang="en-US" dirty="0" smtClean="0"/>
              <a:t>Data consistency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>
                <a:sym typeface="Arial" charset="0"/>
              </a:rPr>
              <a:t>Shared State Concurrency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ציין מיקום טקסט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The Popular Choice</a:t>
            </a:r>
            <a:endParaRPr lang="en-US" dirty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Shared State Concurrency</a:t>
            </a:r>
          </a:p>
        </p:txBody>
      </p:sp>
      <p:pic>
        <p:nvPicPr>
          <p:cNvPr id="14343" name="Picture 5" descr="322px-Java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971800"/>
            <a:ext cx="11461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6" descr="python-logo-master-v3-T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2193925"/>
            <a:ext cx="2871788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9" descr="ruby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581400"/>
            <a:ext cx="23812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343275" y="5318125"/>
            <a:ext cx="190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C/C++</a:t>
            </a:r>
          </a:p>
        </p:txBody>
      </p:sp>
      <p:grpSp>
        <p:nvGrpSpPr>
          <p:cNvPr id="14347" name="Group 15"/>
          <p:cNvGrpSpPr>
            <a:grpSpLocks/>
          </p:cNvGrpSpPr>
          <p:nvPr/>
        </p:nvGrpSpPr>
        <p:grpSpPr bwMode="auto">
          <a:xfrm>
            <a:off x="5867400" y="3276600"/>
            <a:ext cx="1685925" cy="1285875"/>
            <a:chOff x="4128" y="2400"/>
            <a:chExt cx="1062" cy="810"/>
          </a:xfrm>
        </p:grpSpPr>
        <p:pic>
          <p:nvPicPr>
            <p:cNvPr id="14348" name="Picture 13" descr="Visual Studio Logo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24" y="2640"/>
              <a:ext cx="966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4128" y="2400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4000" b="1">
                  <a:solidFill>
                    <a:srgbClr val="4D4D4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C#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Why Threads are Evil</a:t>
            </a:r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Shared State Concurrency</a:t>
            </a: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057400"/>
            <a:ext cx="3414713" cy="430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52400" y="6096000"/>
            <a:ext cx="662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http://www.flickr.com/photos/amagill/235453953/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“Non-trivial multi-threaded programs are </a:t>
            </a:r>
            <a:r>
              <a:rPr lang="en-US" b="1" i="1" dirty="0" smtClean="0"/>
              <a:t>incomprehensible to human …”</a:t>
            </a:r>
            <a:r>
              <a:rPr lang="en-US" b="1" dirty="0" smtClean="0"/>
              <a:t> 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r>
              <a:rPr lang="en-US" dirty="0" smtClean="0"/>
              <a:t>Edward A. Lee, The Problem with Threads  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Not Convinced Yet ?</a:t>
            </a:r>
            <a:endParaRPr 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Shared State 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Message Passing Concurrency (Actors)</a:t>
            </a:r>
          </a:p>
          <a:p>
            <a:r>
              <a:rPr lang="en-US" dirty="0" smtClean="0"/>
              <a:t>Software Transactional Memory</a:t>
            </a:r>
          </a:p>
          <a:p>
            <a:r>
              <a:rPr lang="en-US" dirty="0" smtClean="0"/>
              <a:t>Dataflow Concurrency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Alternative Concurrency Models</a:t>
            </a:r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Shared State 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Warning: Code Examples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5532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4800" dirty="0" smtClean="0"/>
              <a:t>Message Passing Concurrency</a:t>
            </a:r>
          </a:p>
        </p:txBody>
      </p:sp>
      <p:sp>
        <p:nvSpPr>
          <p:cNvPr id="18435" name="מציין מיקום טקסט 5"/>
          <p:cNvSpPr>
            <a:spLocks noGrp="1"/>
          </p:cNvSpPr>
          <p:nvPr>
            <p:ph type="body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1973, paper by Carl Hewitt</a:t>
            </a:r>
          </a:p>
          <a:p>
            <a:r>
              <a:rPr lang="en-US" dirty="0" smtClean="0"/>
              <a:t>Avoid the problems caused by threading and locking </a:t>
            </a:r>
          </a:p>
          <a:p>
            <a:r>
              <a:rPr lang="en-US" dirty="0" smtClean="0"/>
              <a:t>Implemented in </a:t>
            </a:r>
            <a:r>
              <a:rPr lang="en-US" b="1" dirty="0" smtClean="0"/>
              <a:t>Erlang</a:t>
            </a:r>
            <a:r>
              <a:rPr lang="en-US" dirty="0" smtClean="0"/>
              <a:t>, Oz, Occam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Message Passing concurrency</a:t>
            </a:r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sym typeface="Arial" charset="0"/>
              </a:rPr>
              <a:t>Message Passing 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Actors instead of objects</a:t>
            </a:r>
          </a:p>
          <a:p>
            <a:r>
              <a:rPr lang="en-US" dirty="0" smtClean="0"/>
              <a:t>No shared state between actors</a:t>
            </a:r>
          </a:p>
          <a:p>
            <a:r>
              <a:rPr lang="en-US" dirty="0" smtClean="0"/>
              <a:t>Asynchronous message-passing </a:t>
            </a:r>
          </a:p>
          <a:p>
            <a:r>
              <a:rPr lang="en-US" dirty="0" smtClean="0"/>
              <a:t>Mailboxes to buffer incoming messages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Key Principals</a:t>
            </a:r>
            <a:endParaRPr lang="en-US" dirty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Message Passing 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React to received messages by executing a behavior function</a:t>
            </a:r>
          </a:p>
          <a:p>
            <a:pPr lvl="1"/>
            <a:r>
              <a:rPr lang="en-US" smtClean="0"/>
              <a:t>can only change the state of the actor itself </a:t>
            </a:r>
          </a:p>
          <a:p>
            <a:pPr lvl="1"/>
            <a:r>
              <a:rPr lang="en-US" smtClean="0"/>
              <a:t>can send messages to other actors</a:t>
            </a:r>
          </a:p>
          <a:p>
            <a:r>
              <a:rPr lang="en-US" smtClean="0"/>
              <a:t>Actors never share state and thus never need to compete for locks for access to shared data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Actors</a:t>
            </a:r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Message Passing 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Actors exchange data by sending </a:t>
            </a:r>
            <a:r>
              <a:rPr lang="en-US" b="1" dirty="0" smtClean="0"/>
              <a:t>immutable</a:t>
            </a:r>
            <a:r>
              <a:rPr lang="en-US" dirty="0" smtClean="0"/>
              <a:t> messages </a:t>
            </a:r>
          </a:p>
          <a:p>
            <a:r>
              <a:rPr lang="en-US" dirty="0" smtClean="0"/>
              <a:t>Messages are sent asynchronously</a:t>
            </a:r>
          </a:p>
          <a:p>
            <a:r>
              <a:rPr lang="en-US" dirty="0" smtClean="0"/>
              <a:t>Actors do not block waiting for responses to their messages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Messages</a:t>
            </a:r>
            <a:endParaRPr lang="en-US" dirty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Message Passing 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Messages buffered in an actor's mailbox </a:t>
            </a:r>
          </a:p>
          <a:p>
            <a:r>
              <a:rPr lang="en-US" dirty="0" smtClean="0"/>
              <a:t>A mailbox is a queue with multiple </a:t>
            </a:r>
            <a:br>
              <a:rPr lang="en-US" dirty="0" smtClean="0"/>
            </a:br>
            <a:r>
              <a:rPr lang="en-US" dirty="0" smtClean="0"/>
              <a:t>producers and a single consumer</a:t>
            </a:r>
          </a:p>
          <a:p>
            <a:r>
              <a:rPr lang="en-US" dirty="0" smtClean="0"/>
              <a:t>Also known a channel 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Mailbox</a:t>
            </a:r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Message Passing Concurrency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1215016"/>
            <a:ext cx="23621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 pure functional, dynamically typed language invented in 1986 at Ericsson</a:t>
            </a:r>
          </a:p>
          <a:p>
            <a:r>
              <a:rPr lang="en-US" dirty="0" smtClean="0"/>
              <a:t>Designed for concurrency, distribution and scalability </a:t>
            </a:r>
          </a:p>
          <a:p>
            <a:r>
              <a:rPr lang="en-US" dirty="0" smtClean="0"/>
              <a:t>Actors are part of the language </a:t>
            </a:r>
          </a:p>
          <a:p>
            <a:r>
              <a:rPr lang="en-US" dirty="0" smtClean="0"/>
              <a:t>No Mutable state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Erlang</a:t>
            </a:r>
            <a:endParaRPr lang="en-US" dirty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Message Passing Concurrency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7487" y="4343400"/>
            <a:ext cx="2576513" cy="21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500"/>
              </a:lnSpc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500"/>
              </a:lnSpc>
              <a:buFontTx/>
              <a:buNone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-&gt;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-&gt;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"Hello, World!~n"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goodbye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-&gt;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ok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Hello World in Erlang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Message Passing Concurrency</a:t>
            </a:r>
          </a:p>
        </p:txBody>
      </p:sp>
      <p:sp>
        <p:nvSpPr>
          <p:cNvPr id="6" name="מלבן 5"/>
          <p:cNvSpPr/>
          <p:nvPr/>
        </p:nvSpPr>
        <p:spPr>
          <a:xfrm>
            <a:off x="304800" y="2362200"/>
            <a:ext cx="67056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304800" y="2743200"/>
            <a:ext cx="6705600" cy="2209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1143000" y="3048000"/>
            <a:ext cx="5486400" cy="9144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1143000" y="3962400"/>
            <a:ext cx="5486400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4800" dirty="0" smtClean="0"/>
              <a:t>Actors on the JVM</a:t>
            </a:r>
          </a:p>
        </p:txBody>
      </p:sp>
      <p:sp>
        <p:nvSpPr>
          <p:cNvPr id="26627" name="מציין מיקום טקסט 5"/>
          <p:cNvSpPr>
            <a:spLocks noGrp="1"/>
          </p:cNvSpPr>
          <p:nvPr>
            <p:ph type="body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JVM languages actors implementations available for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 </a:t>
            </a:r>
          </a:p>
          <a:p>
            <a:pPr lvl="1"/>
            <a:r>
              <a:rPr lang="en-US" dirty="0" smtClean="0"/>
              <a:t>Groovy </a:t>
            </a:r>
          </a:p>
          <a:p>
            <a:pPr lvl="1"/>
            <a:r>
              <a:rPr lang="en-US" dirty="0" smtClean="0"/>
              <a:t>Fantom</a:t>
            </a:r>
            <a:endParaRPr lang="en-US" dirty="0" smtClean="0"/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Actors on the JVM</a:t>
            </a:r>
            <a:endParaRPr lang="en-US" dirty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sym typeface="Arial" charset="0"/>
              </a:rPr>
              <a:t>Actors on the JVM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The end of Moore law?</a:t>
            </a:r>
          </a:p>
          <a:p>
            <a:r>
              <a:rPr lang="en-US" smtClean="0"/>
              <a:t>Shared state concurrency</a:t>
            </a:r>
          </a:p>
          <a:p>
            <a:r>
              <a:rPr lang="en-US" smtClean="0"/>
              <a:t>Message passing concurrency</a:t>
            </a:r>
            <a:endParaRPr lang="he-IL" smtClean="0"/>
          </a:p>
          <a:p>
            <a:r>
              <a:rPr lang="en-US" smtClean="0"/>
              <a:t>Actors on the JVM</a:t>
            </a:r>
          </a:p>
          <a:p>
            <a:r>
              <a:rPr lang="en-US" smtClean="0"/>
              <a:t>More concurrency models</a:t>
            </a:r>
          </a:p>
          <a:p>
            <a:r>
              <a:rPr lang="en-US" smtClean="0"/>
              <a:t>Summary</a:t>
            </a:r>
          </a:p>
        </p:txBody>
      </p:sp>
      <p:sp>
        <p:nvSpPr>
          <p:cNvPr id="3075" name="מציין מיקום טקסט 6"/>
          <p:cNvSpPr>
            <a:spLocks noGrp="1"/>
          </p:cNvSpPr>
          <p:nvPr>
            <p:ph type="body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smtClean="0"/>
              <a:t>Agenda</a:t>
            </a:r>
            <a:endParaRPr lang="he-IL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04800" y="304800"/>
            <a:ext cx="67818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sym typeface="Arial" charset="0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Actor’s Guild</a:t>
            </a:r>
          </a:p>
          <a:p>
            <a:r>
              <a:rPr lang="en-US" dirty="0" err="1" smtClean="0"/>
              <a:t>Akka</a:t>
            </a:r>
            <a:endParaRPr lang="en-US" dirty="0" smtClean="0"/>
          </a:p>
          <a:p>
            <a:r>
              <a:rPr lang="en-US" dirty="0" err="1" smtClean="0"/>
              <a:t>ActorFoundry</a:t>
            </a:r>
            <a:endParaRPr lang="en-US" dirty="0" smtClean="0"/>
          </a:p>
          <a:p>
            <a:r>
              <a:rPr lang="en-US" dirty="0" err="1" smtClean="0"/>
              <a:t>Actorom</a:t>
            </a:r>
            <a:endParaRPr lang="en-US" dirty="0" smtClean="0"/>
          </a:p>
          <a:p>
            <a:r>
              <a:rPr lang="en-US" dirty="0" smtClean="0"/>
              <a:t>Functional Java</a:t>
            </a:r>
          </a:p>
          <a:p>
            <a:r>
              <a:rPr lang="en-US" dirty="0" err="1" smtClean="0"/>
              <a:t>Kilim</a:t>
            </a:r>
            <a:endParaRPr lang="en-US" dirty="0" smtClean="0"/>
          </a:p>
          <a:p>
            <a:r>
              <a:rPr lang="en-US" dirty="0" err="1" smtClean="0"/>
              <a:t>Jetlang</a:t>
            </a:r>
            <a:endParaRPr lang="en-US" dirty="0" smtClean="0"/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Java Actor Libraries</a:t>
            </a:r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Java Actors</a:t>
            </a:r>
          </a:p>
        </p:txBody>
      </p:sp>
      <p:pic>
        <p:nvPicPr>
          <p:cNvPr id="6" name="תמונה 5" descr="322px-Jav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447800"/>
            <a:ext cx="2066035" cy="38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Java framework</a:t>
            </a:r>
          </a:p>
          <a:p>
            <a:pPr lvl="1"/>
            <a:r>
              <a:rPr lang="en-US" dirty="0" smtClean="0"/>
              <a:t>make concurrent programming easier</a:t>
            </a:r>
          </a:p>
          <a:p>
            <a:r>
              <a:rPr lang="en-US" dirty="0" smtClean="0"/>
              <a:t>Annotation based approach</a:t>
            </a:r>
          </a:p>
          <a:p>
            <a:r>
              <a:rPr lang="en-US" dirty="0" smtClean="0"/>
              <a:t>Messages handlers are implemented as Java methods</a:t>
            </a:r>
          </a:p>
          <a:p>
            <a:r>
              <a:rPr lang="en-US" dirty="0" smtClean="0"/>
              <a:t>Uses a request/response pattern for messages</a:t>
            </a:r>
          </a:p>
          <a:p>
            <a:pPr lvl="1"/>
            <a:r>
              <a:rPr lang="en-US" dirty="0" smtClean="0"/>
              <a:t>Not a pure Actors implementation</a:t>
            </a:r>
          </a:p>
          <a:p>
            <a:r>
              <a:rPr lang="en-US" dirty="0" smtClean="0"/>
              <a:t>No special pre-processing</a:t>
            </a:r>
          </a:p>
          <a:p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Actors Guild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Java Actors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858392"/>
            <a:ext cx="9144000" cy="70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800" b="1" dirty="0" smtClean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abstract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HelloActor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Actor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@Prop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abstract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@Message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AsyncResult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(String name)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result(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"Hello %s, my name is %s"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	name,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())););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Actors Guild Hello World: Actor Implementation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Java Actors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304800" y="2286000"/>
            <a:ext cx="67056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304800" y="2667000"/>
            <a:ext cx="67056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304800" y="3581400"/>
            <a:ext cx="7543800" cy="20574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144963"/>
          </a:xfrm>
        </p:spPr>
        <p:txBody>
          <a:bodyPr/>
          <a:lstStyle/>
          <a:p>
            <a:pPr>
              <a:lnSpc>
                <a:spcPts val="34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Agent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agent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DefaultAgent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3400"/>
              </a:lnSpc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34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HelloActor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hello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agent.create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HelloActor</a:t>
            </a:r>
            <a:r>
              <a:rPr lang="en-US" sz="18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.class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Props(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"name"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"Hamlet"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ts val="34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AsyncResult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asyncResult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hello.sayHello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"Claudius"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ts val="34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asyncResult.get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ts val="3400"/>
              </a:lnSpc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34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agent.shutdown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Actors Guild Hello World: Actor Usage 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Java Actors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144963"/>
          </a:xfrm>
        </p:spPr>
        <p:txBody>
          <a:bodyPr/>
          <a:lstStyle/>
          <a:p>
            <a:pPr>
              <a:lnSpc>
                <a:spcPts val="1900"/>
              </a:lnSpc>
              <a:buNone/>
            </a:pPr>
            <a:r>
              <a:rPr lang="en-US" sz="18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@Message</a:t>
            </a:r>
          </a:p>
          <a:p>
            <a:pPr>
              <a:lnSpc>
                <a:spcPts val="1900"/>
              </a:lnSpc>
              <a:buNone/>
            </a:pPr>
            <a:r>
              <a:rPr lang="en-US" sz="18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@Usage(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ThreadUsage.IO</a:t>
            </a:r>
            <a:r>
              <a:rPr lang="en-US" sz="18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900"/>
              </a:lnSpc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AsyncResult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&lt;Void&gt;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writeFile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(...) throws Exception {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fos.write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content.getBytes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fos.close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  </a:t>
            </a:r>
          </a:p>
          <a:p>
            <a:pPr>
              <a:lnSpc>
                <a:spcPts val="1900"/>
              </a:lnSpc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sz="18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@Message</a:t>
            </a:r>
          </a:p>
          <a:p>
            <a:pPr>
              <a:lnSpc>
                <a:spcPts val="1900"/>
              </a:lnSpc>
              <a:buNone/>
            </a:pPr>
            <a:r>
              <a:rPr lang="en-US" sz="18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@Usage(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ThreadUsage.Waiting</a:t>
            </a:r>
            <a:r>
              <a:rPr lang="en-US" sz="18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900"/>
              </a:lnSpc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AsyncResult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&lt;Void&gt;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waitForKeyPrompt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throws Exception {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System.in.read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Thread Usage Pattern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Java Actors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@Model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ConcurrencyModel.Stateless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MultiplicatorActor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Actor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@Message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AsyncResult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result(a * b);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Concurrency Model Annotations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Java Actors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Scala Actors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Scala Actors</a:t>
            </a:r>
            <a:endParaRPr lang="en-US" dirty="0"/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Scala actors combine the powers of functional programming along with the flexible type-system of Scala</a:t>
            </a:r>
            <a:endParaRPr lang="en-US" dirty="0"/>
          </a:p>
        </p:txBody>
      </p:sp>
      <p:pic>
        <p:nvPicPr>
          <p:cNvPr id="8" name="תמונה 7" descr="scala_logo_print_MD_medium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733800"/>
            <a:ext cx="4540829" cy="1210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Encourages shared-nothing process abstractions</a:t>
            </a:r>
          </a:p>
          <a:p>
            <a:pPr lvl="1"/>
            <a:r>
              <a:rPr lang="en-US" dirty="0" smtClean="0"/>
              <a:t>mutable state - private</a:t>
            </a:r>
          </a:p>
          <a:p>
            <a:pPr lvl="1"/>
            <a:r>
              <a:rPr lang="en-US" dirty="0" smtClean="0"/>
              <a:t>shared state - immutable </a:t>
            </a:r>
          </a:p>
          <a:p>
            <a:r>
              <a:rPr lang="en-US" dirty="0" smtClean="0"/>
              <a:t>Asynchronous message passing</a:t>
            </a:r>
          </a:p>
          <a:p>
            <a:r>
              <a:rPr lang="en-US" dirty="0" smtClean="0"/>
              <a:t>Pattern matching </a:t>
            </a:r>
          </a:p>
          <a:p>
            <a:r>
              <a:rPr lang="en-US" dirty="0" smtClean="0"/>
              <a:t>Fork/Join as the underlying implementation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Share Nothing, </a:t>
            </a:r>
            <a:r>
              <a:rPr lang="en-US" dirty="0" err="1" smtClean="0">
                <a:sym typeface="Arial" charset="0"/>
              </a:rPr>
              <a:t>Asynch</a:t>
            </a:r>
            <a:r>
              <a:rPr lang="en-US" dirty="0" smtClean="0">
                <a:sym typeface="Arial" charset="0"/>
              </a:rPr>
              <a:t> Message Passing</a:t>
            </a:r>
            <a:endParaRPr lang="en-US" dirty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Scala 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i="1" dirty="0" smtClean="0"/>
              <a:t>Thread-based actors</a:t>
            </a:r>
            <a:r>
              <a:rPr lang="en-US" dirty="0" smtClean="0"/>
              <a:t> - each run in its own JVM thread</a:t>
            </a:r>
          </a:p>
          <a:p>
            <a:pPr lvl="1"/>
            <a:r>
              <a:rPr lang="en-US" dirty="0" smtClean="0"/>
              <a:t>Overhead in case of large amount of actors</a:t>
            </a:r>
          </a:p>
          <a:p>
            <a:pPr lvl="1"/>
            <a:r>
              <a:rPr lang="en-US" dirty="0" smtClean="0"/>
              <a:t>full stack frame suspension (</a:t>
            </a:r>
            <a:r>
              <a:rPr lang="en-US" i="1" dirty="0" smtClean="0"/>
              <a:t>receive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Event-based actors</a:t>
            </a:r>
            <a:r>
              <a:rPr lang="en-US" dirty="0" smtClean="0"/>
              <a:t> run on the same thread </a:t>
            </a:r>
          </a:p>
          <a:p>
            <a:pPr lvl="1"/>
            <a:r>
              <a:rPr lang="en-US" i="1" dirty="0" smtClean="0"/>
              <a:t>Use a react</a:t>
            </a:r>
            <a:r>
              <a:rPr lang="en-US" dirty="0" smtClean="0"/>
              <a:t> block instead of a </a:t>
            </a:r>
            <a:r>
              <a:rPr lang="en-US" i="1" dirty="0" smtClean="0"/>
              <a:t>receive</a:t>
            </a:r>
            <a:r>
              <a:rPr lang="en-US" dirty="0" smtClean="0"/>
              <a:t> block 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Thread-based vs. Event-based Actors</a:t>
            </a:r>
            <a:endParaRPr lang="en-US" dirty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Scala 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Lightweight event objects</a:t>
            </a:r>
          </a:p>
          <a:p>
            <a:r>
              <a:rPr lang="en-US" dirty="0" smtClean="0"/>
              <a:t>Executed on an underlying worker thread pool</a:t>
            </a:r>
          </a:p>
          <a:p>
            <a:pPr lvl="1"/>
            <a:r>
              <a:rPr lang="en-US" dirty="0" smtClean="0"/>
              <a:t>automatically resized when all threads block on long running operations </a:t>
            </a:r>
          </a:p>
          <a:p>
            <a:r>
              <a:rPr lang="en-US" dirty="0" smtClean="0"/>
              <a:t>Suspension mechanism based on a continuation closure (react)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Lightweight Event Based Actors</a:t>
            </a:r>
            <a:endParaRPr lang="en-US" dirty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Scala 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4800" dirty="0" smtClean="0"/>
              <a:t>The End of Moore Law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lnSpc>
                <a:spcPts val="1900"/>
              </a:lnSpc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case class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Name(name: String) </a:t>
            </a:r>
          </a:p>
          <a:p>
            <a:pPr>
              <a:lnSpc>
                <a:spcPts val="1900"/>
              </a:lnSpc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case class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Greet();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ts val="1900"/>
              </a:lnSpc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Actor { 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act = { 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"Incognito" 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loop { 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react { 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Name(name) =&gt;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name 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Greet =&gt; 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reply(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"Hello, my name is "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exit 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 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lnSpc>
                <a:spcPts val="19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Actor and Messages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Scala Actors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304800" y="1905000"/>
            <a:ext cx="53340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304800" y="3124200"/>
            <a:ext cx="8001000" cy="2895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838200" y="3657600"/>
            <a:ext cx="7162800" cy="2133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1371600" y="4267200"/>
            <a:ext cx="53340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1371600" y="4648200"/>
            <a:ext cx="65532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343400"/>
          </a:xfrm>
        </p:spPr>
        <p:txBody>
          <a:bodyPr/>
          <a:lstStyle/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Greetings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Application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HelloWorld.start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! Name("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!? Greet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result: String =&gt;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(result);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Interacting with the Actor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Scala Actors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533400" y="2971800"/>
            <a:ext cx="52578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533400" y="3505200"/>
            <a:ext cx="53340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533400" y="4343400"/>
            <a:ext cx="5867400" cy="9144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Groovy Actors</a:t>
            </a:r>
          </a:p>
        </p:txBody>
      </p:sp>
      <p:pic>
        <p:nvPicPr>
          <p:cNvPr id="11" name="תמונה 10" descr="gpars_zomb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5438273" cy="516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GPars</a:t>
            </a:r>
            <a:r>
              <a:rPr lang="en-US" dirty="0" smtClean="0"/>
              <a:t> = Groovy Parallel Systems</a:t>
            </a:r>
          </a:p>
          <a:p>
            <a:pPr lvl="1"/>
            <a:r>
              <a:rPr lang="en-US" dirty="0" smtClean="0"/>
              <a:t>Formerly known as </a:t>
            </a:r>
            <a:r>
              <a:rPr lang="en-US" dirty="0" err="1" smtClean="0"/>
              <a:t>GParallelizer</a:t>
            </a:r>
            <a:endParaRPr lang="en-US" dirty="0" smtClean="0"/>
          </a:p>
          <a:p>
            <a:r>
              <a:rPr lang="en-US" dirty="0" smtClean="0"/>
              <a:t>Handle tasks concurrently, asynchronously, and distributed</a:t>
            </a:r>
          </a:p>
          <a:p>
            <a:pPr lvl="1"/>
            <a:r>
              <a:rPr lang="en-US" dirty="0" smtClean="0"/>
              <a:t>Concurrent collection processing</a:t>
            </a:r>
          </a:p>
          <a:p>
            <a:pPr lvl="1"/>
            <a:r>
              <a:rPr lang="en-US" b="1" dirty="0" smtClean="0">
                <a:solidFill>
                  <a:srgbClr val="660066"/>
                </a:solidFill>
              </a:rPr>
              <a:t>Actor programming model</a:t>
            </a:r>
          </a:p>
          <a:p>
            <a:pPr lvl="1"/>
            <a:r>
              <a:rPr lang="en-US" dirty="0" smtClean="0"/>
              <a:t>Dataflow concurrency constructs</a:t>
            </a:r>
          </a:p>
          <a:p>
            <a:pPr lvl="1"/>
            <a:r>
              <a:rPr lang="en-US" dirty="0" smtClean="0"/>
              <a:t>Safe - an </a:t>
            </a:r>
            <a:r>
              <a:rPr lang="en-US" dirty="0" err="1" smtClean="0"/>
              <a:t>mt</a:t>
            </a:r>
            <a:r>
              <a:rPr lang="en-US" dirty="0" smtClean="0"/>
              <a:t>-safe reference to mutable state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GPars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Groovy Actors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by the Actors library in Scala</a:t>
            </a:r>
          </a:p>
          <a:p>
            <a:r>
              <a:rPr lang="en-US" dirty="0" smtClean="0"/>
              <a:t>Event driven actors</a:t>
            </a:r>
          </a:p>
          <a:p>
            <a:pPr lvl="1"/>
            <a:r>
              <a:rPr lang="en-US" dirty="0" smtClean="0"/>
              <a:t>concurrent actors that share a single pooled thread</a:t>
            </a:r>
          </a:p>
          <a:p>
            <a:pPr lvl="1"/>
            <a:r>
              <a:rPr lang="en-US" dirty="0" smtClean="0"/>
              <a:t>Using fork/join under the hood</a:t>
            </a:r>
          </a:p>
          <a:p>
            <a:r>
              <a:rPr lang="en-US" dirty="0" smtClean="0"/>
              <a:t>Supports distributed actors</a:t>
            </a:r>
          </a:p>
          <a:p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Gpars</a:t>
            </a:r>
            <a:r>
              <a:rPr lang="en-US" dirty="0" smtClean="0"/>
              <a:t> Actors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Groovy Actors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AbstractPooledActor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2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</a:p>
          <a:p>
            <a:pPr>
              <a:lnSpc>
                <a:spcPts val="2000"/>
              </a:lnSpc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act() {</a:t>
            </a:r>
          </a:p>
          <a:p>
            <a:pPr>
              <a:lnSpc>
                <a:spcPts val="2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loop {</a:t>
            </a:r>
          </a:p>
          <a:p>
            <a:pPr>
              <a:lnSpc>
                <a:spcPts val="2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react {</a:t>
            </a:r>
          </a:p>
          <a:p>
            <a:pPr>
              <a:lnSpc>
                <a:spcPts val="2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(it) {</a:t>
            </a:r>
          </a:p>
          <a:p>
            <a:pPr>
              <a:lnSpc>
                <a:spcPts val="2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'hello'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"Hello, my name is 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$name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					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lnSpc>
                <a:spcPts val="2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ts val="2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lnSpc>
                <a:spcPts val="2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2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2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GPars</a:t>
            </a:r>
            <a:r>
              <a:rPr lang="en-US" dirty="0" smtClean="0"/>
              <a:t> Actors Hello World: Actor Implementation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Groovy Actors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actor =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(name : 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"Charlie"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).start();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actor.send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'hello'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GPars</a:t>
            </a:r>
            <a:r>
              <a:rPr lang="en-US" dirty="0" smtClean="0"/>
              <a:t> Actors Hello World: Actor Usage</a:t>
            </a:r>
            <a:endParaRPr lang="en-US" dirty="0"/>
          </a:p>
        </p:txBody>
      </p:sp>
      <p:sp>
        <p:nvSpPr>
          <p:cNvPr id="5" name="כותרת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Groovy Actors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טקסט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Actors in the Real World</a:t>
            </a:r>
            <a:endParaRPr lang="en-US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Ericson AXD 301 switch</a:t>
            </a:r>
          </a:p>
          <a:p>
            <a:pPr lvl="1">
              <a:lnSpc>
                <a:spcPts val="3000"/>
              </a:lnSpc>
            </a:pPr>
            <a:r>
              <a:rPr lang="en-US" dirty="0" smtClean="0"/>
              <a:t>millions of calls per ,99.9999999 percent uptime</a:t>
            </a:r>
          </a:p>
          <a:p>
            <a:pPr>
              <a:lnSpc>
                <a:spcPts val="3000"/>
              </a:lnSpc>
            </a:pPr>
            <a:r>
              <a:rPr lang="en-US" dirty="0" err="1" smtClean="0"/>
              <a:t>Facebook</a:t>
            </a:r>
            <a:r>
              <a:rPr lang="en-US" dirty="0" smtClean="0"/>
              <a:t> chat application</a:t>
            </a:r>
          </a:p>
          <a:p>
            <a:pPr lvl="1">
              <a:lnSpc>
                <a:spcPts val="3000"/>
              </a:lnSpc>
            </a:pPr>
            <a:r>
              <a:rPr lang="en-US" dirty="0" smtClean="0"/>
              <a:t>70 million concurrent users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RabbitMQ</a:t>
            </a:r>
          </a:p>
          <a:p>
            <a:pPr lvl="1">
              <a:lnSpc>
                <a:spcPts val="3000"/>
              </a:lnSpc>
            </a:pPr>
            <a:r>
              <a:rPr lang="en-US" dirty="0" smtClean="0"/>
              <a:t>high-performance AMQP, 400,000 messages per second. 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Apache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1">
              <a:lnSpc>
                <a:spcPts val="3000"/>
              </a:lnSpc>
            </a:pPr>
            <a:r>
              <a:rPr lang="en-US" dirty="0" smtClean="0"/>
              <a:t>distributed, fault-tolerant document-oriented database</a:t>
            </a:r>
          </a:p>
          <a:p>
            <a:pPr>
              <a:lnSpc>
                <a:spcPts val="3000"/>
              </a:lnSpc>
            </a:pPr>
            <a:r>
              <a:rPr lang="en-US" dirty="0" err="1" smtClean="0"/>
              <a:t>Ejabberd</a:t>
            </a:r>
            <a:r>
              <a:rPr lang="en-US" dirty="0" smtClean="0"/>
              <a:t> XMPP server – jabber.org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Erlang Actors in the Real World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Actors in the Real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reason about</a:t>
            </a:r>
          </a:p>
          <a:p>
            <a:r>
              <a:rPr lang="en-US" dirty="0" smtClean="0"/>
              <a:t>Higher abstraction level</a:t>
            </a:r>
          </a:p>
          <a:p>
            <a:r>
              <a:rPr lang="en-US" dirty="0" smtClean="0"/>
              <a:t>Easier to avoid</a:t>
            </a:r>
          </a:p>
          <a:p>
            <a:pPr lvl="1"/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Starvation</a:t>
            </a:r>
          </a:p>
          <a:p>
            <a:pPr lvl="1"/>
            <a:r>
              <a:rPr lang="en-US" dirty="0" smtClean="0"/>
              <a:t>Live locks</a:t>
            </a:r>
          </a:p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Actor Benefits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Actors in the Real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The number of transistors on a chip will double approximately every 18 months </a:t>
            </a:r>
            <a:endParaRPr lang="he-IL" smtClean="0"/>
          </a:p>
          <a:p>
            <a:r>
              <a:rPr lang="en-US" smtClean="0"/>
              <a:t>Gordon E. Moore, 1965</a:t>
            </a:r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Moore's law</a:t>
            </a:r>
            <a:endParaRPr lang="en-US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The End of Moore Law ?</a:t>
            </a:r>
          </a:p>
        </p:txBody>
      </p:sp>
      <p:pic>
        <p:nvPicPr>
          <p:cNvPr id="512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352800"/>
            <a:ext cx="26479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Actors don’t work well when</a:t>
            </a:r>
          </a:p>
          <a:p>
            <a:pPr lvl="1"/>
            <a:r>
              <a:rPr lang="en-US" dirty="0" smtClean="0"/>
              <a:t>Shared state is needed </a:t>
            </a:r>
            <a:r>
              <a:rPr lang="en-US" dirty="0" err="1" smtClean="0"/>
              <a:t>F.e</a:t>
            </a:r>
            <a:r>
              <a:rPr lang="en-US" dirty="0" smtClean="0"/>
              <a:t>. bank account</a:t>
            </a:r>
          </a:p>
          <a:p>
            <a:pPr lvl="1"/>
            <a:r>
              <a:rPr lang="en-US" dirty="0" smtClean="0"/>
              <a:t>Need to achieve global consensus</a:t>
            </a:r>
          </a:p>
          <a:p>
            <a:pPr lvl="1"/>
            <a:r>
              <a:rPr lang="en-US" dirty="0" smtClean="0"/>
              <a:t>Synchronous behavior is required</a:t>
            </a:r>
          </a:p>
          <a:p>
            <a:r>
              <a:rPr lang="en-US" dirty="0" smtClean="0"/>
              <a:t>It is not always trivial to break the problem into smaller </a:t>
            </a:r>
            <a:r>
              <a:rPr lang="en-US" dirty="0" smtClean="0"/>
              <a:t>problems</a:t>
            </a:r>
            <a:endParaRPr lang="en-US" dirty="0" smtClean="0"/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Problems with Actors</a:t>
            </a:r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Actors in the Real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4800" dirty="0" smtClean="0"/>
              <a:t>More Concurrency Models</a:t>
            </a:r>
          </a:p>
        </p:txBody>
      </p:sp>
      <p:sp>
        <p:nvSpPr>
          <p:cNvPr id="45059" name="מציין מיקום טקסט 5"/>
          <p:cNvSpPr>
            <a:spLocks noGrp="1"/>
          </p:cNvSpPr>
          <p:nvPr>
            <p:ph type="body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1995 Nir </a:t>
            </a:r>
            <a:r>
              <a:rPr lang="en-US" dirty="0" err="1" smtClean="0"/>
              <a:t>Shavit</a:t>
            </a:r>
            <a:r>
              <a:rPr lang="en-US" dirty="0" smtClean="0"/>
              <a:t> and Dan </a:t>
            </a:r>
            <a:r>
              <a:rPr lang="en-US" dirty="0" err="1" smtClean="0"/>
              <a:t>Touitou</a:t>
            </a:r>
            <a:endParaRPr lang="en-US" dirty="0" smtClean="0"/>
          </a:p>
          <a:p>
            <a:r>
              <a:rPr lang="en-US" dirty="0" smtClean="0"/>
              <a:t>Memory as a transactional data set</a:t>
            </a:r>
          </a:p>
          <a:p>
            <a:r>
              <a:rPr lang="en-US" dirty="0" smtClean="0"/>
              <a:t>Alternative to lock based synchronization</a:t>
            </a:r>
          </a:p>
          <a:p>
            <a:r>
              <a:rPr lang="en-US" dirty="0" smtClean="0"/>
              <a:t>Similar to database transactions</a:t>
            </a:r>
          </a:p>
          <a:p>
            <a:r>
              <a:rPr lang="en-US" dirty="0" smtClean="0"/>
              <a:t>Optimistic Approach</a:t>
            </a:r>
          </a:p>
          <a:p>
            <a:pPr lvl="1"/>
            <a:r>
              <a:rPr lang="en-US" dirty="0" smtClean="0"/>
              <a:t>a thread completes modifications to shared memory without regard for what other threads might be doing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Software Transactional Memory</a:t>
            </a:r>
            <a:endParaRPr lang="en-US" dirty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More Concurrency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STM framework by Guy </a:t>
            </a:r>
            <a:r>
              <a:rPr lang="en-US" dirty="0" err="1" smtClean="0"/>
              <a:t>Korland</a:t>
            </a:r>
            <a:r>
              <a:rPr lang="en-US" dirty="0" smtClean="0"/>
              <a:t> (TAU, </a:t>
            </a:r>
            <a:r>
              <a:rPr lang="en-US" dirty="0" err="1" smtClean="0"/>
              <a:t>GigaSpaces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@Atomic methods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Field based access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More scalable than Object bases.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More efficient than word based.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reserved words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No need for new compilers (Existing IDEs can be used)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Using bytecode instrumentation (ASM)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Deuce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More Concurrency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800"/>
              </a:lnSpc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Bank{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double commission = 0;</a:t>
            </a:r>
          </a:p>
          <a:p>
            <a:pPr>
              <a:lnSpc>
                <a:spcPts val="1800"/>
              </a:lnSpc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@Atomic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(retries = 64)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transaction( Account ac1, Account ac2, double 	amount){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ac1.balance -= (amount + commission);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ac2.balance += amount;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1800"/>
              </a:lnSpc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@Atomic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public void update( double value){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 commission += value;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sym typeface="Arial" charset="0"/>
              </a:rPr>
              <a:t>Duece</a:t>
            </a:r>
            <a:r>
              <a:rPr lang="en-US" dirty="0" smtClean="0">
                <a:sym typeface="Arial" charset="0"/>
              </a:rPr>
              <a:t> Example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More Concurrency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700"/>
              </a:lnSpc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update(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Context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ContextDelegetor.getContext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retries 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; --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context.init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update( value, context);  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context.commit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TransactionException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 ){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context.rollback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 ){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context.commit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t;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  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TransactionException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7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7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Deuce Example Under the Hood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More Concurrency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Performance gains on multi processor machines</a:t>
            </a:r>
          </a:p>
          <a:p>
            <a:pPr lvl="1"/>
            <a:r>
              <a:rPr lang="en-US" dirty="0" smtClean="0"/>
              <a:t>Simple approach to concurrency</a:t>
            </a:r>
          </a:p>
          <a:p>
            <a:pPr lvl="1"/>
            <a:r>
              <a:rPr lang="en-US" dirty="0" smtClean="0"/>
              <a:t>No deadlocks or </a:t>
            </a:r>
            <a:r>
              <a:rPr lang="en-US" dirty="0" err="1" smtClean="0"/>
              <a:t>livelocks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Transactions cannot perform any operation that cannot be undone</a:t>
            </a:r>
          </a:p>
          <a:p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STM Pros and Cons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More Concurrency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4800" smtClean="0"/>
              <a:t>Summary</a:t>
            </a:r>
          </a:p>
        </p:txBody>
      </p:sp>
      <p:sp>
        <p:nvSpPr>
          <p:cNvPr id="48131" name="מציין מיקום טקסט 5"/>
          <p:cNvSpPr>
            <a:spLocks noGrp="1"/>
          </p:cNvSpPr>
          <p:nvPr>
            <p:ph type="body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free lunch is over</a:t>
            </a:r>
          </a:p>
          <a:p>
            <a:r>
              <a:rPr lang="en-US" dirty="0" smtClean="0"/>
              <a:t>Applications must be built for concurrency</a:t>
            </a:r>
          </a:p>
          <a:p>
            <a:r>
              <a:rPr lang="en-US" dirty="0" smtClean="0"/>
              <a:t>Shared state concurrency is hard</a:t>
            </a:r>
          </a:p>
          <a:p>
            <a:r>
              <a:rPr lang="en-US" dirty="0" smtClean="0"/>
              <a:t>Alternative concurrency models</a:t>
            </a:r>
          </a:p>
          <a:p>
            <a:pPr lvl="1"/>
            <a:r>
              <a:rPr lang="en-US" dirty="0" smtClean="0"/>
              <a:t>Message passing concurrency</a:t>
            </a:r>
          </a:p>
          <a:p>
            <a:pPr lvl="1"/>
            <a:r>
              <a:rPr lang="en-US" dirty="0" smtClean="0"/>
              <a:t>Shared Transactional Memory</a:t>
            </a:r>
            <a:endParaRPr lang="en-US" dirty="0"/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sym typeface="Arial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hlinkClick r:id="rId2"/>
              </a:rPr>
              <a:t>The free lunch is over</a:t>
            </a:r>
            <a:endParaRPr lang="he-IL" dirty="0" smtClean="0"/>
          </a:p>
          <a:p>
            <a:r>
              <a:rPr lang="en-US" dirty="0" smtClean="0">
                <a:hlinkClick r:id="rId3"/>
              </a:rPr>
              <a:t>State: You're Doing It Wrong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Edward A. Lee, The Problem with Threads (PDF)  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Alex Miller – Actor Concurrency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Deuce STM</a:t>
            </a:r>
            <a:endParaRPr lang="en-US" dirty="0" smtClean="0"/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sym typeface="Arial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No matter how fast processors get, </a:t>
            </a:r>
            <a:br>
              <a:rPr lang="en-US" dirty="0" smtClean="0"/>
            </a:br>
            <a:r>
              <a:rPr lang="en-US" dirty="0" smtClean="0"/>
              <a:t>software finds new ways to eat up the extra speed</a:t>
            </a:r>
          </a:p>
          <a:p>
            <a:pPr>
              <a:buNone/>
            </a:pPr>
            <a:endParaRPr lang="he-IL" dirty="0" smtClean="0"/>
          </a:p>
        </p:txBody>
      </p:sp>
      <p:sp>
        <p:nvSpPr>
          <p:cNvPr id="9" name="מציין מיקום טקסט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Andy </a:t>
            </a:r>
            <a:r>
              <a:rPr lang="en-US" dirty="0" err="1" smtClean="0">
                <a:sym typeface="Arial" charset="0"/>
              </a:rPr>
              <a:t>Giveth</a:t>
            </a:r>
            <a:r>
              <a:rPr lang="en-US" dirty="0" smtClean="0">
                <a:sym typeface="Arial" charset="0"/>
              </a:rPr>
              <a:t>, and Bill </a:t>
            </a:r>
            <a:r>
              <a:rPr lang="en-US" dirty="0" err="1" smtClean="0">
                <a:sym typeface="Arial" charset="0"/>
              </a:rPr>
              <a:t>Taketh</a:t>
            </a:r>
            <a:r>
              <a:rPr lang="en-US" dirty="0" smtClean="0">
                <a:sym typeface="Arial" charset="0"/>
              </a:rPr>
              <a:t> away </a:t>
            </a:r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The End of Moore Law ?</a:t>
            </a:r>
          </a:p>
        </p:txBody>
      </p:sp>
      <p:pic>
        <p:nvPicPr>
          <p:cNvPr id="615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429600"/>
            <a:ext cx="1693863" cy="236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396167"/>
            <a:ext cx="1993900" cy="240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Thank </a:t>
            </a:r>
            <a:r>
              <a:rPr lang="en-US" dirty="0" smtClean="0"/>
              <a:t>You </a:t>
            </a:r>
            <a:r>
              <a:rPr lang="en-US" dirty="0" smtClean="0">
                <a:sym typeface="Wingdings" pitchFamily="2" charset="2"/>
              </a:rPr>
              <a:t>:-)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Buffet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4419600"/>
          </a:xfrm>
          <a:prstGeom prst="rect">
            <a:avLst/>
          </a:prstGeom>
        </p:spPr>
      </p:pic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2133600"/>
          </a:xfrm>
          <a:gradFill flip="none" rotWithShape="1">
            <a:gsLst>
              <a:gs pos="0">
                <a:schemeClr val="bg1">
                  <a:alpha val="2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txBody>
          <a:bodyPr/>
          <a:lstStyle/>
          <a:p>
            <a:r>
              <a:rPr lang="en-US" dirty="0" smtClean="0"/>
              <a:t>Free and regular performance gains, even without releasing new versions or doing anything special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Free Lunch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The End of Moore Law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תוכן 5" descr="CP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81200"/>
            <a:ext cx="6019800" cy="4540451"/>
          </a:xfrm>
        </p:spPr>
      </p:pic>
      <p:sp>
        <p:nvSpPr>
          <p:cNvPr id="3" name="מציין מיקום טקסט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End of Moore Law ?</a:t>
            </a:r>
            <a:endParaRPr lang="en-US" dirty="0"/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The End of Moore Law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Hardware crossed a boundary in the early 2000s: </a:t>
            </a:r>
          </a:p>
          <a:p>
            <a:pPr lvl="1"/>
            <a:r>
              <a:rPr lang="en-US" smtClean="0"/>
              <a:t>chips got big enough, cycle speed got fast enough </a:t>
            </a:r>
          </a:p>
          <a:p>
            <a:pPr lvl="1"/>
            <a:r>
              <a:rPr lang="en-US" smtClean="0"/>
              <a:t>a signal can no longer reach the whole chip in a clock cycle</a:t>
            </a:r>
          </a:p>
          <a:p>
            <a:pPr lvl="1"/>
            <a:r>
              <a:rPr lang="en-US" smtClean="0"/>
              <a:t>problems with heat dissipation  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ym typeface="Arial" charset="0"/>
              </a:rPr>
              <a:t>Why You Don’t Have 10GHz Today</a:t>
            </a:r>
            <a:endParaRPr lang="en-US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/>
              <a:t>The End of Moore Law ?</a:t>
            </a:r>
            <a:endParaRPr smtClean="0">
              <a:sym typeface="Arial" charset="0"/>
            </a:endParaRPr>
          </a:p>
        </p:txBody>
      </p:sp>
      <p:sp>
        <p:nvSpPr>
          <p:cNvPr id="8198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BCBB643-90C5-4B92-B1F0-D6D277F9D0B8}" type="slidenum">
              <a:rPr lang="he-IL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Slide">
  <a:themeElements>
    <a:clrScheme name="AlphaCSP">
      <a:dk1>
        <a:sysClr val="windowText" lastClr="000000"/>
      </a:dk1>
      <a:lt1>
        <a:sysClr val="window" lastClr="FFFFFF"/>
      </a:lt1>
      <a:dk2>
        <a:srgbClr val="05B6F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66092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AlphaCSP">
      <a:dk1>
        <a:srgbClr val="004D89"/>
      </a:dk1>
      <a:lt1>
        <a:sysClr val="window" lastClr="FFFFFF"/>
      </a:lt1>
      <a:dk2>
        <a:srgbClr val="05B6F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66092"/>
      </a:hlink>
      <a:folHlink>
        <a:srgbClr val="548DD4"/>
      </a:folHlink>
    </a:clrScheme>
    <a:fontScheme name="התאמה אישית 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apt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lIns="0" tIns="0" rIns="0" bIns="0" anchor="ctr">
        <a:spAutoFit/>
      </a:bodyPr>
      <a:lstStyle>
        <a:defPPr algn="l">
          <a:lnSpc>
            <a:spcPct val="80000"/>
          </a:lnSpc>
          <a:defRPr sz="2800" b="1" dirty="0">
            <a:solidFill>
              <a:srgbClr val="FFFFFF"/>
            </a:solidFill>
            <a:latin typeface="+mn-lt"/>
            <a:sym typeface="Arial" pitchFamily="34" charset="0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</TotalTime>
  <Words>1497</Words>
  <Application>Microsoft PowerPoint</Application>
  <PresentationFormat>‫הצגה על המסך (4:3)</PresentationFormat>
  <Paragraphs>399</Paragraphs>
  <Slides>60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60</vt:i4>
      </vt:variant>
    </vt:vector>
  </HeadingPairs>
  <TitlesOfParts>
    <vt:vector size="63" baseType="lpstr">
      <vt:lpstr>Presentation Slide</vt:lpstr>
      <vt:lpstr>Content Slides</vt:lpstr>
      <vt:lpstr>Chapter Slides</vt:lpstr>
      <vt:lpstr>שקופית 1</vt:lpstr>
      <vt:lpstr>Warning: Code Examples</vt:lpstr>
      <vt:lpstr>Agenda</vt:lpstr>
      <vt:lpstr>שקופית 4</vt:lpstr>
      <vt:lpstr>The End of Moore Law ?</vt:lpstr>
      <vt:lpstr>The End of Moore Law ?</vt:lpstr>
      <vt:lpstr>The End of Moore Law ?</vt:lpstr>
      <vt:lpstr>The End of Moore Law ?</vt:lpstr>
      <vt:lpstr>The End of Moore Law ?</vt:lpstr>
      <vt:lpstr>The End of Moore Law ?</vt:lpstr>
      <vt:lpstr>The End of Moore Law ?</vt:lpstr>
      <vt:lpstr>The End of Moore Law ?</vt:lpstr>
      <vt:lpstr>שקופית 13</vt:lpstr>
      <vt:lpstr>Shared State Concurrency</vt:lpstr>
      <vt:lpstr>Shared State Concurrency</vt:lpstr>
      <vt:lpstr>Shared State Concurrency</vt:lpstr>
      <vt:lpstr>Shared State Concurrency</vt:lpstr>
      <vt:lpstr>Shared State Concurrency</vt:lpstr>
      <vt:lpstr>Shared State Concurrency</vt:lpstr>
      <vt:lpstr>שקופית 20</vt:lpstr>
      <vt:lpstr>Message Passing concurrency</vt:lpstr>
      <vt:lpstr>Message Passing Concurrency</vt:lpstr>
      <vt:lpstr>Message Passing Concurrency</vt:lpstr>
      <vt:lpstr>Message Passing Concurrency</vt:lpstr>
      <vt:lpstr>Message Passing Concurrency</vt:lpstr>
      <vt:lpstr>Message Passing Concurrency</vt:lpstr>
      <vt:lpstr>Message Passing Concurrency</vt:lpstr>
      <vt:lpstr>שקופית 28</vt:lpstr>
      <vt:lpstr>Actors on the JVM</vt:lpstr>
      <vt:lpstr>Java Actors</vt:lpstr>
      <vt:lpstr>Java Actors</vt:lpstr>
      <vt:lpstr>Java Actors</vt:lpstr>
      <vt:lpstr>Java Actors</vt:lpstr>
      <vt:lpstr>Java Actors</vt:lpstr>
      <vt:lpstr>Java Actors</vt:lpstr>
      <vt:lpstr>Scala Actors</vt:lpstr>
      <vt:lpstr>Scala Actors</vt:lpstr>
      <vt:lpstr>Scala Actors</vt:lpstr>
      <vt:lpstr>Scala Actors</vt:lpstr>
      <vt:lpstr>Scala Actors</vt:lpstr>
      <vt:lpstr>Scala Actors</vt:lpstr>
      <vt:lpstr>Groovy Actors</vt:lpstr>
      <vt:lpstr>Groovy Actors</vt:lpstr>
      <vt:lpstr>Groovy Actors</vt:lpstr>
      <vt:lpstr>Groovy Actors</vt:lpstr>
      <vt:lpstr>Groovy Actors</vt:lpstr>
      <vt:lpstr>שקופית 47</vt:lpstr>
      <vt:lpstr>Actors in the Real World</vt:lpstr>
      <vt:lpstr>Actors in the Real World</vt:lpstr>
      <vt:lpstr>Actors in the Real World</vt:lpstr>
      <vt:lpstr>שקופית 51</vt:lpstr>
      <vt:lpstr>More Concurrency Models</vt:lpstr>
      <vt:lpstr>More Concurrency Models</vt:lpstr>
      <vt:lpstr>More Concurrency Models</vt:lpstr>
      <vt:lpstr>More Concurrency Models</vt:lpstr>
      <vt:lpstr>More Concurrency Models</vt:lpstr>
      <vt:lpstr>שקופית 57</vt:lpstr>
      <vt:lpstr>Summary</vt:lpstr>
      <vt:lpstr>Summary</vt:lpstr>
      <vt:lpstr>שקופית 60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Dror Bereznitsky</cp:lastModifiedBy>
  <cp:revision>217</cp:revision>
  <cp:lastPrinted>1601-01-01T00:00:00Z</cp:lastPrinted>
  <dcterms:created xsi:type="dcterms:W3CDTF">1601-01-01T00:00:00Z</dcterms:created>
  <dcterms:modified xsi:type="dcterms:W3CDTF">2009-11-26T11:09:56Z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