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5" r:id="rId8"/>
    <p:sldId id="266"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60"/>
    <p:restoredTop sz="78429"/>
  </p:normalViewPr>
  <p:slideViewPr>
    <p:cSldViewPr snapToGrid="0" snapToObjects="1">
      <p:cViewPr varScale="1">
        <p:scale>
          <a:sx n="118" d="100"/>
          <a:sy n="118" d="100"/>
        </p:scale>
        <p:origin x="5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F68F3-D814-6A4E-AE7F-560B88D0F1A7}" type="datetimeFigureOut">
              <a:rPr lang="en-US" smtClean="0"/>
              <a:t>10/5/17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75F87-DC77-CB4A-9E58-7D9E7B7B9B84}" type="slidenum">
              <a:rPr lang="en-US" smtClean="0"/>
              <a:t>‹#›</a:t>
            </a:fld>
            <a:endParaRPr lang="en-US"/>
          </a:p>
        </p:txBody>
      </p:sp>
    </p:spTree>
    <p:extLst>
      <p:ext uri="{BB962C8B-B14F-4D97-AF65-F5344CB8AC3E}">
        <p14:creationId xmlns:p14="http://schemas.microsoft.com/office/powerpoint/2010/main" val="29223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1</a:t>
            </a:fld>
            <a:endParaRPr lang="en-US"/>
          </a:p>
        </p:txBody>
      </p:sp>
    </p:spTree>
    <p:extLst>
      <p:ext uri="{BB962C8B-B14F-4D97-AF65-F5344CB8AC3E}">
        <p14:creationId xmlns:p14="http://schemas.microsoft.com/office/powerpoint/2010/main" val="34227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What I could improve on</a:t>
            </a:r>
          </a:p>
          <a:p>
            <a:endParaRPr lang="en-US" dirty="0" smtClean="0"/>
          </a:p>
          <a:p>
            <a:r>
              <a:rPr lang="en-US" dirty="0" smtClean="0"/>
              <a:t>What I am curious about pursuing in the future</a:t>
            </a:r>
          </a:p>
          <a:p>
            <a:endParaRPr lang="en-US" dirty="0" smtClean="0"/>
          </a:p>
          <a:p>
            <a:r>
              <a:rPr lang="en-US" dirty="0" smtClean="0"/>
              <a:t>Future Potential of further study </a:t>
            </a:r>
            <a:r>
              <a:rPr lang="mr-IN" dirty="0" smtClean="0"/>
              <a:t>–</a:t>
            </a:r>
            <a:r>
              <a:rPr lang="en-US" dirty="0" smtClean="0"/>
              <a:t> how this affects commercial banking and lending, if at all - system</a:t>
            </a:r>
            <a:r>
              <a:rPr lang="en-US" baseline="0" dirty="0" smtClean="0"/>
              <a:t> </a:t>
            </a:r>
            <a:r>
              <a:rPr lang="en-US" dirty="0" smtClean="0"/>
              <a:t>replication, ways</a:t>
            </a:r>
            <a:r>
              <a:rPr lang="en-US" baseline="0" dirty="0" smtClean="0"/>
              <a:t> to improve commercial lending process</a:t>
            </a:r>
            <a:endParaRPr lang="en-US" dirty="0" smtClean="0"/>
          </a:p>
          <a:p>
            <a:endParaRPr lang="en-US" dirty="0" smtClean="0"/>
          </a:p>
          <a:p>
            <a:r>
              <a:rPr lang="en-US" dirty="0" smtClean="0"/>
              <a:t>Combination with other peer lending companies, such as Prosper, and out of country, such as Kiva</a:t>
            </a:r>
          </a:p>
          <a:p>
            <a:endParaRPr lang="en-US" dirty="0" smtClean="0"/>
          </a:p>
          <a:p>
            <a:r>
              <a:rPr lang="en-US" dirty="0" smtClean="0"/>
              <a:t>Investor analysis weighing lender sets (weighing net return = expected success </a:t>
            </a:r>
            <a:r>
              <a:rPr lang="mr-IN" dirty="0" smtClean="0"/>
              <a:t>–</a:t>
            </a:r>
            <a:r>
              <a:rPr lang="en-US" dirty="0" smtClean="0"/>
              <a:t> expected default </a:t>
            </a:r>
            <a:r>
              <a:rPr lang="mr-IN" dirty="0" smtClean="0"/>
              <a:t>–</a:t>
            </a:r>
            <a:r>
              <a:rPr lang="en-US" dirty="0" smtClean="0"/>
              <a:t> lower with time</a:t>
            </a:r>
          </a:p>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10</a:t>
            </a:fld>
            <a:endParaRPr lang="en-US"/>
          </a:p>
        </p:txBody>
      </p:sp>
    </p:spTree>
    <p:extLst>
      <p:ext uri="{BB962C8B-B14F-4D97-AF65-F5344CB8AC3E}">
        <p14:creationId xmlns:p14="http://schemas.microsoft.com/office/powerpoint/2010/main" val="168986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Lending Club is an</a:t>
            </a:r>
            <a:r>
              <a:rPr lang="en-US" baseline="0" dirty="0" smtClean="0"/>
              <a:t> </a:t>
            </a:r>
            <a:r>
              <a:rPr lang="en-US" dirty="0" smtClean="0"/>
              <a:t>online peer lending marketplace </a:t>
            </a:r>
            <a:r>
              <a:rPr lang="mr-IN" dirty="0" smtClean="0"/>
              <a:t>–</a:t>
            </a:r>
            <a:r>
              <a:rPr lang="en-US" dirty="0" smtClean="0"/>
              <a:t> where individual borrowers or small businesses can borrow money. </a:t>
            </a:r>
            <a:r>
              <a:rPr lang="en-US" baseline="0" dirty="0" smtClean="0"/>
              <a:t>LC leverages online data to quickly assess an applicant’s credit worthiness and assign an interest rate. Qualified applicants receive offers and options within minutes, and these loans have no impact on their credit score.  </a:t>
            </a:r>
          </a:p>
          <a:p>
            <a:endParaRPr lang="en-US" dirty="0" smtClean="0"/>
          </a:p>
          <a:p>
            <a:r>
              <a:rPr lang="en-US" dirty="0" smtClean="0"/>
              <a:t>Individual or institutional investors can earn risk</a:t>
            </a:r>
            <a:r>
              <a:rPr lang="en-US" baseline="0" dirty="0" smtClean="0"/>
              <a:t> assessed and adjusted returns.  LC has practices transparency, so data since its inception in 2007 is available on their website.  Borrowers are assigned grades that determine their assigned interest rate as well as provide a level of risk to the lender.  An investor receives monthly cash flow and may also invest in partial loans, portfolios, and/or with qualified retirement accounts.</a:t>
            </a:r>
          </a:p>
          <a:p>
            <a:endParaRPr lang="en-US" baseline="0" dirty="0" smtClean="0"/>
          </a:p>
          <a:p>
            <a:r>
              <a:rPr lang="en-US" baseline="0" dirty="0" smtClean="0"/>
              <a:t>LC considers itself “frictionless, transparent, and a highly efficient digital experience. “  They indicate over $28 billion has been funded since 2007.</a:t>
            </a:r>
          </a:p>
          <a:p>
            <a:endParaRPr lang="en-US" baseline="0" dirty="0" smtClean="0"/>
          </a:p>
          <a:p>
            <a:r>
              <a:rPr lang="en-US" baseline="0" dirty="0" smtClean="0"/>
              <a:t>2) My interest in this dataset is to examine the effectiveness of LC’s ability to provide sufficient returns to investors as well as provide funding to those who might not otherwise qualify for loans at traditional institutions.</a:t>
            </a:r>
          </a:p>
          <a:p>
            <a:endParaRPr lang="en-US" baseline="0" dirty="0" smtClean="0"/>
          </a:p>
          <a:p>
            <a:r>
              <a:rPr lang="en-US" baseline="0" dirty="0" smtClean="0"/>
              <a:t>My project attempts to predict whether a borrower will pay off a loan or default with the KNN model.</a:t>
            </a:r>
          </a:p>
          <a:p>
            <a:endParaRPr lang="en-US" baseline="0" dirty="0" smtClean="0"/>
          </a:p>
          <a:p>
            <a:r>
              <a:rPr lang="en-US" baseline="0" dirty="0" smtClean="0"/>
              <a:t>3) BTW: this photo was taken by Brendan on his recent trip to CA. Thank you Brendan!</a:t>
            </a:r>
            <a:endParaRPr lang="en-US" dirty="0" smtClean="0"/>
          </a:p>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2</a:t>
            </a:fld>
            <a:endParaRPr lang="en-US"/>
          </a:p>
        </p:txBody>
      </p:sp>
    </p:spTree>
    <p:extLst>
      <p:ext uri="{BB962C8B-B14F-4D97-AF65-F5344CB8AC3E}">
        <p14:creationId xmlns:p14="http://schemas.microsoft.com/office/powerpoint/2010/main" val="100829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2007-2008 time period, losses due</a:t>
            </a:r>
            <a:r>
              <a:rPr lang="en-US" baseline="0" dirty="0" smtClean="0"/>
              <a:t> to default 14% - beginning, and unusually economy</a:t>
            </a:r>
          </a:p>
          <a:p>
            <a:r>
              <a:rPr lang="en-US" baseline="0" dirty="0" smtClean="0"/>
              <a:t>2009, recovery period </a:t>
            </a:r>
            <a:r>
              <a:rPr lang="mr-IN" baseline="0" dirty="0" smtClean="0"/>
              <a:t>–</a:t>
            </a:r>
            <a:r>
              <a:rPr lang="en-US" baseline="0" dirty="0" smtClean="0"/>
              <a:t> new leadership decided to lower the average FICO score requirements to 700 (from 714), and raise interest rates</a:t>
            </a:r>
          </a:p>
          <a:p>
            <a:r>
              <a:rPr lang="en-US" baseline="0" dirty="0" smtClean="0"/>
              <a:t>Loss percentage has dropped steadily through the years to 4-6% since.  This decision has also given enabled LC to exceed earnings of its competitor, Prosper.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3</a:t>
            </a:fld>
            <a:endParaRPr lang="en-US"/>
          </a:p>
        </p:txBody>
      </p:sp>
    </p:spTree>
    <p:extLst>
      <p:ext uri="{BB962C8B-B14F-4D97-AF65-F5344CB8AC3E}">
        <p14:creationId xmlns:p14="http://schemas.microsoft.com/office/powerpoint/2010/main" val="115727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loss calculation </a:t>
            </a:r>
            <a:r>
              <a:rPr lang="mr-IN" dirty="0" smtClean="0"/>
              <a:t>–</a:t>
            </a:r>
            <a:r>
              <a:rPr lang="en-US" dirty="0" smtClean="0"/>
              <a:t> funded, one time fee and late fees</a:t>
            </a:r>
          </a:p>
          <a:p>
            <a:endParaRPr lang="en-US" dirty="0" smtClean="0"/>
          </a:p>
          <a:p>
            <a:endParaRPr lang="en-US" dirty="0" smtClean="0"/>
          </a:p>
          <a:p>
            <a:r>
              <a:rPr lang="en-US" dirty="0" smtClean="0"/>
              <a:t>Originally</a:t>
            </a:r>
            <a:r>
              <a:rPr lang="en-US" baseline="0" dirty="0" smtClean="0"/>
              <a:t> used only Default value, which yielded 1200 / 200,000 defaults to successes.  </a:t>
            </a:r>
          </a:p>
          <a:p>
            <a:r>
              <a:rPr lang="en-US" baseline="0" dirty="0" smtClean="0"/>
              <a:t>Consensus revealed above breakdown.</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s-IS" dirty="0" smtClean="0"/>
              <a:t>0 207,723 </a:t>
            </a:r>
          </a:p>
          <a:p>
            <a:pPr marL="0" marR="0" indent="0" algn="l" defTabSz="914400" rtl="0" eaLnBrk="1" fontAlgn="auto" latinLnBrk="0" hangingPunct="1">
              <a:lnSpc>
                <a:spcPct val="100000"/>
              </a:lnSpc>
              <a:spcBef>
                <a:spcPts val="0"/>
              </a:spcBef>
              <a:spcAft>
                <a:spcPts val="0"/>
              </a:spcAft>
              <a:buClrTx/>
              <a:buSzTx/>
              <a:buFontTx/>
              <a:buNone/>
              <a:tabLst/>
              <a:defRPr/>
            </a:pPr>
            <a:r>
              <a:rPr lang="is-IS" dirty="0" smtClean="0"/>
              <a:t>1 66,668</a:t>
            </a:r>
            <a:endParaRPr lang="en-US" dirty="0" smtClean="0"/>
          </a:p>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4</a:t>
            </a:fld>
            <a:endParaRPr lang="en-US"/>
          </a:p>
        </p:txBody>
      </p:sp>
    </p:spTree>
    <p:extLst>
      <p:ext uri="{BB962C8B-B14F-4D97-AF65-F5344CB8AC3E}">
        <p14:creationId xmlns:p14="http://schemas.microsoft.com/office/powerpoint/2010/main" val="1359052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Heatmap</a:t>
            </a:r>
            <a:r>
              <a:rPr lang="en-US" dirty="0" smtClean="0"/>
              <a:t>!</a:t>
            </a:r>
          </a:p>
          <a:p>
            <a:endParaRPr lang="en-US" dirty="0" smtClean="0"/>
          </a:p>
          <a:p>
            <a:r>
              <a:rPr lang="en-US" dirty="0" smtClean="0"/>
              <a:t>Inverse</a:t>
            </a:r>
            <a:r>
              <a:rPr lang="en-US" baseline="0" dirty="0" smtClean="0"/>
              <a:t> correlation due to grade assignment A-G as 7-1</a:t>
            </a:r>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5</a:t>
            </a:fld>
            <a:endParaRPr lang="en-US"/>
          </a:p>
        </p:txBody>
      </p:sp>
    </p:spTree>
    <p:extLst>
      <p:ext uri="{BB962C8B-B14F-4D97-AF65-F5344CB8AC3E}">
        <p14:creationId xmlns:p14="http://schemas.microsoft.com/office/powerpoint/2010/main" val="88570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Ran twice to be sure</a:t>
            </a:r>
          </a:p>
          <a:p>
            <a:r>
              <a:rPr lang="en-US" dirty="0" smtClean="0"/>
              <a:t>Training </a:t>
            </a:r>
            <a:r>
              <a:rPr lang="en-US" baseline="0" dirty="0" smtClean="0"/>
              <a:t>over the entire dataset was taking over 1.5 hours, so did not collect that metric.</a:t>
            </a:r>
          </a:p>
          <a:p>
            <a:endParaRPr lang="en-US" baseline="0" dirty="0" smtClean="0"/>
          </a:p>
          <a:p>
            <a:endParaRPr lang="en-US" baseline="0" dirty="0" smtClean="0"/>
          </a:p>
          <a:p>
            <a:r>
              <a:rPr lang="is-IS" dirty="0" smtClean="0"/>
              <a:t>0 207723 1 66668</a:t>
            </a:r>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6</a:t>
            </a:fld>
            <a:endParaRPr lang="en-US"/>
          </a:p>
        </p:txBody>
      </p:sp>
    </p:spTree>
    <p:extLst>
      <p:ext uri="{BB962C8B-B14F-4D97-AF65-F5344CB8AC3E}">
        <p14:creationId xmlns:p14="http://schemas.microsoft.com/office/powerpoint/2010/main" val="92703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7</a:t>
            </a:fld>
            <a:endParaRPr lang="en-US"/>
          </a:p>
        </p:txBody>
      </p:sp>
    </p:spTree>
    <p:extLst>
      <p:ext uri="{BB962C8B-B14F-4D97-AF65-F5344CB8AC3E}">
        <p14:creationId xmlns:p14="http://schemas.microsoft.com/office/powerpoint/2010/main" val="8076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8</a:t>
            </a:fld>
            <a:endParaRPr lang="en-US"/>
          </a:p>
        </p:txBody>
      </p:sp>
    </p:spTree>
    <p:extLst>
      <p:ext uri="{BB962C8B-B14F-4D97-AF65-F5344CB8AC3E}">
        <p14:creationId xmlns:p14="http://schemas.microsoft.com/office/powerpoint/2010/main" val="1783450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 could improve</a:t>
            </a:r>
            <a:r>
              <a:rPr lang="en-US" baseline="0" dirty="0" smtClean="0"/>
              <a:t> on </a:t>
            </a:r>
            <a:r>
              <a:rPr lang="mr-IN" baseline="0" dirty="0" smtClean="0"/>
              <a:t>–</a:t>
            </a:r>
            <a:r>
              <a:rPr lang="en-US" baseline="0" dirty="0" smtClean="0"/>
              <a:t> more in depth analysis and compare results to </a:t>
            </a:r>
            <a:r>
              <a:rPr lang="en-US" dirty="0" smtClean="0"/>
              <a:t>other models such as Logistic Regression and Decision Trees,</a:t>
            </a:r>
          </a:p>
          <a:p>
            <a:endParaRPr lang="en-US" dirty="0" smtClean="0"/>
          </a:p>
          <a:p>
            <a:r>
              <a:rPr lang="en-US" dirty="0" smtClean="0"/>
              <a:t>What I am curious about pursuing - apply to the remaining 2016 and 2017 data available (up to &gt;1.5 million records).  LC</a:t>
            </a:r>
            <a:r>
              <a:rPr lang="en-US" baseline="0" dirty="0" smtClean="0"/>
              <a:t> has done quite well with their grading system, but to those who lend, there is always room for improvement reducing the loss percentage.</a:t>
            </a:r>
            <a:endParaRPr lang="en-US" dirty="0" smtClean="0"/>
          </a:p>
          <a:p>
            <a:endParaRPr lang="en-US" dirty="0" smtClean="0"/>
          </a:p>
          <a:p>
            <a:r>
              <a:rPr lang="en-US" dirty="0" smtClean="0"/>
              <a:t>Future Potential of further study </a:t>
            </a:r>
            <a:r>
              <a:rPr lang="mr-IN" dirty="0" smtClean="0"/>
              <a:t>–</a:t>
            </a:r>
            <a:r>
              <a:rPr lang="en-US" dirty="0" smtClean="0"/>
              <a:t> how this affects commercial banking and lending, if at all - system</a:t>
            </a:r>
            <a:r>
              <a:rPr lang="en-US" baseline="0" dirty="0" smtClean="0"/>
              <a:t> </a:t>
            </a:r>
            <a:r>
              <a:rPr lang="en-US" dirty="0" smtClean="0"/>
              <a:t>replication, ways</a:t>
            </a:r>
            <a:r>
              <a:rPr lang="en-US" baseline="0" dirty="0" smtClean="0"/>
              <a:t> to improve commercial lending process</a:t>
            </a:r>
          </a:p>
          <a:p>
            <a:r>
              <a:rPr lang="en-US" baseline="0" dirty="0" smtClean="0"/>
              <a:t>Apply similar analysis to the FFIEC data of all banking institutions</a:t>
            </a:r>
            <a:endParaRPr lang="en-US" dirty="0" smtClean="0"/>
          </a:p>
          <a:p>
            <a:endParaRPr lang="en-US" dirty="0" smtClean="0"/>
          </a:p>
          <a:p>
            <a:r>
              <a:rPr lang="en-US" dirty="0" smtClean="0"/>
              <a:t>Combination with other peer lending companies, such as Prosper, and out of country, such as Kiva</a:t>
            </a:r>
          </a:p>
          <a:p>
            <a:endParaRPr lang="en-US" dirty="0" smtClean="0"/>
          </a:p>
          <a:p>
            <a:r>
              <a:rPr lang="en-US" dirty="0" smtClean="0"/>
              <a:t>Investor analysis weighing lender sets (weighing net return = expected success </a:t>
            </a:r>
            <a:r>
              <a:rPr lang="mr-IN" dirty="0" smtClean="0"/>
              <a:t>–</a:t>
            </a:r>
            <a:r>
              <a:rPr lang="en-US" dirty="0" smtClean="0"/>
              <a:t> expected default </a:t>
            </a:r>
            <a:r>
              <a:rPr lang="mr-IN" dirty="0" smtClean="0"/>
              <a:t>–</a:t>
            </a:r>
            <a:r>
              <a:rPr lang="en-US" dirty="0" smtClean="0"/>
              <a:t> lower with time</a:t>
            </a:r>
          </a:p>
          <a:p>
            <a:endParaRPr lang="en-US" dirty="0"/>
          </a:p>
        </p:txBody>
      </p:sp>
      <p:sp>
        <p:nvSpPr>
          <p:cNvPr id="4" name="Slide Number Placeholder 3"/>
          <p:cNvSpPr>
            <a:spLocks noGrp="1"/>
          </p:cNvSpPr>
          <p:nvPr>
            <p:ph type="sldNum" sz="quarter" idx="10"/>
          </p:nvPr>
        </p:nvSpPr>
        <p:spPr/>
        <p:txBody>
          <a:bodyPr/>
          <a:lstStyle/>
          <a:p>
            <a:fld id="{75275F87-DC77-CB4A-9E58-7D9E7B7B9B84}" type="slidenum">
              <a:rPr lang="en-US" smtClean="0"/>
              <a:t>9</a:t>
            </a:fld>
            <a:endParaRPr lang="en-US"/>
          </a:p>
        </p:txBody>
      </p:sp>
    </p:spTree>
    <p:extLst>
      <p:ext uri="{BB962C8B-B14F-4D97-AF65-F5344CB8AC3E}">
        <p14:creationId xmlns:p14="http://schemas.microsoft.com/office/powerpoint/2010/main" val="165182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0D8B9F-FF02-1741-98C5-6D1047C06A77}" type="datetimeFigureOut">
              <a:rPr lang="en-US" smtClean="0"/>
              <a:t>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23916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D8B9F-FF02-1741-98C5-6D1047C06A77}" type="datetimeFigureOut">
              <a:rPr lang="en-US" smtClean="0"/>
              <a:t>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93369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D8B9F-FF02-1741-98C5-6D1047C06A77}" type="datetimeFigureOut">
              <a:rPr lang="en-US" smtClean="0"/>
              <a:t>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8107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D8B9F-FF02-1741-98C5-6D1047C06A77}" type="datetimeFigureOut">
              <a:rPr lang="en-US" smtClean="0"/>
              <a:t>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67275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0D8B9F-FF02-1741-98C5-6D1047C06A77}" type="datetimeFigureOut">
              <a:rPr lang="en-US" smtClean="0"/>
              <a:t>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28729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0D8B9F-FF02-1741-98C5-6D1047C06A77}" type="datetimeFigureOut">
              <a:rPr lang="en-US" smtClean="0"/>
              <a:t>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886352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0D8B9F-FF02-1741-98C5-6D1047C06A77}" type="datetimeFigureOut">
              <a:rPr lang="en-US" smtClean="0"/>
              <a:t>10/5/17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62518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0D8B9F-FF02-1741-98C5-6D1047C06A77}" type="datetimeFigureOut">
              <a:rPr lang="en-US" smtClean="0"/>
              <a:t>10/5/17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99689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D8B9F-FF02-1741-98C5-6D1047C06A77}" type="datetimeFigureOut">
              <a:rPr lang="en-US" smtClean="0"/>
              <a:t>10/5/17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00640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D8B9F-FF02-1741-98C5-6D1047C06A77}" type="datetimeFigureOut">
              <a:rPr lang="en-US" smtClean="0"/>
              <a:t>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0207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D8B9F-FF02-1741-98C5-6D1047C06A77}" type="datetimeFigureOut">
              <a:rPr lang="en-US" smtClean="0"/>
              <a:t>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E3459-DAE6-1748-9F8C-1C5D5C61FF30}" type="slidenum">
              <a:rPr lang="en-US" smtClean="0"/>
              <a:t>‹#›</a:t>
            </a:fld>
            <a:endParaRPr lang="en-US"/>
          </a:p>
        </p:txBody>
      </p:sp>
    </p:spTree>
    <p:extLst>
      <p:ext uri="{BB962C8B-B14F-4D97-AF65-F5344CB8AC3E}">
        <p14:creationId xmlns:p14="http://schemas.microsoft.com/office/powerpoint/2010/main" val="17552072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D8B9F-FF02-1741-98C5-6D1047C06A77}" type="datetimeFigureOut">
              <a:rPr lang="en-US" smtClean="0"/>
              <a:t>10/5/17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3459-DAE6-1748-9F8C-1C5D5C61FF30}" type="slidenum">
              <a:rPr lang="en-US" smtClean="0"/>
              <a:t>‹#›</a:t>
            </a:fld>
            <a:endParaRPr lang="en-US"/>
          </a:p>
        </p:txBody>
      </p:sp>
    </p:spTree>
    <p:extLst>
      <p:ext uri="{BB962C8B-B14F-4D97-AF65-F5344CB8AC3E}">
        <p14:creationId xmlns:p14="http://schemas.microsoft.com/office/powerpoint/2010/main" val="1584145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wendykan/lending-club-loan-data/data" TargetMode="External"/><Relationship Id="rId4" Type="http://schemas.openxmlformats.org/officeDocument/2006/relationships/hyperlink" Target="https://www.lendingclub.com/info/statistics.action" TargetMode="External"/><Relationship Id="rId5" Type="http://schemas.openxmlformats.org/officeDocument/2006/relationships/hyperlink" Target="https://git.generalassemb.ly/ds-virtual-1-bah-08-2017" TargetMode="External"/><Relationship Id="rId6" Type="http://schemas.openxmlformats.org/officeDocument/2006/relationships/hyperlink" Target="http://nbviewer.jupyter.org/gist/odubno/0b767a47f75adb382246" TargetMode="External"/><Relationship Id="rId7" Type="http://schemas.openxmlformats.org/officeDocument/2006/relationships/hyperlink" Target="http://kldavenport.com/lending-club-data-analysis-revisted-with-python/" TargetMode="External"/><Relationship Id="rId8" Type="http://schemas.openxmlformats.org/officeDocument/2006/relationships/hyperlink" Target="http://www.lendingmemo.com/lending-club-prosper-default-rates/" TargetMode="External"/><Relationship Id="rId9" Type="http://schemas.openxmlformats.org/officeDocument/2006/relationships/hyperlink" Target="http://res.cloudinary.com/general-assembly-profiles/image/upload/v1416535475/uwumoooppttsmpgu1goo.pdf" TargetMode="External"/><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5923"/>
            <a:ext cx="9144000" cy="2854413"/>
          </a:xfrm>
        </p:spPr>
        <p:txBody>
          <a:bodyPr>
            <a:normAutofit fontScale="90000"/>
          </a:bodyPr>
          <a:lstStyle/>
          <a:p>
            <a:r>
              <a:rPr lang="en-US" sz="3600" dirty="0"/>
              <a:t>Data </a:t>
            </a:r>
            <a:r>
              <a:rPr lang="en-US" sz="3600" dirty="0" smtClean="0"/>
              <a:t>Science </a:t>
            </a:r>
            <a:r>
              <a:rPr lang="en-US" sz="3600" dirty="0"/>
              <a:t>5K </a:t>
            </a:r>
            <a:r>
              <a:rPr lang="en-US" sz="3600" dirty="0" smtClean="0"/>
              <a:t>Challenge</a:t>
            </a:r>
            <a:r>
              <a:rPr lang="en-US" sz="4000" dirty="0" smtClean="0"/>
              <a:t/>
            </a:r>
            <a:br>
              <a:rPr lang="en-US" sz="4000" dirty="0" smtClean="0"/>
            </a:br>
            <a:r>
              <a:rPr lang="en-US" sz="2800" dirty="0" smtClean="0"/>
              <a:t>Remote Wave 1</a:t>
            </a:r>
            <a:br>
              <a:rPr lang="en-US" sz="2800" dirty="0" smtClean="0"/>
            </a:br>
            <a:r>
              <a:rPr lang="en-US" sz="2800" dirty="0" smtClean="0"/>
              <a:t/>
            </a:r>
            <a:br>
              <a:rPr lang="en-US" sz="2800" dirty="0" smtClean="0"/>
            </a:br>
            <a:r>
              <a:rPr lang="en-US" sz="4800" dirty="0"/>
              <a:t/>
            </a:r>
            <a:br>
              <a:rPr lang="en-US" sz="4800" dirty="0"/>
            </a:br>
            <a:r>
              <a:rPr lang="en-US" sz="4900" b="1" dirty="0"/>
              <a:t>Lending </a:t>
            </a:r>
            <a:r>
              <a:rPr lang="en-US" sz="4900" b="1" dirty="0" smtClean="0"/>
              <a:t>Club: Loan Analysis</a:t>
            </a:r>
            <a:r>
              <a:rPr lang="en-US" sz="5300" b="1" dirty="0" smtClean="0"/>
              <a:t/>
            </a:r>
            <a:br>
              <a:rPr lang="en-US" sz="5300" b="1" dirty="0" smtClean="0"/>
            </a:br>
            <a:r>
              <a:rPr lang="en-US" sz="3100" b="1" dirty="0" smtClean="0"/>
              <a:t>Predicting Loan Payoff or Default</a:t>
            </a:r>
            <a:endParaRPr lang="en-US" sz="3100" b="1" dirty="0"/>
          </a:p>
        </p:txBody>
      </p:sp>
      <p:sp>
        <p:nvSpPr>
          <p:cNvPr id="3" name="Subtitle 2"/>
          <p:cNvSpPr>
            <a:spLocks noGrp="1"/>
          </p:cNvSpPr>
          <p:nvPr>
            <p:ph type="subTitle" idx="1"/>
          </p:nvPr>
        </p:nvSpPr>
        <p:spPr>
          <a:xfrm>
            <a:off x="1524000" y="4171640"/>
            <a:ext cx="9144000" cy="2032691"/>
          </a:xfrm>
        </p:spPr>
        <p:txBody>
          <a:bodyPr>
            <a:normAutofit fontScale="92500" lnSpcReduction="10000"/>
          </a:bodyPr>
          <a:lstStyle/>
          <a:p>
            <a:endParaRPr lang="en-US" dirty="0" smtClean="0"/>
          </a:p>
          <a:p>
            <a:r>
              <a:rPr lang="en-US" dirty="0" smtClean="0"/>
              <a:t>Part 5: Capstone Presentation</a:t>
            </a:r>
          </a:p>
          <a:p>
            <a:r>
              <a:rPr lang="en-US" dirty="0" smtClean="0"/>
              <a:t>Joanne Hayashi</a:t>
            </a:r>
          </a:p>
          <a:p>
            <a:endParaRPr lang="en-US" dirty="0" smtClean="0"/>
          </a:p>
          <a:p>
            <a:r>
              <a:rPr lang="en-US" sz="1800" i="1" dirty="0" smtClean="0"/>
              <a:t>05-October-2017</a:t>
            </a:r>
            <a:endParaRPr lang="en-US" sz="1800" i="1" dirty="0"/>
          </a:p>
        </p:txBody>
      </p:sp>
    </p:spTree>
    <p:extLst>
      <p:ext uri="{BB962C8B-B14F-4D97-AF65-F5344CB8AC3E}">
        <p14:creationId xmlns:p14="http://schemas.microsoft.com/office/powerpoint/2010/main" val="146022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1845" y="2859643"/>
            <a:ext cx="2459328" cy="707886"/>
          </a:xfrm>
          <a:prstGeom prst="rect">
            <a:avLst/>
          </a:prstGeom>
          <a:noFill/>
        </p:spPr>
        <p:txBody>
          <a:bodyPr wrap="none" rtlCol="0">
            <a:spAutoFit/>
          </a:bodyPr>
          <a:lstStyle/>
          <a:p>
            <a:r>
              <a:rPr lang="en-US" sz="4000" dirty="0" smtClean="0"/>
              <a:t>Conclusion</a:t>
            </a:r>
          </a:p>
        </p:txBody>
      </p:sp>
    </p:spTree>
    <p:extLst>
      <p:ext uri="{BB962C8B-B14F-4D97-AF65-F5344CB8AC3E}">
        <p14:creationId xmlns:p14="http://schemas.microsoft.com/office/powerpoint/2010/main" val="1171760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848255" y="186403"/>
            <a:ext cx="8518187" cy="6388640"/>
          </a:xfrm>
          <a:prstGeom prst="rect">
            <a:avLst/>
          </a:prstGeom>
        </p:spPr>
      </p:pic>
      <p:sp>
        <p:nvSpPr>
          <p:cNvPr id="6" name="TextBox 5"/>
          <p:cNvSpPr txBox="1"/>
          <p:nvPr/>
        </p:nvSpPr>
        <p:spPr>
          <a:xfrm>
            <a:off x="8025322" y="6534555"/>
            <a:ext cx="2418944" cy="276999"/>
          </a:xfrm>
          <a:prstGeom prst="rect">
            <a:avLst/>
          </a:prstGeom>
          <a:noFill/>
        </p:spPr>
        <p:txBody>
          <a:bodyPr wrap="square" rtlCol="0">
            <a:spAutoFit/>
          </a:bodyPr>
          <a:lstStyle/>
          <a:p>
            <a:pPr algn="r"/>
            <a:r>
              <a:rPr lang="en-US" sz="1200" i="1" dirty="0" smtClean="0"/>
              <a:t>Photo: Brendan Bailey (09/21/2017)</a:t>
            </a:r>
            <a:endParaRPr lang="en-US" sz="1200" i="1" dirty="0"/>
          </a:p>
        </p:txBody>
      </p:sp>
    </p:spTree>
    <p:extLst>
      <p:ext uri="{BB962C8B-B14F-4D97-AF65-F5344CB8AC3E}">
        <p14:creationId xmlns:p14="http://schemas.microsoft.com/office/powerpoint/2010/main" val="83684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2" y="1638674"/>
            <a:ext cx="11956478" cy="4801314"/>
          </a:xfrm>
          <a:prstGeom prst="rect">
            <a:avLst/>
          </a:prstGeom>
          <a:noFill/>
        </p:spPr>
        <p:txBody>
          <a:bodyPr wrap="none" rtlCol="0">
            <a:spAutoFit/>
          </a:bodyPr>
          <a:lstStyle/>
          <a:p>
            <a:pPr marL="285750" indent="-285750">
              <a:buFont typeface="Arial" charset="0"/>
              <a:buChar char="•"/>
            </a:pPr>
            <a:r>
              <a:rPr lang="en-US" dirty="0"/>
              <a:t>Introduction of dataset</a:t>
            </a:r>
          </a:p>
          <a:p>
            <a:pPr marL="742950" lvl="1" indent="-285750">
              <a:buFont typeface="Arial" charset="0"/>
              <a:buChar char="•"/>
            </a:pPr>
            <a:r>
              <a:rPr lang="en-US" dirty="0" smtClean="0"/>
              <a:t>The Lending Club dataset is available on </a:t>
            </a:r>
            <a:r>
              <a:rPr lang="en-US" dirty="0" err="1" smtClean="0"/>
              <a:t>Kaggle.com</a:t>
            </a:r>
            <a:r>
              <a:rPr lang="en-US" dirty="0" smtClean="0"/>
              <a:t> (2007-2015)</a:t>
            </a:r>
            <a:endParaRPr lang="en-US" dirty="0"/>
          </a:p>
          <a:p>
            <a:pPr marL="1200150" lvl="2" indent="-285750">
              <a:buFont typeface="Arial" charset="0"/>
              <a:buChar char="•"/>
            </a:pPr>
            <a:r>
              <a:rPr lang="en-US" dirty="0" smtClean="0"/>
              <a:t>Includes 74 fields, of which I have selected 13 based on the assessment of others who have analyzed this dataset</a:t>
            </a:r>
          </a:p>
          <a:p>
            <a:pPr marL="1200150" lvl="2" indent="-285750">
              <a:buFont typeface="Arial" charset="0"/>
              <a:buChar char="•"/>
            </a:pPr>
            <a:r>
              <a:rPr lang="en-US" dirty="0"/>
              <a:t>The </a:t>
            </a:r>
            <a:r>
              <a:rPr lang="en-US" dirty="0" err="1"/>
              <a:t>Kaggle</a:t>
            </a:r>
            <a:r>
              <a:rPr lang="en-US" dirty="0"/>
              <a:t> csv file is about 88MB and contains over 887,000 </a:t>
            </a:r>
            <a:r>
              <a:rPr lang="en-US" dirty="0" smtClean="0"/>
              <a:t>records</a:t>
            </a:r>
          </a:p>
          <a:p>
            <a:pPr marL="742950" lvl="1" indent="-285750">
              <a:buFont typeface="Arial" charset="0"/>
              <a:buChar char="•"/>
            </a:pPr>
            <a:r>
              <a:rPr lang="en-US" dirty="0" smtClean="0"/>
              <a:t>The data available directly from LC contains all 137 fields and includes data up to 2017.</a:t>
            </a:r>
          </a:p>
          <a:p>
            <a:pPr marL="742950" lvl="1" indent="-285750">
              <a:buFont typeface="Arial" charset="0"/>
              <a:buChar char="•"/>
            </a:pPr>
            <a:endParaRPr lang="en-US" dirty="0" smtClean="0"/>
          </a:p>
          <a:p>
            <a:pPr marL="285750" indent="-285750">
              <a:buFont typeface="Arial" charset="0"/>
              <a:buChar char="•"/>
            </a:pPr>
            <a:r>
              <a:rPr lang="en-US" dirty="0" smtClean="0"/>
              <a:t>Dataset and Data Challenges</a:t>
            </a:r>
          </a:p>
          <a:p>
            <a:pPr marL="742950" lvl="1" indent="-285750">
              <a:buFont typeface="Arial" charset="0"/>
              <a:buChar char="•"/>
            </a:pPr>
            <a:r>
              <a:rPr lang="en-US" dirty="0" smtClean="0"/>
              <a:t>Deciding which fields to keep was a great challenge</a:t>
            </a:r>
          </a:p>
          <a:p>
            <a:pPr marL="742950" lvl="1" indent="-285750">
              <a:buFont typeface="Arial" charset="0"/>
              <a:buChar char="•"/>
            </a:pPr>
            <a:r>
              <a:rPr lang="en-US" dirty="0" smtClean="0"/>
              <a:t>In the end, I decided to trust in their complex grading system and was able to eliminate most of the fields</a:t>
            </a:r>
          </a:p>
          <a:p>
            <a:pPr marL="1200150" lvl="2" indent="-285750">
              <a:buFont typeface="Arial" charset="0"/>
              <a:buChar char="•"/>
            </a:pPr>
            <a:r>
              <a:rPr lang="en-US" dirty="0" smtClean="0"/>
              <a:t>Mostly empty fields or columns were automatically removed with this decision</a:t>
            </a:r>
          </a:p>
          <a:p>
            <a:pPr marL="1200150" lvl="2" indent="-285750">
              <a:buFont typeface="Arial" charset="0"/>
              <a:buChar char="•"/>
            </a:pPr>
            <a:r>
              <a:rPr lang="en-US" dirty="0" smtClean="0"/>
              <a:t>N/A’s were converted to </a:t>
            </a:r>
            <a:r>
              <a:rPr lang="en-US" dirty="0" err="1" smtClean="0"/>
              <a:t>NaN</a:t>
            </a:r>
            <a:r>
              <a:rPr lang="en-US" dirty="0" smtClean="0"/>
              <a:t>, or 0 where appropriate</a:t>
            </a:r>
          </a:p>
          <a:p>
            <a:pPr marL="1200150" lvl="2" indent="-285750">
              <a:buFont typeface="Arial" charset="0"/>
              <a:buChar char="•"/>
            </a:pPr>
            <a:r>
              <a:rPr lang="en-US" dirty="0" smtClean="0"/>
              <a:t>Note: I did not think those eliminated fields were </a:t>
            </a:r>
            <a:r>
              <a:rPr lang="en-US" dirty="0" smtClean="0"/>
              <a:t>irrelevant!</a:t>
            </a:r>
          </a:p>
          <a:p>
            <a:pPr marL="1200150" lvl="2" indent="-285750">
              <a:buFont typeface="Arial" charset="0"/>
              <a:buChar char="•"/>
            </a:pPr>
            <a:r>
              <a:rPr lang="en-US" dirty="0" smtClean="0"/>
              <a:t>Also </a:t>
            </a:r>
            <a:r>
              <a:rPr lang="en-US" dirty="0" smtClean="0"/>
              <a:t>added several fields to convert categorical fields values to numeric values</a:t>
            </a:r>
          </a:p>
          <a:p>
            <a:pPr marL="1657350" lvl="3" indent="-285750">
              <a:buFont typeface="Arial" charset="0"/>
              <a:buChar char="•"/>
            </a:pPr>
            <a:r>
              <a:rPr lang="en-US" dirty="0" smtClean="0"/>
              <a:t>Indicated with an ‘_clean’ suffix</a:t>
            </a:r>
          </a:p>
          <a:p>
            <a:pPr marL="1200150" lvl="2" indent="-285750">
              <a:buFont typeface="Arial" charset="0"/>
              <a:buChar char="•"/>
            </a:pPr>
            <a:endParaRPr lang="en-US" dirty="0" smtClean="0"/>
          </a:p>
          <a:p>
            <a:pPr marL="1200150" lvl="2" indent="-285750">
              <a:buFont typeface="Arial" charset="0"/>
              <a:buChar char="•"/>
            </a:pPr>
            <a:endParaRPr lang="en-US" dirty="0" smtClean="0"/>
          </a:p>
          <a:p>
            <a:pPr marL="1200150" lvl="2" indent="-285750">
              <a:buFont typeface="Arial" charset="0"/>
              <a:buChar char="•"/>
            </a:pPr>
            <a:endParaRPr lang="en-US" dirty="0" smtClean="0"/>
          </a:p>
        </p:txBody>
      </p:sp>
      <p:sp>
        <p:nvSpPr>
          <p:cNvPr id="3" name="TextBox 2"/>
          <p:cNvSpPr txBox="1"/>
          <p:nvPr/>
        </p:nvSpPr>
        <p:spPr>
          <a:xfrm>
            <a:off x="3467100" y="640080"/>
            <a:ext cx="5257800" cy="461665"/>
          </a:xfrm>
          <a:prstGeom prst="rect">
            <a:avLst/>
          </a:prstGeom>
          <a:noFill/>
        </p:spPr>
        <p:txBody>
          <a:bodyPr wrap="square" rtlCol="0">
            <a:spAutoFit/>
          </a:bodyPr>
          <a:lstStyle/>
          <a:p>
            <a:r>
              <a:rPr lang="en-US" sz="2400" dirty="0"/>
              <a:t>Dataset Intro, Challenges, and Remedies</a:t>
            </a:r>
          </a:p>
        </p:txBody>
      </p:sp>
    </p:spTree>
    <p:extLst>
      <p:ext uri="{BB962C8B-B14F-4D97-AF65-F5344CB8AC3E}">
        <p14:creationId xmlns:p14="http://schemas.microsoft.com/office/powerpoint/2010/main" val="1735037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9184" y="2484665"/>
            <a:ext cx="7030901" cy="3835037"/>
          </a:xfrm>
          <a:prstGeom prst="rect">
            <a:avLst/>
          </a:prstGeom>
        </p:spPr>
      </p:pic>
      <p:pic>
        <p:nvPicPr>
          <p:cNvPr id="5" name="Picture 4"/>
          <p:cNvPicPr>
            <a:picLocks noChangeAspect="1"/>
          </p:cNvPicPr>
          <p:nvPr/>
        </p:nvPicPr>
        <p:blipFill>
          <a:blip r:embed="rId4"/>
          <a:stretch>
            <a:fillRect/>
          </a:stretch>
        </p:blipFill>
        <p:spPr>
          <a:xfrm>
            <a:off x="7498223" y="966608"/>
            <a:ext cx="4211178" cy="3736022"/>
          </a:xfrm>
          <a:prstGeom prst="rect">
            <a:avLst/>
          </a:prstGeom>
        </p:spPr>
      </p:pic>
      <p:sp>
        <p:nvSpPr>
          <p:cNvPr id="8" name="TextBox 7"/>
          <p:cNvSpPr txBox="1"/>
          <p:nvPr/>
        </p:nvSpPr>
        <p:spPr>
          <a:xfrm>
            <a:off x="4093657" y="260514"/>
            <a:ext cx="3887891" cy="461665"/>
          </a:xfrm>
          <a:prstGeom prst="rect">
            <a:avLst/>
          </a:prstGeom>
          <a:noFill/>
        </p:spPr>
        <p:txBody>
          <a:bodyPr wrap="square" rtlCol="0">
            <a:spAutoFit/>
          </a:bodyPr>
          <a:lstStyle/>
          <a:p>
            <a:r>
              <a:rPr lang="en-US" sz="2400" dirty="0" smtClean="0"/>
              <a:t>Feature and Target Selections</a:t>
            </a:r>
            <a:endParaRPr lang="en-US" sz="2000" dirty="0"/>
          </a:p>
        </p:txBody>
      </p:sp>
      <p:sp>
        <p:nvSpPr>
          <p:cNvPr id="2" name="TextBox 1"/>
          <p:cNvSpPr txBox="1"/>
          <p:nvPr/>
        </p:nvSpPr>
        <p:spPr>
          <a:xfrm>
            <a:off x="9603812" y="4702630"/>
            <a:ext cx="1760418" cy="923330"/>
          </a:xfrm>
          <a:prstGeom prst="rect">
            <a:avLst/>
          </a:prstGeom>
          <a:noFill/>
        </p:spPr>
        <p:txBody>
          <a:bodyPr wrap="none" rtlCol="0">
            <a:spAutoFit/>
          </a:bodyPr>
          <a:lstStyle/>
          <a:p>
            <a:r>
              <a:rPr lang="en-US" dirty="0" smtClean="0"/>
              <a:t>Target Value:</a:t>
            </a:r>
          </a:p>
          <a:p>
            <a:r>
              <a:rPr lang="en-US" dirty="0" smtClean="0"/>
              <a:t>Class 0 = Success</a:t>
            </a:r>
          </a:p>
          <a:p>
            <a:r>
              <a:rPr lang="en-US" dirty="0" smtClean="0"/>
              <a:t>Class 1 = Default</a:t>
            </a:r>
            <a:endParaRPr lang="en-US" dirty="0"/>
          </a:p>
        </p:txBody>
      </p:sp>
      <p:sp>
        <p:nvSpPr>
          <p:cNvPr id="4" name="TextBox 3"/>
          <p:cNvSpPr txBox="1"/>
          <p:nvPr/>
        </p:nvSpPr>
        <p:spPr>
          <a:xfrm>
            <a:off x="1867838" y="962062"/>
            <a:ext cx="1295280" cy="461665"/>
          </a:xfrm>
          <a:prstGeom prst="rect">
            <a:avLst/>
          </a:prstGeom>
          <a:noFill/>
        </p:spPr>
        <p:txBody>
          <a:bodyPr wrap="square" rtlCol="0">
            <a:spAutoFit/>
          </a:bodyPr>
          <a:lstStyle/>
          <a:p>
            <a:r>
              <a:rPr lang="en-US" sz="1200" b="1" dirty="0" smtClean="0"/>
              <a:t>Success</a:t>
            </a:r>
            <a:r>
              <a:rPr lang="en-US" sz="1200" dirty="0" smtClean="0"/>
              <a:t>:</a:t>
            </a:r>
          </a:p>
          <a:p>
            <a:r>
              <a:rPr lang="en-US" sz="1200" dirty="0" smtClean="0"/>
              <a:t>- Fully Paid</a:t>
            </a:r>
          </a:p>
        </p:txBody>
      </p:sp>
      <p:sp>
        <p:nvSpPr>
          <p:cNvPr id="7" name="TextBox 6"/>
          <p:cNvSpPr txBox="1"/>
          <p:nvPr/>
        </p:nvSpPr>
        <p:spPr>
          <a:xfrm>
            <a:off x="2877901" y="1178142"/>
            <a:ext cx="1697083" cy="1015663"/>
          </a:xfrm>
          <a:prstGeom prst="rect">
            <a:avLst/>
          </a:prstGeom>
          <a:noFill/>
        </p:spPr>
        <p:txBody>
          <a:bodyPr wrap="square" rtlCol="0">
            <a:spAutoFit/>
          </a:bodyPr>
          <a:lstStyle/>
          <a:p>
            <a:r>
              <a:rPr lang="en-US" sz="1200" b="1" dirty="0" smtClean="0"/>
              <a:t>Default or Delinquent</a:t>
            </a:r>
            <a:r>
              <a:rPr lang="en-US" sz="1200" dirty="0" smtClean="0"/>
              <a:t>:</a:t>
            </a:r>
          </a:p>
          <a:p>
            <a:r>
              <a:rPr lang="en-US" sz="1200" dirty="0" smtClean="0"/>
              <a:t>- Default</a:t>
            </a:r>
          </a:p>
          <a:p>
            <a:r>
              <a:rPr lang="en-US" sz="1200" dirty="0" smtClean="0"/>
              <a:t>- Late (both)</a:t>
            </a:r>
          </a:p>
          <a:p>
            <a:r>
              <a:rPr lang="en-US" sz="1200" dirty="0" smtClean="0"/>
              <a:t>- In Grace</a:t>
            </a:r>
          </a:p>
          <a:p>
            <a:r>
              <a:rPr lang="en-US" sz="1200" dirty="0" smtClean="0"/>
              <a:t>- Charged Off</a:t>
            </a:r>
          </a:p>
        </p:txBody>
      </p:sp>
      <p:sp>
        <p:nvSpPr>
          <p:cNvPr id="9" name="TextBox 8"/>
          <p:cNvSpPr txBox="1"/>
          <p:nvPr/>
        </p:nvSpPr>
        <p:spPr>
          <a:xfrm>
            <a:off x="4574984" y="1423727"/>
            <a:ext cx="1073006" cy="830997"/>
          </a:xfrm>
          <a:prstGeom prst="rect">
            <a:avLst/>
          </a:prstGeom>
          <a:noFill/>
        </p:spPr>
        <p:txBody>
          <a:bodyPr wrap="square" rtlCol="0">
            <a:spAutoFit/>
          </a:bodyPr>
          <a:lstStyle/>
          <a:p>
            <a:r>
              <a:rPr lang="en-US" sz="1200" b="1" dirty="0" smtClean="0"/>
              <a:t>Removed</a:t>
            </a:r>
            <a:r>
              <a:rPr lang="en-US" sz="1200" dirty="0" smtClean="0"/>
              <a:t>:</a:t>
            </a:r>
          </a:p>
          <a:p>
            <a:r>
              <a:rPr lang="en-US" sz="1200" dirty="0" smtClean="0"/>
              <a:t>- Issued</a:t>
            </a:r>
          </a:p>
          <a:p>
            <a:r>
              <a:rPr lang="en-US" sz="1200" dirty="0" smtClean="0"/>
              <a:t>- Current</a:t>
            </a:r>
          </a:p>
          <a:p>
            <a:r>
              <a:rPr lang="en-US" sz="1200" dirty="0" smtClean="0"/>
              <a:t>- Policy</a:t>
            </a:r>
            <a:endParaRPr lang="en-US" sz="1200" dirty="0"/>
          </a:p>
        </p:txBody>
      </p:sp>
      <p:cxnSp>
        <p:nvCxnSpPr>
          <p:cNvPr id="10" name="Straight Arrow Connector 9"/>
          <p:cNvCxnSpPr/>
          <p:nvPr/>
        </p:nvCxnSpPr>
        <p:spPr>
          <a:xfrm>
            <a:off x="7498223" y="5255735"/>
            <a:ext cx="1436771"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93964" y="3511034"/>
            <a:ext cx="686406" cy="307777"/>
          </a:xfrm>
          <a:prstGeom prst="rect">
            <a:avLst/>
          </a:prstGeom>
        </p:spPr>
        <p:txBody>
          <a:bodyPr wrap="none">
            <a:spAutoFit/>
          </a:bodyPr>
          <a:lstStyle/>
          <a:p>
            <a:pPr>
              <a:defRPr/>
            </a:pPr>
            <a:r>
              <a:rPr lang="is-IS" sz="1400"/>
              <a:t>66,668</a:t>
            </a:r>
            <a:endParaRPr lang="en-US" sz="1400" dirty="0"/>
          </a:p>
        </p:txBody>
      </p:sp>
      <p:sp>
        <p:nvSpPr>
          <p:cNvPr id="12" name="Rectangle 11"/>
          <p:cNvSpPr/>
          <p:nvPr/>
        </p:nvSpPr>
        <p:spPr>
          <a:xfrm>
            <a:off x="8571229" y="1423727"/>
            <a:ext cx="817853" cy="307777"/>
          </a:xfrm>
          <a:prstGeom prst="rect">
            <a:avLst/>
          </a:prstGeom>
        </p:spPr>
        <p:txBody>
          <a:bodyPr wrap="none">
            <a:spAutoFit/>
          </a:bodyPr>
          <a:lstStyle/>
          <a:p>
            <a:r>
              <a:rPr lang="is-IS" sz="1400"/>
              <a:t>207,723 </a:t>
            </a:r>
            <a:endParaRPr lang="en-US" sz="1400" dirty="0"/>
          </a:p>
        </p:txBody>
      </p:sp>
    </p:spTree>
    <p:extLst>
      <p:ext uri="{BB962C8B-B14F-4D97-AF65-F5344CB8AC3E}">
        <p14:creationId xmlns:p14="http://schemas.microsoft.com/office/powerpoint/2010/main" val="9633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71690" y="367475"/>
            <a:ext cx="4715091" cy="4504971"/>
          </a:xfrm>
          <a:prstGeom prst="rect">
            <a:avLst/>
          </a:prstGeom>
        </p:spPr>
      </p:pic>
      <p:pic>
        <p:nvPicPr>
          <p:cNvPr id="5" name="Picture 4"/>
          <p:cNvPicPr>
            <a:picLocks noChangeAspect="1"/>
          </p:cNvPicPr>
          <p:nvPr/>
        </p:nvPicPr>
        <p:blipFill>
          <a:blip r:embed="rId4"/>
          <a:stretch>
            <a:fillRect/>
          </a:stretch>
        </p:blipFill>
        <p:spPr>
          <a:xfrm>
            <a:off x="6988629" y="367475"/>
            <a:ext cx="4611188" cy="4506653"/>
          </a:xfrm>
          <a:prstGeom prst="rect">
            <a:avLst/>
          </a:prstGeom>
        </p:spPr>
      </p:pic>
      <p:pic>
        <p:nvPicPr>
          <p:cNvPr id="6" name="Picture 5"/>
          <p:cNvPicPr>
            <a:picLocks noChangeAspect="1"/>
          </p:cNvPicPr>
          <p:nvPr/>
        </p:nvPicPr>
        <p:blipFill>
          <a:blip r:embed="rId5"/>
          <a:stretch>
            <a:fillRect/>
          </a:stretch>
        </p:blipFill>
        <p:spPr>
          <a:xfrm>
            <a:off x="166296" y="4872446"/>
            <a:ext cx="6407585" cy="1909726"/>
          </a:xfrm>
          <a:prstGeom prst="rect">
            <a:avLst/>
          </a:prstGeom>
        </p:spPr>
      </p:pic>
      <p:pic>
        <p:nvPicPr>
          <p:cNvPr id="7" name="Picture 6"/>
          <p:cNvPicPr>
            <a:picLocks noChangeAspect="1"/>
          </p:cNvPicPr>
          <p:nvPr/>
        </p:nvPicPr>
        <p:blipFill>
          <a:blip r:embed="rId6"/>
          <a:stretch>
            <a:fillRect/>
          </a:stretch>
        </p:blipFill>
        <p:spPr>
          <a:xfrm>
            <a:off x="7171437" y="5025368"/>
            <a:ext cx="4245571" cy="1603882"/>
          </a:xfrm>
          <a:prstGeom prst="rect">
            <a:avLst/>
          </a:prstGeom>
        </p:spPr>
      </p:pic>
      <p:cxnSp>
        <p:nvCxnSpPr>
          <p:cNvPr id="3" name="Straight Arrow Connector 2"/>
          <p:cNvCxnSpPr/>
          <p:nvPr/>
        </p:nvCxnSpPr>
        <p:spPr>
          <a:xfrm flipH="1">
            <a:off x="11315700" y="6248400"/>
            <a:ext cx="393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27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4283" y="1317610"/>
            <a:ext cx="4677563" cy="3416320"/>
          </a:xfrm>
          <a:prstGeom prst="rect">
            <a:avLst/>
          </a:prstGeom>
          <a:noFill/>
        </p:spPr>
        <p:txBody>
          <a:bodyPr wrap="none" rtlCol="0">
            <a:spAutoFit/>
          </a:bodyPr>
          <a:lstStyle/>
          <a:p>
            <a:r>
              <a:rPr lang="fi-FI" dirty="0" err="1" smtClean="0"/>
              <a:t>Raw</a:t>
            </a:r>
            <a:r>
              <a:rPr lang="fi-FI" dirty="0" smtClean="0"/>
              <a:t> </a:t>
            </a:r>
            <a:r>
              <a:rPr lang="fi-FI" dirty="0" err="1" smtClean="0"/>
              <a:t>Shape</a:t>
            </a:r>
            <a:r>
              <a:rPr lang="fi-FI" dirty="0" smtClean="0"/>
              <a:t>: (887379</a:t>
            </a:r>
            <a:r>
              <a:rPr lang="fi-FI" dirty="0"/>
              <a:t>, 74</a:t>
            </a:r>
            <a:r>
              <a:rPr lang="fi-FI" dirty="0" smtClean="0"/>
              <a:t>)</a:t>
            </a:r>
          </a:p>
          <a:p>
            <a:endParaRPr lang="is-IS" dirty="0" smtClean="0"/>
          </a:p>
          <a:p>
            <a:r>
              <a:rPr lang="is-IS" dirty="0" smtClean="0"/>
              <a:t>Clean Data: X: (</a:t>
            </a:r>
            <a:r>
              <a:rPr lang="is-IS" dirty="0"/>
              <a:t>274391, 3</a:t>
            </a:r>
            <a:r>
              <a:rPr lang="is-IS" dirty="0" smtClean="0"/>
              <a:t>), y: (274391</a:t>
            </a:r>
            <a:r>
              <a:rPr lang="is-IS" dirty="0"/>
              <a:t>,) </a:t>
            </a:r>
            <a:endParaRPr lang="is-IS" dirty="0" smtClean="0"/>
          </a:p>
          <a:p>
            <a:r>
              <a:rPr lang="is-IS" dirty="0"/>
              <a:t/>
            </a:r>
            <a:br>
              <a:rPr lang="is-IS" dirty="0"/>
            </a:br>
            <a:r>
              <a:rPr lang="is-IS" dirty="0" smtClean="0"/>
              <a:t>KNN Baseline </a:t>
            </a:r>
            <a:r>
              <a:rPr lang="is-IS" dirty="0"/>
              <a:t>Accuracy = </a:t>
            </a:r>
            <a:r>
              <a:rPr lang="is-IS" dirty="0" smtClean="0"/>
              <a:t>0.756305</a:t>
            </a:r>
          </a:p>
          <a:p>
            <a:endParaRPr lang="is-IS" dirty="0" smtClean="0"/>
          </a:p>
          <a:p>
            <a:r>
              <a:rPr lang="is-IS" u="sng" dirty="0" smtClean="0"/>
              <a:t>Standard Split (80/20):</a:t>
            </a:r>
            <a:endParaRPr lang="is-IS" u="sng" dirty="0"/>
          </a:p>
          <a:p>
            <a:r>
              <a:rPr lang="is-IS" dirty="0"/>
              <a:t>Accuracy for </a:t>
            </a:r>
            <a:r>
              <a:rPr lang="is-IS" dirty="0" smtClean="0"/>
              <a:t>K=1 Neighbor = 0.662118429109</a:t>
            </a:r>
            <a:endParaRPr lang="is-IS" dirty="0"/>
          </a:p>
          <a:p>
            <a:endParaRPr lang="is-IS" dirty="0" smtClean="0"/>
          </a:p>
          <a:p>
            <a:r>
              <a:rPr lang="is-IS" u="sng" dirty="0" smtClean="0"/>
              <a:t>50/50 Split:</a:t>
            </a:r>
          </a:p>
          <a:p>
            <a:r>
              <a:rPr lang="is-IS" dirty="0" smtClean="0"/>
              <a:t>Accuracy </a:t>
            </a:r>
            <a:r>
              <a:rPr lang="is-IS" dirty="0"/>
              <a:t>for </a:t>
            </a:r>
            <a:r>
              <a:rPr lang="is-IS" dirty="0" smtClean="0"/>
              <a:t>K=1 </a:t>
            </a:r>
            <a:r>
              <a:rPr lang="is-IS" dirty="0"/>
              <a:t>Neighbor = </a:t>
            </a:r>
            <a:r>
              <a:rPr lang="is-IS" dirty="0" smtClean="0"/>
              <a:t>0.664210326832</a:t>
            </a:r>
            <a:endParaRPr lang="is-IS" u="sng" dirty="0" smtClean="0"/>
          </a:p>
          <a:p>
            <a:r>
              <a:rPr lang="is-IS" dirty="0" smtClean="0"/>
              <a:t>Accuracy for K=50 Neighbors = </a:t>
            </a:r>
            <a:r>
              <a:rPr lang="fi-FI" dirty="0" smtClean="0"/>
              <a:t>0.755984139479</a:t>
            </a:r>
          </a:p>
        </p:txBody>
      </p:sp>
      <p:pic>
        <p:nvPicPr>
          <p:cNvPr id="4" name="Picture 3"/>
          <p:cNvPicPr>
            <a:picLocks noChangeAspect="1"/>
          </p:cNvPicPr>
          <p:nvPr/>
        </p:nvPicPr>
        <p:blipFill>
          <a:blip r:embed="rId3"/>
          <a:stretch>
            <a:fillRect/>
          </a:stretch>
        </p:blipFill>
        <p:spPr>
          <a:xfrm>
            <a:off x="7231585" y="4169548"/>
            <a:ext cx="2511786" cy="1813442"/>
          </a:xfrm>
          <a:prstGeom prst="rect">
            <a:avLst/>
          </a:prstGeom>
        </p:spPr>
      </p:pic>
      <p:sp>
        <p:nvSpPr>
          <p:cNvPr id="5" name="TextBox 4"/>
          <p:cNvSpPr txBox="1"/>
          <p:nvPr/>
        </p:nvSpPr>
        <p:spPr>
          <a:xfrm>
            <a:off x="6564644" y="5982990"/>
            <a:ext cx="3845668" cy="338554"/>
          </a:xfrm>
          <a:prstGeom prst="rect">
            <a:avLst/>
          </a:prstGeom>
          <a:noFill/>
        </p:spPr>
        <p:txBody>
          <a:bodyPr wrap="none" rtlCol="0">
            <a:spAutoFit/>
          </a:bodyPr>
          <a:lstStyle/>
          <a:p>
            <a:r>
              <a:rPr lang="en-US" sz="1600" dirty="0" smtClean="0"/>
              <a:t>Predicted Probabilities of Class Membership</a:t>
            </a:r>
            <a:endParaRPr lang="en-US" sz="1600" dirty="0"/>
          </a:p>
        </p:txBody>
      </p:sp>
      <p:sp>
        <p:nvSpPr>
          <p:cNvPr id="8" name="TextBox 7"/>
          <p:cNvSpPr txBox="1"/>
          <p:nvPr/>
        </p:nvSpPr>
        <p:spPr>
          <a:xfrm>
            <a:off x="6564644" y="1317610"/>
            <a:ext cx="4326505" cy="2585323"/>
          </a:xfrm>
          <a:prstGeom prst="rect">
            <a:avLst/>
          </a:prstGeom>
          <a:noFill/>
        </p:spPr>
        <p:txBody>
          <a:bodyPr wrap="none" rtlCol="0">
            <a:spAutoFit/>
          </a:bodyPr>
          <a:lstStyle/>
          <a:p>
            <a:r>
              <a:rPr lang="fi-FI" u="sng" dirty="0" err="1" smtClean="0"/>
              <a:t>Tuning</a:t>
            </a:r>
            <a:r>
              <a:rPr lang="fi-FI" u="sng" dirty="0" smtClean="0"/>
              <a:t> </a:t>
            </a:r>
            <a:r>
              <a:rPr lang="fi-FI" u="sng" dirty="0" err="1" smtClean="0"/>
              <a:t>Model</a:t>
            </a:r>
            <a:r>
              <a:rPr lang="fi-FI" dirty="0" smtClean="0"/>
              <a:t>:</a:t>
            </a:r>
            <a:endParaRPr lang="fi-FI" dirty="0"/>
          </a:p>
          <a:p>
            <a:r>
              <a:rPr lang="is-IS" dirty="0"/>
              <a:t>Accuracy for </a:t>
            </a:r>
            <a:r>
              <a:rPr lang="is-IS" dirty="0" smtClean="0"/>
              <a:t>K=5 </a:t>
            </a:r>
            <a:r>
              <a:rPr lang="is-IS" dirty="0"/>
              <a:t>Neighbors = </a:t>
            </a:r>
            <a:r>
              <a:rPr lang="fi-FI" dirty="0" smtClean="0"/>
              <a:t>0.7992499754</a:t>
            </a:r>
          </a:p>
          <a:p>
            <a:endParaRPr lang="en-US" dirty="0"/>
          </a:p>
          <a:p>
            <a:r>
              <a:rPr lang="en-US" u="sng" dirty="0" smtClean="0"/>
              <a:t>Standardized Predictor Matrix (for best K):</a:t>
            </a:r>
          </a:p>
          <a:p>
            <a:r>
              <a:rPr lang="cs-CZ" dirty="0" smtClean="0"/>
              <a:t>0.748369917455, </a:t>
            </a:r>
            <a:r>
              <a:rPr lang="cs-CZ" b="1" dirty="0" smtClean="0"/>
              <a:t>25</a:t>
            </a:r>
          </a:p>
          <a:p>
            <a:endParaRPr lang="cs-CZ" b="1" dirty="0"/>
          </a:p>
          <a:p>
            <a:r>
              <a:rPr lang="cs-CZ" dirty="0" err="1" smtClean="0"/>
              <a:t>Accuracy</a:t>
            </a:r>
            <a:r>
              <a:rPr lang="cs-CZ" dirty="0" smtClean="0"/>
              <a:t> </a:t>
            </a:r>
            <a:r>
              <a:rPr lang="cs-CZ" dirty="0" err="1" smtClean="0"/>
              <a:t>Score</a:t>
            </a:r>
            <a:r>
              <a:rPr lang="cs-CZ" dirty="0" smtClean="0"/>
              <a:t> K=25: </a:t>
            </a:r>
            <a:r>
              <a:rPr lang="is-IS" dirty="0" smtClean="0"/>
              <a:t>0.348727368145*</a:t>
            </a:r>
            <a:r>
              <a:rPr lang="cs-CZ" dirty="0"/>
              <a:t/>
            </a:r>
            <a:br>
              <a:rPr lang="cs-CZ" dirty="0"/>
            </a:br>
            <a:r>
              <a:rPr lang="cs-CZ" dirty="0" err="1" smtClean="0"/>
              <a:t>Testing</a:t>
            </a:r>
            <a:r>
              <a:rPr lang="cs-CZ" dirty="0" smtClean="0"/>
              <a:t> </a:t>
            </a:r>
            <a:r>
              <a:rPr lang="cs-CZ" dirty="0" err="1" smtClean="0"/>
              <a:t>Error</a:t>
            </a:r>
            <a:r>
              <a:rPr lang="cs-CZ" dirty="0" smtClean="0"/>
              <a:t> = </a:t>
            </a:r>
            <a:r>
              <a:rPr lang="is-IS" dirty="0"/>
              <a:t>0.247164640369</a:t>
            </a:r>
            <a:endParaRPr lang="cs-CZ" dirty="0"/>
          </a:p>
          <a:p>
            <a:endParaRPr lang="fi-FI" dirty="0"/>
          </a:p>
        </p:txBody>
      </p:sp>
      <p:sp>
        <p:nvSpPr>
          <p:cNvPr id="9" name="TextBox 8"/>
          <p:cNvSpPr txBox="1"/>
          <p:nvPr/>
        </p:nvSpPr>
        <p:spPr>
          <a:xfrm>
            <a:off x="4093657" y="404207"/>
            <a:ext cx="3887891" cy="461665"/>
          </a:xfrm>
          <a:prstGeom prst="rect">
            <a:avLst/>
          </a:prstGeom>
          <a:noFill/>
        </p:spPr>
        <p:txBody>
          <a:bodyPr wrap="square" rtlCol="0">
            <a:spAutoFit/>
          </a:bodyPr>
          <a:lstStyle/>
          <a:p>
            <a:pPr algn="ctr"/>
            <a:r>
              <a:rPr lang="en-US" sz="2400" dirty="0" smtClean="0"/>
              <a:t>Train Test and Predict</a:t>
            </a:r>
            <a:endParaRPr lang="en-US" sz="2000" dirty="0"/>
          </a:p>
        </p:txBody>
      </p:sp>
    </p:spTree>
    <p:extLst>
      <p:ext uri="{BB962C8B-B14F-4D97-AF65-F5344CB8AC3E}">
        <p14:creationId xmlns:p14="http://schemas.microsoft.com/office/powerpoint/2010/main" val="456219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027" y="1445453"/>
            <a:ext cx="4947376" cy="4586747"/>
          </a:xfrm>
          <a:prstGeom prst="rect">
            <a:avLst/>
          </a:prstGeom>
        </p:spPr>
      </p:pic>
      <p:sp>
        <p:nvSpPr>
          <p:cNvPr id="3" name="TextBox 2"/>
          <p:cNvSpPr txBox="1"/>
          <p:nvPr/>
        </p:nvSpPr>
        <p:spPr>
          <a:xfrm>
            <a:off x="1441899" y="6061176"/>
            <a:ext cx="4044504" cy="369332"/>
          </a:xfrm>
          <a:prstGeom prst="rect">
            <a:avLst/>
          </a:prstGeom>
          <a:noFill/>
        </p:spPr>
        <p:txBody>
          <a:bodyPr wrap="square" rtlCol="0">
            <a:spAutoFit/>
          </a:bodyPr>
          <a:lstStyle/>
          <a:p>
            <a:pPr algn="r"/>
            <a:r>
              <a:rPr lang="en-US" dirty="0" smtClean="0"/>
              <a:t>Accuracy, K = </a:t>
            </a:r>
            <a:r>
              <a:rPr lang="is-IS" dirty="0"/>
              <a:t>(0.99738694053376387, 1)</a:t>
            </a:r>
            <a:r>
              <a:rPr lang="en-US" dirty="0" smtClean="0"/>
              <a:t> </a:t>
            </a:r>
            <a:endParaRPr lang="en-US" dirty="0"/>
          </a:p>
        </p:txBody>
      </p:sp>
      <p:sp>
        <p:nvSpPr>
          <p:cNvPr id="5" name="TextBox 4"/>
          <p:cNvSpPr txBox="1"/>
          <p:nvPr/>
        </p:nvSpPr>
        <p:spPr>
          <a:xfrm>
            <a:off x="1538398" y="1076121"/>
            <a:ext cx="2948633" cy="369332"/>
          </a:xfrm>
          <a:prstGeom prst="rect">
            <a:avLst/>
          </a:prstGeom>
          <a:noFill/>
        </p:spPr>
        <p:txBody>
          <a:bodyPr wrap="square" rtlCol="0">
            <a:spAutoFit/>
          </a:bodyPr>
          <a:lstStyle/>
          <a:p>
            <a:pPr algn="ctr"/>
            <a:r>
              <a:rPr lang="en-US" b="1" smtClean="0"/>
              <a:t>Maximum Testing Accuracy</a:t>
            </a:r>
            <a:endParaRPr lang="en-US" b="1" dirty="0"/>
          </a:p>
        </p:txBody>
      </p:sp>
      <p:sp>
        <p:nvSpPr>
          <p:cNvPr id="6" name="TextBox 5"/>
          <p:cNvSpPr txBox="1"/>
          <p:nvPr/>
        </p:nvSpPr>
        <p:spPr>
          <a:xfrm>
            <a:off x="7673587" y="1076121"/>
            <a:ext cx="2948633" cy="369332"/>
          </a:xfrm>
          <a:prstGeom prst="rect">
            <a:avLst/>
          </a:prstGeom>
          <a:noFill/>
        </p:spPr>
        <p:txBody>
          <a:bodyPr wrap="square" rtlCol="0">
            <a:spAutoFit/>
          </a:bodyPr>
          <a:lstStyle/>
          <a:p>
            <a:pPr algn="ctr"/>
            <a:r>
              <a:rPr lang="en-US" b="1" dirty="0" smtClean="0"/>
              <a:t>Minimum Testing Error</a:t>
            </a:r>
            <a:endParaRPr lang="en-US" b="1" dirty="0"/>
          </a:p>
        </p:txBody>
      </p:sp>
      <p:sp>
        <p:nvSpPr>
          <p:cNvPr id="7" name="TextBox 6"/>
          <p:cNvSpPr txBox="1"/>
          <p:nvPr/>
        </p:nvSpPr>
        <p:spPr>
          <a:xfrm>
            <a:off x="7824650" y="6061176"/>
            <a:ext cx="3832063" cy="369332"/>
          </a:xfrm>
          <a:prstGeom prst="rect">
            <a:avLst/>
          </a:prstGeom>
          <a:noFill/>
        </p:spPr>
        <p:txBody>
          <a:bodyPr wrap="square" rtlCol="0">
            <a:spAutoFit/>
          </a:bodyPr>
          <a:lstStyle/>
          <a:p>
            <a:pPr algn="r"/>
            <a:r>
              <a:rPr lang="en-US" dirty="0" smtClean="0"/>
              <a:t>Error, K = </a:t>
            </a:r>
            <a:r>
              <a:rPr lang="is-IS" dirty="0"/>
              <a:t>(0.24364412956645964, 93)</a:t>
            </a:r>
            <a:endParaRPr lang="en-US" dirty="0"/>
          </a:p>
        </p:txBody>
      </p:sp>
      <p:pic>
        <p:nvPicPr>
          <p:cNvPr id="8" name="Picture 7"/>
          <p:cNvPicPr>
            <a:picLocks noChangeAspect="1"/>
          </p:cNvPicPr>
          <p:nvPr/>
        </p:nvPicPr>
        <p:blipFill>
          <a:blip r:embed="rId4"/>
          <a:stretch>
            <a:fillRect/>
          </a:stretch>
        </p:blipFill>
        <p:spPr>
          <a:xfrm>
            <a:off x="6639091" y="1482015"/>
            <a:ext cx="5017623" cy="4513621"/>
          </a:xfrm>
          <a:prstGeom prst="rect">
            <a:avLst/>
          </a:prstGeom>
        </p:spPr>
      </p:pic>
      <p:sp>
        <p:nvSpPr>
          <p:cNvPr id="9" name="TextBox 8"/>
          <p:cNvSpPr txBox="1"/>
          <p:nvPr/>
        </p:nvSpPr>
        <p:spPr>
          <a:xfrm>
            <a:off x="4145909" y="350854"/>
            <a:ext cx="3887891" cy="461665"/>
          </a:xfrm>
          <a:prstGeom prst="rect">
            <a:avLst/>
          </a:prstGeom>
          <a:noFill/>
        </p:spPr>
        <p:txBody>
          <a:bodyPr wrap="square" rtlCol="0">
            <a:spAutoFit/>
          </a:bodyPr>
          <a:lstStyle/>
          <a:p>
            <a:pPr algn="ctr"/>
            <a:r>
              <a:rPr lang="en-US" sz="2400" dirty="0" smtClean="0"/>
              <a:t>Evaluation</a:t>
            </a:r>
            <a:endParaRPr lang="en-US" sz="2000" dirty="0"/>
          </a:p>
        </p:txBody>
      </p:sp>
      <p:cxnSp>
        <p:nvCxnSpPr>
          <p:cNvPr id="10" name="Straight Arrow Connector 9"/>
          <p:cNvCxnSpPr/>
          <p:nvPr/>
        </p:nvCxnSpPr>
        <p:spPr>
          <a:xfrm flipV="1">
            <a:off x="1130300" y="5435600"/>
            <a:ext cx="12700" cy="469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73587" y="5448300"/>
            <a:ext cx="12700" cy="469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444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98470" y="1144996"/>
            <a:ext cx="5829300" cy="5168900"/>
          </a:xfrm>
          <a:prstGeom prst="rect">
            <a:avLst/>
          </a:prstGeom>
        </p:spPr>
      </p:pic>
      <p:sp>
        <p:nvSpPr>
          <p:cNvPr id="3" name="TextBox 2"/>
          <p:cNvSpPr txBox="1"/>
          <p:nvPr/>
        </p:nvSpPr>
        <p:spPr>
          <a:xfrm>
            <a:off x="2998470" y="775664"/>
            <a:ext cx="5829300" cy="369332"/>
          </a:xfrm>
          <a:prstGeom prst="rect">
            <a:avLst/>
          </a:prstGeom>
          <a:noFill/>
        </p:spPr>
        <p:txBody>
          <a:bodyPr wrap="square" rtlCol="0">
            <a:spAutoFit/>
          </a:bodyPr>
          <a:lstStyle/>
          <a:p>
            <a:pPr algn="ctr"/>
            <a:r>
              <a:rPr lang="en-US" b="1" dirty="0" smtClean="0"/>
              <a:t>K vs Training Error and Testing Error</a:t>
            </a:r>
            <a:endParaRPr lang="en-US" b="1" dirty="0"/>
          </a:p>
        </p:txBody>
      </p:sp>
      <p:sp>
        <p:nvSpPr>
          <p:cNvPr id="4" name="TextBox 3"/>
          <p:cNvSpPr txBox="1"/>
          <p:nvPr/>
        </p:nvSpPr>
        <p:spPr>
          <a:xfrm>
            <a:off x="3659933" y="6313896"/>
            <a:ext cx="4506372" cy="369332"/>
          </a:xfrm>
          <a:prstGeom prst="rect">
            <a:avLst/>
          </a:prstGeom>
          <a:noFill/>
        </p:spPr>
        <p:txBody>
          <a:bodyPr wrap="square" rtlCol="0">
            <a:spAutoFit/>
          </a:bodyPr>
          <a:lstStyle/>
          <a:p>
            <a:pPr algn="ctr"/>
            <a:r>
              <a:rPr lang="en-US" dirty="0" smtClean="0"/>
              <a:t>Converges approximately </a:t>
            </a:r>
            <a:r>
              <a:rPr lang="en-US" smtClean="0"/>
              <a:t>about K=60 vs, K=25</a:t>
            </a:r>
            <a:endParaRPr lang="en-US" dirty="0"/>
          </a:p>
        </p:txBody>
      </p:sp>
      <p:sp>
        <p:nvSpPr>
          <p:cNvPr id="5" name="TextBox 4"/>
          <p:cNvSpPr txBox="1"/>
          <p:nvPr/>
        </p:nvSpPr>
        <p:spPr>
          <a:xfrm>
            <a:off x="3969174" y="175499"/>
            <a:ext cx="3887891" cy="461665"/>
          </a:xfrm>
          <a:prstGeom prst="rect">
            <a:avLst/>
          </a:prstGeom>
          <a:noFill/>
        </p:spPr>
        <p:txBody>
          <a:bodyPr wrap="square" rtlCol="0">
            <a:spAutoFit/>
          </a:bodyPr>
          <a:lstStyle/>
          <a:p>
            <a:pPr algn="ctr"/>
            <a:r>
              <a:rPr lang="en-US" sz="2400" dirty="0" smtClean="0"/>
              <a:t>Evaluation</a:t>
            </a:r>
            <a:endParaRPr lang="en-US" sz="2000" dirty="0"/>
          </a:p>
        </p:txBody>
      </p:sp>
      <p:cxnSp>
        <p:nvCxnSpPr>
          <p:cNvPr id="6" name="Straight Arrow Connector 5"/>
          <p:cNvCxnSpPr/>
          <p:nvPr/>
        </p:nvCxnSpPr>
        <p:spPr>
          <a:xfrm flipV="1">
            <a:off x="5895338" y="4038600"/>
            <a:ext cx="12700" cy="469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549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5569" y="647670"/>
            <a:ext cx="10595241" cy="5755422"/>
          </a:xfrm>
          <a:prstGeom prst="rect">
            <a:avLst/>
          </a:prstGeom>
          <a:noFill/>
        </p:spPr>
        <p:txBody>
          <a:bodyPr wrap="square" rtlCol="0">
            <a:spAutoFit/>
          </a:bodyPr>
          <a:lstStyle/>
          <a:p>
            <a:pPr algn="ctr"/>
            <a:r>
              <a:rPr lang="en-US" sz="1600" b="1" dirty="0" smtClean="0"/>
              <a:t>References:</a:t>
            </a:r>
          </a:p>
          <a:p>
            <a:endParaRPr lang="en-US" sz="1600" dirty="0" smtClean="0"/>
          </a:p>
          <a:p>
            <a:r>
              <a:rPr lang="en-US" sz="1600" i="1" dirty="0" err="1" smtClean="0"/>
              <a:t>Kaggle.com</a:t>
            </a:r>
            <a:r>
              <a:rPr lang="en-US" sz="1600" i="1" dirty="0" smtClean="0"/>
              <a:t> original dataset, kernel, general dataset information</a:t>
            </a:r>
          </a:p>
          <a:p>
            <a:r>
              <a:rPr lang="en-US" sz="1600" dirty="0">
                <a:hlinkClick r:id="rId3"/>
              </a:rPr>
              <a:t>https://</a:t>
            </a:r>
            <a:r>
              <a:rPr lang="en-US" sz="1600" dirty="0" smtClean="0">
                <a:hlinkClick r:id="rId3"/>
              </a:rPr>
              <a:t>www.kaggle.com/wendykan/lending-club-loan-data/data</a:t>
            </a:r>
            <a:endParaRPr lang="en-US" sz="1600" dirty="0" smtClean="0"/>
          </a:p>
          <a:p>
            <a:endParaRPr lang="en-US" sz="1600" dirty="0" smtClean="0"/>
          </a:p>
          <a:p>
            <a:r>
              <a:rPr lang="en-US" sz="1600" i="1" dirty="0"/>
              <a:t>Lending Club Information, Dataset, and Statistics</a:t>
            </a:r>
          </a:p>
          <a:p>
            <a:r>
              <a:rPr lang="en-US" sz="1600" dirty="0">
                <a:hlinkClick r:id="rId4"/>
              </a:rPr>
              <a:t>https://</a:t>
            </a:r>
            <a:r>
              <a:rPr lang="en-US" sz="1600" dirty="0" smtClean="0">
                <a:hlinkClick r:id="rId4"/>
              </a:rPr>
              <a:t>www.lendingclub.com/info/statistics.action</a:t>
            </a:r>
            <a:endParaRPr lang="en-US" sz="1600" dirty="0" smtClean="0"/>
          </a:p>
          <a:p>
            <a:endParaRPr lang="en-US" sz="1600" dirty="0"/>
          </a:p>
          <a:p>
            <a:r>
              <a:rPr lang="en-US" sz="1600" i="1" dirty="0"/>
              <a:t>General Assembly Lesson Notebooks (Code)</a:t>
            </a:r>
          </a:p>
          <a:p>
            <a:r>
              <a:rPr lang="en-US" sz="1600" dirty="0">
                <a:hlinkClick r:id="rId5"/>
              </a:rPr>
              <a:t>https://</a:t>
            </a:r>
            <a:r>
              <a:rPr lang="en-US" sz="1600" dirty="0" smtClean="0">
                <a:hlinkClick r:id="rId5"/>
              </a:rPr>
              <a:t>git.generalassemb.ly/ds-virtual-1-bah-08-2017</a:t>
            </a:r>
            <a:endParaRPr lang="en-US" sz="1600" dirty="0" smtClean="0"/>
          </a:p>
          <a:p>
            <a:endParaRPr lang="en-US" sz="1600" dirty="0" smtClean="0"/>
          </a:p>
          <a:p>
            <a:r>
              <a:rPr lang="en-US" sz="1600" i="1" dirty="0"/>
              <a:t>Loan Data (2007-2011) From Lending Club (Code)</a:t>
            </a:r>
          </a:p>
          <a:p>
            <a:r>
              <a:rPr lang="en-US" sz="1600" dirty="0">
                <a:hlinkClick r:id="rId6"/>
              </a:rPr>
              <a:t>http://</a:t>
            </a:r>
            <a:r>
              <a:rPr lang="en-US" sz="1600" dirty="0" smtClean="0">
                <a:hlinkClick r:id="rId6"/>
              </a:rPr>
              <a:t>nbviewer.jupyter.org/gist/odubno/0b767a47f75adb382246</a:t>
            </a:r>
            <a:endParaRPr lang="en-US" sz="1600" dirty="0" smtClean="0"/>
          </a:p>
          <a:p>
            <a:endParaRPr lang="en-US" sz="1600" dirty="0"/>
          </a:p>
          <a:p>
            <a:r>
              <a:rPr lang="en-US" sz="1600" i="1" dirty="0"/>
              <a:t>Machine Learning and Statistics Blog - Lending Club Data Analysis Revisited with Python</a:t>
            </a:r>
          </a:p>
          <a:p>
            <a:r>
              <a:rPr lang="en-US" sz="1600" dirty="0">
                <a:hlinkClick r:id="rId7"/>
              </a:rPr>
              <a:t>http://kldavenport.com/lending-club-data-analysis-revisted-with-python</a:t>
            </a:r>
            <a:r>
              <a:rPr lang="en-US" sz="1600" dirty="0" smtClean="0">
                <a:hlinkClick r:id="rId7"/>
              </a:rPr>
              <a:t>/</a:t>
            </a:r>
            <a:endParaRPr lang="en-US" sz="1600" dirty="0" smtClean="0"/>
          </a:p>
          <a:p>
            <a:endParaRPr lang="en-US" sz="1600" b="1" dirty="0"/>
          </a:p>
          <a:p>
            <a:r>
              <a:rPr lang="en-US" sz="1600" i="1" dirty="0"/>
              <a:t>Default Rates at Lending Club &amp; Prosper: When Loans Go Bad</a:t>
            </a:r>
          </a:p>
          <a:p>
            <a:r>
              <a:rPr lang="en-US" sz="1600" dirty="0">
                <a:hlinkClick r:id="rId8"/>
              </a:rPr>
              <a:t>http://www.lendingmemo.com/lending-club-prosper-default-rates</a:t>
            </a:r>
            <a:r>
              <a:rPr lang="en-US" sz="1600" dirty="0" smtClean="0">
                <a:hlinkClick r:id="rId8"/>
              </a:rPr>
              <a:t>/</a:t>
            </a:r>
            <a:endParaRPr lang="en-US" sz="1600" dirty="0" smtClean="0"/>
          </a:p>
          <a:p>
            <a:endParaRPr lang="en-US" sz="1600" b="1" dirty="0"/>
          </a:p>
          <a:p>
            <a:r>
              <a:rPr lang="en-US" sz="1600" i="1" dirty="0"/>
              <a:t>Predicting Defaults of Loans using Lending Club’s Loan Data</a:t>
            </a:r>
          </a:p>
          <a:p>
            <a:r>
              <a:rPr lang="en-US" sz="1600" dirty="0">
                <a:hlinkClick r:id="rId9"/>
              </a:rPr>
              <a:t>http://</a:t>
            </a:r>
            <a:r>
              <a:rPr lang="en-US" sz="1600" dirty="0" smtClean="0">
                <a:hlinkClick r:id="rId9"/>
              </a:rPr>
              <a:t>res.cloudinary.com/general-assembly-profiles/image/upload/v1416535475/uwumoooppttsmpgu1goo.pdf</a:t>
            </a:r>
            <a:endParaRPr lang="en-US" sz="1600" dirty="0" smtClean="0"/>
          </a:p>
          <a:p>
            <a:endParaRPr lang="en-US" sz="1600" dirty="0"/>
          </a:p>
        </p:txBody>
      </p:sp>
    </p:spTree>
    <p:extLst>
      <p:ext uri="{BB962C8B-B14F-4D97-AF65-F5344CB8AC3E}">
        <p14:creationId xmlns:p14="http://schemas.microsoft.com/office/powerpoint/2010/main" val="1354134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1043</Words>
  <Application>Microsoft Macintosh PowerPoint</Application>
  <PresentationFormat>Widescreen</PresentationFormat>
  <Paragraphs>152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Mangal</vt:lpstr>
      <vt:lpstr>Arial</vt:lpstr>
      <vt:lpstr>Office Theme</vt:lpstr>
      <vt:lpstr>Data Science 5K Challenge Remote Wave 1   Lending Club: Loan Analysis Predicting Loan Payoff or 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5K Challenge Lending Club Dataset</dc:title>
  <dc:creator>JP Hayashi</dc:creator>
  <cp:lastModifiedBy>JP Hayashi</cp:lastModifiedBy>
  <cp:revision>74</cp:revision>
  <dcterms:created xsi:type="dcterms:W3CDTF">2017-09-25T10:36:04Z</dcterms:created>
  <dcterms:modified xsi:type="dcterms:W3CDTF">2017-10-06T00:32:17Z</dcterms:modified>
</cp:coreProperties>
</file>