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19" autoAdjust="0"/>
  </p:normalViewPr>
  <p:slideViewPr>
    <p:cSldViewPr snapToGrid="0">
      <p:cViewPr varScale="1">
        <p:scale>
          <a:sx n="142" d="100"/>
          <a:sy n="142" d="100"/>
        </p:scale>
        <p:origin x="15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Bacchus Case Study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7500" lnSpcReduction="20000"/>
          </a:bodyPr>
          <a:lstStyle/>
          <a:p>
            <a:pPr algn="l"/>
            <a:r>
              <a:rPr lang="en-US" sz="2400" dirty="0"/>
              <a:t>7/17/2022 </a:t>
            </a:r>
          </a:p>
          <a:p>
            <a:pPr algn="l"/>
            <a:r>
              <a:rPr lang="en-US" sz="2300" dirty="0"/>
              <a:t>Caleb </a:t>
            </a:r>
            <a:r>
              <a:rPr lang="en-US" sz="2300" dirty="0" err="1"/>
              <a:t>Rummel</a:t>
            </a:r>
            <a:r>
              <a:rPr lang="en-US" sz="2300" dirty="0"/>
              <a:t>, James Bailey, Joel Mardock, Nicholas Werner</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pPr marL="36900" lvl="0" indent="0">
              <a:buNone/>
            </a:pPr>
            <a:r>
              <a:rPr lang="en-US" sz="2400" dirty="0"/>
              <a:t>For our group project, we chose the Bacchus Winery Case Study. We approached this project by carefully analyzing the study. Then we compiled a list of tables with potential data descriptions that we believed would help us to create a compelling narrative. We continuously re-evaluated our tables and ended up revising their structure several times. This increased our ability to create informational reports.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FEB9-1FFB-A87B-0B29-AF6E27F6C38B}"/>
              </a:ext>
            </a:extLst>
          </p:cNvPr>
          <p:cNvSpPr>
            <a:spLocks noGrp="1"/>
          </p:cNvSpPr>
          <p:nvPr>
            <p:ph type="title"/>
          </p:nvPr>
        </p:nvSpPr>
        <p:spPr/>
        <p:txBody>
          <a:bodyPr/>
          <a:lstStyle/>
          <a:p>
            <a:r>
              <a:rPr lang="en-US" dirty="0"/>
              <a:t>Study Description</a:t>
            </a:r>
          </a:p>
        </p:txBody>
      </p:sp>
      <p:sp>
        <p:nvSpPr>
          <p:cNvPr id="3" name="Content Placeholder 2">
            <a:extLst>
              <a:ext uri="{FF2B5EF4-FFF2-40B4-BE49-F238E27FC236}">
                <a16:creationId xmlns:a16="http://schemas.microsoft.com/office/drawing/2014/main" id="{7DBB09A4-13E4-669B-822F-53203ACF7C69}"/>
              </a:ext>
            </a:extLst>
          </p:cNvPr>
          <p:cNvSpPr>
            <a:spLocks noGrp="1"/>
          </p:cNvSpPr>
          <p:nvPr>
            <p:ph idx="1"/>
          </p:nvPr>
        </p:nvSpPr>
        <p:spPr/>
        <p:txBody>
          <a:bodyPr/>
          <a:lstStyle/>
          <a:p>
            <a:r>
              <a:rPr lang="en-US" dirty="0"/>
              <a:t>The new owners of Bacchus Winery are modernizing their business. They need to generate some reports on the state of the winery. By using utilizing the information stored in their databases, the reports can be created accurately. These reports need to contain the following data:</a:t>
            </a:r>
          </a:p>
          <a:p>
            <a:r>
              <a:rPr lang="en-US" dirty="0"/>
              <a:t>1. Delivery Report </a:t>
            </a:r>
          </a:p>
          <a:p>
            <a:r>
              <a:rPr lang="en-US" dirty="0"/>
              <a:t>2. Distribution Report</a:t>
            </a:r>
          </a:p>
          <a:p>
            <a:r>
              <a:rPr lang="en-US" dirty="0"/>
              <a:t>3. Employee Hours Report</a:t>
            </a:r>
          </a:p>
          <a:p>
            <a:endParaRPr lang="en-US" dirty="0"/>
          </a:p>
        </p:txBody>
      </p:sp>
    </p:spTree>
    <p:extLst>
      <p:ext uri="{BB962C8B-B14F-4D97-AF65-F5344CB8AC3E}">
        <p14:creationId xmlns:p14="http://schemas.microsoft.com/office/powerpoint/2010/main" val="28964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7EA-2D93-34DF-95B7-36C9F3F36053}"/>
              </a:ext>
            </a:extLst>
          </p:cNvPr>
          <p:cNvSpPr>
            <a:spLocks noGrp="1"/>
          </p:cNvSpPr>
          <p:nvPr>
            <p:ph type="title"/>
          </p:nvPr>
        </p:nvSpPr>
        <p:spPr/>
        <p:txBody>
          <a:bodyPr/>
          <a:lstStyle/>
          <a:p>
            <a:r>
              <a:rPr lang="en-US" dirty="0"/>
              <a:t>ORD </a:t>
            </a:r>
          </a:p>
        </p:txBody>
      </p:sp>
      <p:pic>
        <p:nvPicPr>
          <p:cNvPr id="5" name="Picture 4" descr="Diagram&#10;&#10;Description automatically generated">
            <a:extLst>
              <a:ext uri="{FF2B5EF4-FFF2-40B4-BE49-F238E27FC236}">
                <a16:creationId xmlns:a16="http://schemas.microsoft.com/office/drawing/2014/main" id="{99CEFBE4-B809-AD3A-BE7C-93E90F656C07}"/>
              </a:ext>
            </a:extLst>
          </p:cNvPr>
          <p:cNvPicPr>
            <a:picLocks noChangeAspect="1"/>
          </p:cNvPicPr>
          <p:nvPr/>
        </p:nvPicPr>
        <p:blipFill>
          <a:blip r:embed="rId2"/>
          <a:stretch>
            <a:fillRect/>
          </a:stretch>
        </p:blipFill>
        <p:spPr>
          <a:xfrm>
            <a:off x="1947301" y="1866900"/>
            <a:ext cx="8286750" cy="4000500"/>
          </a:xfrm>
          <a:prstGeom prst="rect">
            <a:avLst/>
          </a:prstGeom>
        </p:spPr>
      </p:pic>
    </p:spTree>
    <p:extLst>
      <p:ext uri="{BB962C8B-B14F-4D97-AF65-F5344CB8AC3E}">
        <p14:creationId xmlns:p14="http://schemas.microsoft.com/office/powerpoint/2010/main" val="69796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420C-64FA-857F-97EC-8C93FB014813}"/>
              </a:ext>
            </a:extLst>
          </p:cNvPr>
          <p:cNvSpPr>
            <a:spLocks noGrp="1"/>
          </p:cNvSpPr>
          <p:nvPr>
            <p:ph type="title"/>
          </p:nvPr>
        </p:nvSpPr>
        <p:spPr/>
        <p:txBody>
          <a:bodyPr/>
          <a:lstStyle/>
          <a:p>
            <a:r>
              <a:rPr lang="en-US" dirty="0"/>
              <a:t>Distribution Report</a:t>
            </a:r>
          </a:p>
        </p:txBody>
      </p:sp>
      <p:sp>
        <p:nvSpPr>
          <p:cNvPr id="3" name="Content Placeholder 2">
            <a:extLst>
              <a:ext uri="{FF2B5EF4-FFF2-40B4-BE49-F238E27FC236}">
                <a16:creationId xmlns:a16="http://schemas.microsoft.com/office/drawing/2014/main" id="{761C6783-7335-350C-5539-65BCE8F4C7DE}"/>
              </a:ext>
            </a:extLst>
          </p:cNvPr>
          <p:cNvSpPr>
            <a:spLocks noGrp="1"/>
          </p:cNvSpPr>
          <p:nvPr>
            <p:ph idx="1"/>
          </p:nvPr>
        </p:nvSpPr>
        <p:spPr>
          <a:xfrm>
            <a:off x="6429306" y="2021136"/>
            <a:ext cx="5553474" cy="4678136"/>
          </a:xfrm>
        </p:spPr>
        <p:txBody>
          <a:bodyPr/>
          <a:lstStyle/>
          <a:p>
            <a:r>
              <a:rPr lang="en-US" dirty="0"/>
              <a:t>This report contains important information that can help Bacchus Winery learn about its sales. It contains both the average and total amount of units ordered. It also shows which distributors are ordering each type of wine.</a:t>
            </a:r>
          </a:p>
        </p:txBody>
      </p:sp>
      <p:pic>
        <p:nvPicPr>
          <p:cNvPr id="5" name="Picture 4">
            <a:extLst>
              <a:ext uri="{FF2B5EF4-FFF2-40B4-BE49-F238E27FC236}">
                <a16:creationId xmlns:a16="http://schemas.microsoft.com/office/drawing/2014/main" id="{8EA0D01C-297B-E035-44F5-CFFD8709E815}"/>
              </a:ext>
            </a:extLst>
          </p:cNvPr>
          <p:cNvPicPr>
            <a:picLocks noChangeAspect="1"/>
          </p:cNvPicPr>
          <p:nvPr/>
        </p:nvPicPr>
        <p:blipFill>
          <a:blip r:embed="rId2"/>
          <a:stretch>
            <a:fillRect/>
          </a:stretch>
        </p:blipFill>
        <p:spPr>
          <a:xfrm>
            <a:off x="431857" y="2169454"/>
            <a:ext cx="5997449" cy="4381500"/>
          </a:xfrm>
          <a:prstGeom prst="rect">
            <a:avLst/>
          </a:prstGeom>
        </p:spPr>
      </p:pic>
    </p:spTree>
    <p:extLst>
      <p:ext uri="{BB962C8B-B14F-4D97-AF65-F5344CB8AC3E}">
        <p14:creationId xmlns:p14="http://schemas.microsoft.com/office/powerpoint/2010/main" val="334389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2420C-64FA-857F-97EC-8C93FB014813}"/>
              </a:ext>
            </a:extLst>
          </p:cNvPr>
          <p:cNvSpPr>
            <a:spLocks noGrp="1"/>
          </p:cNvSpPr>
          <p:nvPr>
            <p:ph type="title"/>
          </p:nvPr>
        </p:nvSpPr>
        <p:spPr>
          <a:xfrm>
            <a:off x="913796" y="643465"/>
            <a:ext cx="3382638" cy="1370605"/>
          </a:xfrm>
        </p:spPr>
        <p:txBody>
          <a:bodyPr>
            <a:normAutofit/>
          </a:bodyPr>
          <a:lstStyle/>
          <a:p>
            <a:pPr algn="l"/>
            <a:r>
              <a:rPr lang="en-US" sz="3000"/>
              <a:t>Incoming Supply Report</a:t>
            </a:r>
          </a:p>
        </p:txBody>
      </p:sp>
      <p:sp>
        <p:nvSpPr>
          <p:cNvPr id="3" name="Content Placeholder 2">
            <a:extLst>
              <a:ext uri="{FF2B5EF4-FFF2-40B4-BE49-F238E27FC236}">
                <a16:creationId xmlns:a16="http://schemas.microsoft.com/office/drawing/2014/main" id="{761C6783-7335-350C-5539-65BCE8F4C7DE}"/>
              </a:ext>
            </a:extLst>
          </p:cNvPr>
          <p:cNvSpPr>
            <a:spLocks noGrp="1"/>
          </p:cNvSpPr>
          <p:nvPr>
            <p:ph idx="1"/>
          </p:nvPr>
        </p:nvSpPr>
        <p:spPr>
          <a:xfrm>
            <a:off x="913796" y="2247153"/>
            <a:ext cx="3358084" cy="3544046"/>
          </a:xfrm>
        </p:spPr>
        <p:txBody>
          <a:bodyPr>
            <a:normAutofit/>
          </a:bodyPr>
          <a:lstStyle/>
          <a:p>
            <a:r>
              <a:rPr lang="en-US" sz="1800"/>
              <a:t>Showing incoming supplies arriving from suppliers including the shipment identifier, expected delivery date, actual delivery date if delivered, the supply being delivered and the supplier shipping the supply</a:t>
            </a:r>
          </a:p>
        </p:txBody>
      </p:sp>
      <p:pic>
        <p:nvPicPr>
          <p:cNvPr id="5" name="Picture 4">
            <a:extLst>
              <a:ext uri="{FF2B5EF4-FFF2-40B4-BE49-F238E27FC236}">
                <a16:creationId xmlns:a16="http://schemas.microsoft.com/office/drawing/2014/main" id="{DB88C3D8-0B6C-FF54-ED08-378055CD6A05}"/>
              </a:ext>
            </a:extLst>
          </p:cNvPr>
          <p:cNvPicPr>
            <a:picLocks noChangeAspect="1"/>
          </p:cNvPicPr>
          <p:nvPr/>
        </p:nvPicPr>
        <p:blipFill>
          <a:blip r:embed="rId3"/>
          <a:stretch>
            <a:fillRect/>
          </a:stretch>
        </p:blipFill>
        <p:spPr>
          <a:xfrm>
            <a:off x="4915348" y="1870233"/>
            <a:ext cx="6633184" cy="2694198"/>
          </a:xfrm>
          <a:prstGeom prst="rect">
            <a:avLst/>
          </a:prstGeom>
        </p:spPr>
      </p:pic>
    </p:spTree>
    <p:extLst>
      <p:ext uri="{BB962C8B-B14F-4D97-AF65-F5344CB8AC3E}">
        <p14:creationId xmlns:p14="http://schemas.microsoft.com/office/powerpoint/2010/main" val="38585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420C-64FA-857F-97EC-8C93FB014813}"/>
              </a:ext>
            </a:extLst>
          </p:cNvPr>
          <p:cNvSpPr>
            <a:spLocks noGrp="1"/>
          </p:cNvSpPr>
          <p:nvPr>
            <p:ph type="title"/>
          </p:nvPr>
        </p:nvSpPr>
        <p:spPr/>
        <p:txBody>
          <a:bodyPr>
            <a:normAutofit/>
          </a:bodyPr>
          <a:lstStyle/>
          <a:p>
            <a:r>
              <a:rPr lang="en-US" dirty="0"/>
              <a:t>Employee Hours Report</a:t>
            </a:r>
          </a:p>
        </p:txBody>
      </p:sp>
      <p:sp>
        <p:nvSpPr>
          <p:cNvPr id="3" name="Content Placeholder 2">
            <a:extLst>
              <a:ext uri="{FF2B5EF4-FFF2-40B4-BE49-F238E27FC236}">
                <a16:creationId xmlns:a16="http://schemas.microsoft.com/office/drawing/2014/main" id="{761C6783-7335-350C-5539-65BCE8F4C7DE}"/>
              </a:ext>
            </a:extLst>
          </p:cNvPr>
          <p:cNvSpPr>
            <a:spLocks noGrp="1"/>
          </p:cNvSpPr>
          <p:nvPr>
            <p:ph idx="1"/>
          </p:nvPr>
        </p:nvSpPr>
        <p:spPr>
          <a:xfrm>
            <a:off x="2426698" y="1775888"/>
            <a:ext cx="7327956" cy="1764988"/>
          </a:xfrm>
        </p:spPr>
        <p:txBody>
          <a:bodyPr>
            <a:normAutofit/>
          </a:bodyPr>
          <a:lstStyle/>
          <a:p>
            <a:r>
              <a:rPr lang="en-US" dirty="0"/>
              <a:t>The Employee Hours report shows the employee’s ID, first name, and the total of all their hours worked during the quarter.</a:t>
            </a:r>
          </a:p>
        </p:txBody>
      </p:sp>
      <p:pic>
        <p:nvPicPr>
          <p:cNvPr id="13" name="Picture 12">
            <a:extLst>
              <a:ext uri="{FF2B5EF4-FFF2-40B4-BE49-F238E27FC236}">
                <a16:creationId xmlns:a16="http://schemas.microsoft.com/office/drawing/2014/main" id="{5C0E798D-D9CA-A682-8A35-D1EFD4CFE7F5}"/>
              </a:ext>
            </a:extLst>
          </p:cNvPr>
          <p:cNvPicPr>
            <a:picLocks noChangeAspect="1"/>
          </p:cNvPicPr>
          <p:nvPr/>
        </p:nvPicPr>
        <p:blipFill>
          <a:blip r:embed="rId2"/>
          <a:stretch>
            <a:fillRect/>
          </a:stretch>
        </p:blipFill>
        <p:spPr>
          <a:xfrm>
            <a:off x="8802189" y="3229528"/>
            <a:ext cx="2465368" cy="3523144"/>
          </a:xfrm>
          <a:prstGeom prst="rect">
            <a:avLst/>
          </a:prstGeom>
        </p:spPr>
      </p:pic>
      <p:pic>
        <p:nvPicPr>
          <p:cNvPr id="15" name="Picture 14">
            <a:extLst>
              <a:ext uri="{FF2B5EF4-FFF2-40B4-BE49-F238E27FC236}">
                <a16:creationId xmlns:a16="http://schemas.microsoft.com/office/drawing/2014/main" id="{C60D8F4F-7A58-86AA-EBB1-81572036B8BE}"/>
              </a:ext>
            </a:extLst>
          </p:cNvPr>
          <p:cNvPicPr>
            <a:picLocks noChangeAspect="1"/>
          </p:cNvPicPr>
          <p:nvPr/>
        </p:nvPicPr>
        <p:blipFill>
          <a:blip r:embed="rId3"/>
          <a:stretch>
            <a:fillRect/>
          </a:stretch>
        </p:blipFill>
        <p:spPr>
          <a:xfrm>
            <a:off x="4892066" y="3229528"/>
            <a:ext cx="2488596" cy="3514821"/>
          </a:xfrm>
          <a:prstGeom prst="rect">
            <a:avLst/>
          </a:prstGeom>
        </p:spPr>
      </p:pic>
      <p:pic>
        <p:nvPicPr>
          <p:cNvPr id="17" name="Picture 16">
            <a:extLst>
              <a:ext uri="{FF2B5EF4-FFF2-40B4-BE49-F238E27FC236}">
                <a16:creationId xmlns:a16="http://schemas.microsoft.com/office/drawing/2014/main" id="{1DD5C945-CC50-73E0-3774-3785164B55E4}"/>
              </a:ext>
            </a:extLst>
          </p:cNvPr>
          <p:cNvPicPr>
            <a:picLocks noChangeAspect="1"/>
          </p:cNvPicPr>
          <p:nvPr/>
        </p:nvPicPr>
        <p:blipFill>
          <a:blip r:embed="rId4"/>
          <a:stretch>
            <a:fillRect/>
          </a:stretch>
        </p:blipFill>
        <p:spPr>
          <a:xfrm>
            <a:off x="913795" y="3240450"/>
            <a:ext cx="2465368" cy="3519583"/>
          </a:xfrm>
          <a:prstGeom prst="rect">
            <a:avLst/>
          </a:prstGeom>
        </p:spPr>
      </p:pic>
    </p:spTree>
    <p:extLst>
      <p:ext uri="{BB962C8B-B14F-4D97-AF65-F5344CB8AC3E}">
        <p14:creationId xmlns:p14="http://schemas.microsoft.com/office/powerpoint/2010/main" val="338365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3888-88A0-4158-7638-348F0EAA6955}"/>
              </a:ext>
            </a:extLst>
          </p:cNvPr>
          <p:cNvSpPr>
            <a:spLocks noGrp="1"/>
          </p:cNvSpPr>
          <p:nvPr>
            <p:ph type="title"/>
          </p:nvPr>
        </p:nvSpPr>
        <p:spPr/>
        <p:txBody>
          <a:bodyPr/>
          <a:lstStyle/>
          <a:p>
            <a:r>
              <a:rPr lang="en-US" dirty="0"/>
              <a:t>Case Study Assumptions</a:t>
            </a:r>
          </a:p>
        </p:txBody>
      </p:sp>
      <p:sp>
        <p:nvSpPr>
          <p:cNvPr id="3" name="Content Placeholder 2">
            <a:extLst>
              <a:ext uri="{FF2B5EF4-FFF2-40B4-BE49-F238E27FC236}">
                <a16:creationId xmlns:a16="http://schemas.microsoft.com/office/drawing/2014/main" id="{FEB1A218-2558-FA3D-1DBD-D7D915E2C644}"/>
              </a:ext>
            </a:extLst>
          </p:cNvPr>
          <p:cNvSpPr>
            <a:spLocks noGrp="1"/>
          </p:cNvSpPr>
          <p:nvPr>
            <p:ph idx="1"/>
          </p:nvPr>
        </p:nvSpPr>
        <p:spPr/>
        <p:txBody>
          <a:bodyPr/>
          <a:lstStyle/>
          <a:p>
            <a:r>
              <a:rPr lang="en-US" dirty="0"/>
              <a:t>1. We assumed that the Employee table would only contain identity information and would relate to any other tables that provide work data through a unique personnel number. </a:t>
            </a:r>
          </a:p>
          <a:p>
            <a:endParaRPr lang="en-US" dirty="0"/>
          </a:p>
        </p:txBody>
      </p:sp>
    </p:spTree>
    <p:extLst>
      <p:ext uri="{BB962C8B-B14F-4D97-AF65-F5344CB8AC3E}">
        <p14:creationId xmlns:p14="http://schemas.microsoft.com/office/powerpoint/2010/main" val="1168568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{A8E91CA5-56B7-4D75-BC11-221D9E61F136}tf55705232_win32</Template>
  <TotalTime>157</TotalTime>
  <Words>288</Words>
  <Application>Microsoft Office PowerPoint</Application>
  <PresentationFormat>Widescreen</PresentationFormat>
  <Paragraphs>20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Goudy Old Style</vt:lpstr>
      <vt:lpstr>Wingdings 2</vt:lpstr>
      <vt:lpstr>SlateVTI</vt:lpstr>
      <vt:lpstr>Bacchus Case Study</vt:lpstr>
      <vt:lpstr>Introduction </vt:lpstr>
      <vt:lpstr>Study Description</vt:lpstr>
      <vt:lpstr>ORD </vt:lpstr>
      <vt:lpstr>Distribution Report</vt:lpstr>
      <vt:lpstr>Incoming Supply Report</vt:lpstr>
      <vt:lpstr>Employee Hours Report</vt:lpstr>
      <vt:lpstr>Case Study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Case Study</dc:title>
  <dc:creator>Joel Mardock</dc:creator>
  <cp:lastModifiedBy>Nicholas Werner</cp:lastModifiedBy>
  <cp:revision>3</cp:revision>
  <dcterms:created xsi:type="dcterms:W3CDTF">2022-07-17T06:06:11Z</dcterms:created>
  <dcterms:modified xsi:type="dcterms:W3CDTF">2022-07-17T15:14:17Z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