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64" r:id="rId3"/>
    <p:sldId id="265" r:id="rId4"/>
    <p:sldId id="266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70" r:id="rId14"/>
    <p:sldId id="267" r:id="rId15"/>
    <p:sldId id="272" r:id="rId16"/>
    <p:sldId id="271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98" y="-8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22B16-64F3-4F75-82B7-83C1AFAD025D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492CE-9071-4442-A3D3-06CC49AAC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90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430E-17B6-4653-9A2E-ED10D399947A}" type="datetime1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Netflix Corp. (c)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2703-C54E-4335-B064-04EB343CBE2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DC4E-FA1D-459A-843D-4E4142C26D54}" type="datetime1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Netflix Corp. (c)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2703-C54E-4335-B064-04EB343CBE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AB19-0444-463E-8EC7-FE72B699AD40}" type="datetime1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Netflix Corp. (c)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2703-C54E-4335-B064-04EB343CBE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F2BE-3736-4BB8-98F2-E49056103F7C}" type="datetime1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Netflix Corp. (c)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2703-C54E-4335-B064-04EB343CBE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992B-EA57-4CC9-B7B2-AFDC867D822E}" type="datetime1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Netflix Corp. (c)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2703-C54E-4335-B064-04EB343CBE2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A14B-652C-4B54-944B-D11DEFCFB3CF}" type="datetime1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Netflix Corp. (c)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2703-C54E-4335-B064-04EB343CBE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AE04-5450-434B-989E-119FF8AB7902}" type="datetime1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Netflix Corp. (c) 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2703-C54E-4335-B064-04EB343CBE2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328D-A423-4259-B50A-55A5A8C3E934}" type="datetime1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Netflix Corp. (c)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2703-C54E-4335-B064-04EB343CBE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B34E-6781-49EF-B7D9-4DBC2607CBD9}" type="datetime1">
              <a:rPr lang="en-US" smtClean="0"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Netflix Corp. (c)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2703-C54E-4335-B064-04EB343CBE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62D6-F2B6-47F8-B0B8-54F6AFFBB97C}" type="datetime1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Netflix Corp. (c)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2703-C54E-4335-B064-04EB343CBE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E452-6B21-4372-8EE7-B9C3B6EDCDEC}" type="datetime1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Netflix Corp. (c)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2703-C54E-4335-B064-04EB343CBE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90E9052B-3B1A-4052-A3BA-A07746018D44}" type="datetime1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smtClean="0"/>
              <a:t>Netflix Corp. (c)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8DBB2703-C54E-4335-B064-04EB343CBE2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657600"/>
            <a:ext cx="6400800" cy="3200400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chemeClr val="tx1"/>
                </a:solidFill>
              </a:rPr>
              <a:t>Database Design Proposal</a:t>
            </a:r>
          </a:p>
          <a:p>
            <a:pPr algn="l"/>
            <a:r>
              <a:rPr lang="en-US" sz="4400" dirty="0" smtClean="0">
                <a:solidFill>
                  <a:schemeClr val="tx1"/>
                </a:solidFill>
              </a:rPr>
              <a:t>John Boyle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netfl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8600"/>
            <a:ext cx="42672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Netflix Corp. (c)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2703-C54E-4335-B064-04EB343CBE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2438400"/>
            <a:ext cx="74676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The Movies table </a:t>
            </a:r>
            <a:r>
              <a:rPr lang="en-US" sz="1400" dirty="0" err="1" smtClean="0"/>
              <a:t>containt</a:t>
            </a:r>
            <a:r>
              <a:rPr lang="en-US" sz="1400" dirty="0" smtClean="0"/>
              <a:t> information pertaining to certain Netflix movies, such as MID, Movie Title, </a:t>
            </a:r>
            <a:r>
              <a:rPr lang="en-US" sz="1400" dirty="0" err="1" smtClean="0"/>
              <a:t>genreID</a:t>
            </a:r>
            <a:r>
              <a:rPr lang="en-US" sz="1400" dirty="0" smtClean="0"/>
              <a:t>, genre, run time, the main character, etc… </a:t>
            </a:r>
          </a:p>
          <a:p>
            <a:endParaRPr lang="en-US" sz="1400" dirty="0"/>
          </a:p>
          <a:p>
            <a:r>
              <a:rPr lang="en-US" sz="1400" dirty="0" smtClean="0"/>
              <a:t>CREATE TABLE IF NOT EXISTS Movies (</a:t>
            </a:r>
          </a:p>
          <a:p>
            <a:r>
              <a:rPr lang="en-US" sz="1400" dirty="0" smtClean="0"/>
              <a:t> MID char (5) NOT NULL unique,</a:t>
            </a:r>
          </a:p>
          <a:p>
            <a:r>
              <a:rPr lang="en-US" sz="1400" dirty="0" smtClean="0"/>
              <a:t> </a:t>
            </a:r>
            <a:r>
              <a:rPr lang="en-US" sz="1400" dirty="0" err="1" smtClean="0"/>
              <a:t>MovieTitle</a:t>
            </a:r>
            <a:r>
              <a:rPr lang="en-US" sz="1400" dirty="0" smtClean="0"/>
              <a:t> VARCHAR (50) NOT NULL,</a:t>
            </a:r>
          </a:p>
          <a:p>
            <a:r>
              <a:rPr lang="en-US" sz="1400" dirty="0" smtClean="0"/>
              <a:t> GID char (10) NOT NULL,</a:t>
            </a:r>
          </a:p>
          <a:p>
            <a:r>
              <a:rPr lang="en-US" sz="1400" dirty="0" smtClean="0"/>
              <a:t> </a:t>
            </a:r>
            <a:r>
              <a:rPr lang="en-US" sz="1400" dirty="0" err="1" smtClean="0"/>
              <a:t>MovieGenre</a:t>
            </a:r>
            <a:r>
              <a:rPr lang="en-US" sz="1400" dirty="0" smtClean="0"/>
              <a:t> VARCHAR (10) NOT NULL,</a:t>
            </a:r>
          </a:p>
          <a:p>
            <a:r>
              <a:rPr lang="en-US" sz="1400" dirty="0" smtClean="0"/>
              <a:t> </a:t>
            </a:r>
            <a:r>
              <a:rPr lang="en-US" sz="1400" dirty="0" err="1" smtClean="0"/>
              <a:t>RuntimeInMinutes</a:t>
            </a:r>
            <a:r>
              <a:rPr lang="en-US" sz="1400" dirty="0" smtClean="0"/>
              <a:t> INTEGER NOT NULL,</a:t>
            </a:r>
          </a:p>
          <a:p>
            <a:r>
              <a:rPr lang="en-US" sz="1400" dirty="0" smtClean="0"/>
              <a:t> </a:t>
            </a:r>
            <a:r>
              <a:rPr lang="en-US" sz="1400" dirty="0" err="1" smtClean="0"/>
              <a:t>MainCharacter</a:t>
            </a:r>
            <a:r>
              <a:rPr lang="en-US" sz="1400" dirty="0" smtClean="0"/>
              <a:t> VARCHAR NOT NULL,</a:t>
            </a:r>
          </a:p>
          <a:p>
            <a:r>
              <a:rPr lang="en-US" sz="1400" dirty="0" smtClean="0"/>
              <a:t> PID CHAR(9) NOT NULL,</a:t>
            </a:r>
          </a:p>
          <a:p>
            <a:r>
              <a:rPr lang="en-US" sz="1400" dirty="0" smtClean="0"/>
              <a:t> </a:t>
            </a:r>
            <a:r>
              <a:rPr lang="en-US" sz="1400" dirty="0" err="1" smtClean="0"/>
              <a:t>AnimatedOrLive</a:t>
            </a:r>
            <a:r>
              <a:rPr lang="en-US" sz="1400" dirty="0" smtClean="0"/>
              <a:t> VARCHAR NOT NULL,</a:t>
            </a:r>
          </a:p>
          <a:p>
            <a:r>
              <a:rPr lang="en-US" sz="1400" dirty="0" smtClean="0"/>
              <a:t> Rating VARCHAR NOT NULL,</a:t>
            </a:r>
          </a:p>
          <a:p>
            <a:r>
              <a:rPr lang="en-US" sz="1400" dirty="0" smtClean="0"/>
              <a:t>primary key(MID),</a:t>
            </a:r>
          </a:p>
          <a:p>
            <a:r>
              <a:rPr lang="en-US" sz="1400" dirty="0" smtClean="0"/>
              <a:t>foreign key (GID) References Genre(GID),</a:t>
            </a:r>
          </a:p>
          <a:p>
            <a:r>
              <a:rPr lang="en-US" sz="1400" dirty="0" smtClean="0"/>
              <a:t>FOREIGN KEY(PID) REFERENCES PERSONS(PID)</a:t>
            </a:r>
          </a:p>
          <a:p>
            <a:r>
              <a:rPr lang="en-US" sz="1400" dirty="0" smtClean="0"/>
              <a:t>);</a:t>
            </a:r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4551" y="762000"/>
            <a:ext cx="424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 Table Statements: Movies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669578" y="2961620"/>
            <a:ext cx="4499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Functional Dependencies:</a:t>
            </a:r>
          </a:p>
          <a:p>
            <a:r>
              <a:rPr lang="en-US" dirty="0" smtClean="0"/>
              <a:t>MID &gt; </a:t>
            </a:r>
            <a:r>
              <a:rPr lang="en-US" dirty="0" err="1" smtClean="0"/>
              <a:t>MovieTitle</a:t>
            </a:r>
            <a:r>
              <a:rPr lang="en-US" dirty="0" smtClean="0"/>
              <a:t>, </a:t>
            </a:r>
            <a:r>
              <a:rPr lang="en-US" dirty="0" err="1" smtClean="0"/>
              <a:t>RuntimeInMinutes</a:t>
            </a:r>
            <a:r>
              <a:rPr lang="en-US" dirty="0" smtClean="0"/>
              <a:t>, Rating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0" t="71728" r="42500" b="17655"/>
          <a:stretch/>
        </p:blipFill>
        <p:spPr bwMode="auto">
          <a:xfrm>
            <a:off x="762000" y="1261765"/>
            <a:ext cx="73025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Netflix Corp. (c) 2017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2703-C54E-4335-B064-04EB343CBE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0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98500" y="2438400"/>
            <a:ext cx="76073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Membership table has the information from a users account, such as their membership start year, username, password, email, how many users are on the account, and their payment type.</a:t>
            </a:r>
          </a:p>
          <a:p>
            <a:r>
              <a:rPr lang="en-US" dirty="0" smtClean="0"/>
              <a:t>CREATE TABLE IF NOT EXISTS Membership (	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memID</a:t>
            </a:r>
            <a:r>
              <a:rPr lang="en-US" dirty="0" smtClean="0"/>
              <a:t> char (10) NOT NULL unique,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MemberSince</a:t>
            </a:r>
            <a:r>
              <a:rPr lang="en-US" dirty="0" smtClean="0"/>
              <a:t> integer Not Null,</a:t>
            </a:r>
          </a:p>
          <a:p>
            <a:r>
              <a:rPr lang="en-US" dirty="0" smtClean="0"/>
              <a:t> Username VARCHAR NOT NULL unique,</a:t>
            </a:r>
          </a:p>
          <a:p>
            <a:r>
              <a:rPr lang="en-US" dirty="0" smtClean="0"/>
              <a:t> password </a:t>
            </a:r>
            <a:r>
              <a:rPr lang="en-US" dirty="0" err="1" smtClean="0"/>
              <a:t>varchar</a:t>
            </a:r>
            <a:r>
              <a:rPr lang="en-US" dirty="0" smtClean="0"/>
              <a:t> not null,</a:t>
            </a:r>
          </a:p>
          <a:p>
            <a:r>
              <a:rPr lang="en-US" dirty="0" smtClean="0"/>
              <a:t> email </a:t>
            </a:r>
            <a:r>
              <a:rPr lang="en-US" dirty="0" err="1" smtClean="0"/>
              <a:t>varchar</a:t>
            </a:r>
            <a:r>
              <a:rPr lang="en-US" dirty="0" smtClean="0"/>
              <a:t> not null unique,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NumOfUsers</a:t>
            </a:r>
            <a:r>
              <a:rPr lang="en-US" dirty="0" smtClean="0"/>
              <a:t> integer not null,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PaymentType</a:t>
            </a:r>
            <a:r>
              <a:rPr lang="en-US" dirty="0" smtClean="0"/>
              <a:t> char (15) not null,</a:t>
            </a:r>
          </a:p>
          <a:p>
            <a:r>
              <a:rPr lang="en-US" dirty="0" smtClean="0"/>
              <a:t>primary key(</a:t>
            </a:r>
            <a:r>
              <a:rPr lang="en-US" dirty="0" err="1" smtClean="0"/>
              <a:t>memID</a:t>
            </a:r>
            <a:r>
              <a:rPr lang="en-US" dirty="0" smtClean="0"/>
              <a:t>) ,</a:t>
            </a:r>
          </a:p>
          <a:p>
            <a:r>
              <a:rPr lang="en-US" dirty="0" smtClean="0"/>
              <a:t>Foreign key (PID) references Persons(PID)	);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4551" y="762000"/>
            <a:ext cx="4876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 Table Statements: Membership</a:t>
            </a:r>
            <a:endParaRPr lang="en-US" sz="2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2" t="71852" r="51250" b="17778"/>
          <a:stretch/>
        </p:blipFill>
        <p:spPr bwMode="auto">
          <a:xfrm>
            <a:off x="590550" y="1249065"/>
            <a:ext cx="57531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15000" y="3558738"/>
            <a:ext cx="3129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Functional Dependencies:</a:t>
            </a:r>
          </a:p>
          <a:p>
            <a:r>
              <a:rPr lang="en-US" dirty="0" err="1" smtClean="0"/>
              <a:t>memID</a:t>
            </a:r>
            <a:r>
              <a:rPr lang="en-US" dirty="0" smtClean="0"/>
              <a:t> &gt; Username, Password,</a:t>
            </a:r>
          </a:p>
          <a:p>
            <a:r>
              <a:rPr lang="en-US" dirty="0" smtClean="0"/>
              <a:t> Email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Netflix Corp. (c) 2017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2703-C54E-4335-B064-04EB343CBE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5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2620665"/>
            <a:ext cx="5288951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employees table contains very basic information of the employees, like their department, name, and how long they’ve been working there.</a:t>
            </a:r>
          </a:p>
          <a:p>
            <a:endParaRPr lang="en-US" dirty="0"/>
          </a:p>
          <a:p>
            <a:r>
              <a:rPr lang="en-US" sz="1400" dirty="0" smtClean="0"/>
              <a:t>CREATE TABLE IF NOT EXISTS Employees (</a:t>
            </a:r>
          </a:p>
          <a:p>
            <a:r>
              <a:rPr lang="en-US" sz="1400" dirty="0" smtClean="0"/>
              <a:t> EID char (10) not null unique,</a:t>
            </a:r>
          </a:p>
          <a:p>
            <a:r>
              <a:rPr lang="en-US" sz="1400" dirty="0" smtClean="0"/>
              <a:t> PID CHAR(9) NOT NULL,</a:t>
            </a:r>
          </a:p>
          <a:p>
            <a:r>
              <a:rPr lang="en-US" sz="1400" dirty="0" smtClean="0"/>
              <a:t> Department </a:t>
            </a:r>
            <a:r>
              <a:rPr lang="en-US" sz="1400" dirty="0" err="1" smtClean="0"/>
              <a:t>varchar</a:t>
            </a:r>
            <a:r>
              <a:rPr lang="en-US" sz="1400" dirty="0" smtClean="0"/>
              <a:t> not null,</a:t>
            </a:r>
          </a:p>
          <a:p>
            <a:r>
              <a:rPr lang="en-US" sz="1400" dirty="0" smtClean="0"/>
              <a:t> Name </a:t>
            </a:r>
            <a:r>
              <a:rPr lang="en-US" sz="1400" dirty="0" err="1" smtClean="0"/>
              <a:t>varchar</a:t>
            </a:r>
            <a:r>
              <a:rPr lang="en-US" sz="1400" dirty="0" smtClean="0"/>
              <a:t> not null,</a:t>
            </a:r>
          </a:p>
          <a:p>
            <a:r>
              <a:rPr lang="en-US" sz="1400" dirty="0" smtClean="0"/>
              <a:t> Gender </a:t>
            </a:r>
            <a:r>
              <a:rPr lang="en-US" sz="1400" dirty="0" err="1" smtClean="0"/>
              <a:t>varchar</a:t>
            </a:r>
            <a:r>
              <a:rPr lang="en-US" sz="1400" dirty="0" smtClean="0"/>
              <a:t> not null,</a:t>
            </a:r>
          </a:p>
          <a:p>
            <a:r>
              <a:rPr lang="en-US" sz="1400" dirty="0" smtClean="0"/>
              <a:t> </a:t>
            </a:r>
            <a:r>
              <a:rPr lang="en-US" sz="1400" dirty="0" err="1" smtClean="0"/>
              <a:t>EmployeeSince</a:t>
            </a:r>
            <a:r>
              <a:rPr lang="en-US" sz="1400" dirty="0" smtClean="0"/>
              <a:t> date not null,</a:t>
            </a:r>
          </a:p>
          <a:p>
            <a:r>
              <a:rPr lang="en-US" sz="1400" dirty="0" smtClean="0"/>
              <a:t> Salary integer not null,</a:t>
            </a:r>
          </a:p>
          <a:p>
            <a:r>
              <a:rPr lang="en-US" sz="1400" dirty="0" smtClean="0"/>
              <a:t>primary key(EID),</a:t>
            </a:r>
          </a:p>
          <a:p>
            <a:r>
              <a:rPr lang="en-US" sz="1400" dirty="0" smtClean="0"/>
              <a:t>FOREIGN KEY(PID) REFERENCES PERSONS(PID)</a:t>
            </a:r>
          </a:p>
          <a:p>
            <a:r>
              <a:rPr lang="en-US" sz="1400" dirty="0" smtClean="0"/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4551" y="762000"/>
            <a:ext cx="4687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 Table Statements: Employees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250030" y="3581400"/>
            <a:ext cx="26292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Functional Dependencies:</a:t>
            </a:r>
          </a:p>
          <a:p>
            <a:r>
              <a:rPr lang="en-US" dirty="0" smtClean="0"/>
              <a:t>EID &gt; Name, Department,</a:t>
            </a:r>
          </a:p>
          <a:p>
            <a:r>
              <a:rPr lang="en-US" dirty="0" err="1" smtClean="0"/>
              <a:t>EmployeeSince</a:t>
            </a:r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0" t="71852" r="48472" b="15185"/>
          <a:stretch/>
        </p:blipFill>
        <p:spPr bwMode="auto">
          <a:xfrm>
            <a:off x="749300" y="1274465"/>
            <a:ext cx="62357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Netflix Corp. (c) 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2703-C54E-4335-B064-04EB343CBE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1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Statement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25400" y="3124200"/>
            <a:ext cx="10287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INSERT INTO </a:t>
            </a:r>
            <a:r>
              <a:rPr lang="en-US" dirty="0" err="1" smtClean="0"/>
              <a:t>TVShows</a:t>
            </a:r>
            <a:endParaRPr lang="en-US" dirty="0" smtClean="0"/>
          </a:p>
          <a:p>
            <a:r>
              <a:rPr lang="en-US" dirty="0" smtClean="0"/>
              <a:t>   ( TVID, </a:t>
            </a:r>
            <a:r>
              <a:rPr lang="en-US" dirty="0" err="1" smtClean="0"/>
              <a:t>ShowTitle</a:t>
            </a:r>
            <a:r>
              <a:rPr lang="en-US" dirty="0" smtClean="0"/>
              <a:t>, </a:t>
            </a:r>
            <a:r>
              <a:rPr lang="en-US" dirty="0" err="1" smtClean="0"/>
              <a:t>TVGenre</a:t>
            </a:r>
            <a:r>
              <a:rPr lang="en-US" dirty="0" smtClean="0"/>
              <a:t>, </a:t>
            </a:r>
            <a:r>
              <a:rPr lang="en-US" dirty="0" err="1" smtClean="0"/>
              <a:t>RuntimeInMinutes</a:t>
            </a:r>
            <a:r>
              <a:rPr lang="en-US" dirty="0" smtClean="0"/>
              <a:t>, </a:t>
            </a:r>
            <a:r>
              <a:rPr lang="en-US" dirty="0" err="1" smtClean="0"/>
              <a:t>MainCharacter</a:t>
            </a:r>
            <a:r>
              <a:rPr lang="en-US" dirty="0" smtClean="0"/>
              <a:t>, PID, Rating, </a:t>
            </a:r>
            <a:r>
              <a:rPr lang="en-US" dirty="0" err="1" smtClean="0"/>
              <a:t>NetflixOriginal</a:t>
            </a:r>
            <a:r>
              <a:rPr lang="en-US" dirty="0" smtClean="0"/>
              <a:t> )</a:t>
            </a:r>
          </a:p>
          <a:p>
            <a:endParaRPr lang="en-US" dirty="0" smtClean="0"/>
          </a:p>
          <a:p>
            <a:r>
              <a:rPr lang="en-US" dirty="0" smtClean="0"/>
              <a:t>VALUES</a:t>
            </a:r>
          </a:p>
          <a:p>
            <a:r>
              <a:rPr lang="en-US" dirty="0"/>
              <a:t> </a:t>
            </a:r>
            <a:r>
              <a:rPr lang="en-US" dirty="0" smtClean="0"/>
              <a:t>  ('t01', 'Daredevil', 'Thriller', 60, 'Charlie Cox', 'P1', 'TV-MA', 'True'),</a:t>
            </a:r>
          </a:p>
          <a:p>
            <a:r>
              <a:rPr lang="en-US" dirty="0" smtClean="0"/>
              <a:t>  ……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838200"/>
            <a:ext cx="3604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 Into: </a:t>
            </a:r>
            <a:r>
              <a:rPr lang="en-US" sz="2400" dirty="0" err="1" smtClean="0"/>
              <a:t>TVShows</a:t>
            </a:r>
            <a:r>
              <a:rPr lang="en-US" sz="2400" dirty="0" smtClean="0"/>
              <a:t> table: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28800"/>
            <a:ext cx="78816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a sample of the </a:t>
            </a:r>
            <a:r>
              <a:rPr lang="en-US" b="1" dirty="0" smtClean="0"/>
              <a:t>insert into </a:t>
            </a:r>
            <a:r>
              <a:rPr lang="en-US" dirty="0" smtClean="0"/>
              <a:t>statements used for all of the tables. </a:t>
            </a:r>
          </a:p>
          <a:p>
            <a:r>
              <a:rPr lang="en-US" dirty="0" smtClean="0"/>
              <a:t>You specify the columns in the first half of the statement, then state the field </a:t>
            </a:r>
            <a:r>
              <a:rPr lang="en-US" dirty="0" err="1" smtClean="0"/>
              <a:t>vlaues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the </a:t>
            </a:r>
            <a:r>
              <a:rPr lang="en-US" b="1" dirty="0" smtClean="0"/>
              <a:t>values</a:t>
            </a:r>
            <a:r>
              <a:rPr lang="en-US" dirty="0" smtClean="0"/>
              <a:t> section of the statement.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Netflix Corp. (c) 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2703-C54E-4335-B064-04EB343CBE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5500" y="914400"/>
            <a:ext cx="171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MovieInfo</a:t>
            </a:r>
            <a:r>
              <a:rPr lang="en-US" dirty="0" smtClean="0"/>
              <a:t> View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28391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This will display the view, named </a:t>
            </a:r>
            <a:r>
              <a:rPr lang="en-US" dirty="0" err="1" smtClean="0"/>
              <a:t>MovieInfo</a:t>
            </a:r>
            <a:r>
              <a:rPr lang="en-US" dirty="0" smtClean="0"/>
              <a:t>:</a:t>
            </a:r>
          </a:p>
          <a:p>
            <a:r>
              <a:rPr lang="en-US" dirty="0" smtClean="0"/>
              <a:t>select*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MovieInfo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133600"/>
            <a:ext cx="7372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view will show the selected movie information from any movie Directed</a:t>
            </a:r>
          </a:p>
          <a:p>
            <a:r>
              <a:rPr lang="en-US" dirty="0" smtClean="0"/>
              <a:t> by Dennis Dugan.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2839135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CREATE VIEW </a:t>
            </a:r>
            <a:r>
              <a:rPr lang="en-US" dirty="0" err="1" smtClean="0"/>
              <a:t>MovieInfo</a:t>
            </a:r>
            <a:r>
              <a:rPr lang="en-US" dirty="0" smtClean="0"/>
              <a:t> AS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M.MovieTitle</a:t>
            </a:r>
            <a:r>
              <a:rPr lang="en-US" dirty="0" smtClean="0"/>
              <a:t>, </a:t>
            </a:r>
            <a:r>
              <a:rPr lang="en-US" dirty="0" err="1" smtClean="0"/>
              <a:t>m.movieGenre</a:t>
            </a:r>
            <a:r>
              <a:rPr lang="en-US" dirty="0" smtClean="0"/>
              <a:t>, </a:t>
            </a:r>
            <a:r>
              <a:rPr lang="en-US" dirty="0" err="1" smtClean="0"/>
              <a:t>m.RuntimeInMinutes</a:t>
            </a:r>
            <a:r>
              <a:rPr lang="en-US" dirty="0" smtClean="0"/>
              <a:t>, </a:t>
            </a:r>
            <a:r>
              <a:rPr lang="en-US" dirty="0" err="1" smtClean="0"/>
              <a:t>m.DirectorName</a:t>
            </a:r>
            <a:endParaRPr lang="en-US" dirty="0" smtClean="0"/>
          </a:p>
          <a:p>
            <a:r>
              <a:rPr lang="en-US" dirty="0" smtClean="0"/>
              <a:t>From Movies m, persons p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m.pid</a:t>
            </a:r>
            <a:r>
              <a:rPr lang="en-US" dirty="0" smtClean="0"/>
              <a:t> = </a:t>
            </a:r>
            <a:r>
              <a:rPr lang="en-US" dirty="0" err="1" smtClean="0"/>
              <a:t>p.pid</a:t>
            </a:r>
            <a:endParaRPr lang="en-US" dirty="0" smtClean="0"/>
          </a:p>
          <a:p>
            <a:r>
              <a:rPr lang="en-US" dirty="0" smtClean="0"/>
              <a:t>and p.name = 'Dennis Dugan'</a:t>
            </a:r>
            <a:endParaRPr 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1" t="73703" r="61125" b="20864"/>
          <a:stretch/>
        </p:blipFill>
        <p:spPr bwMode="auto">
          <a:xfrm>
            <a:off x="589899" y="1524000"/>
            <a:ext cx="3921744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Netflix Corp. (c) 2017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2703-C54E-4335-B064-04EB343CBE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9300" y="838200"/>
            <a:ext cx="2109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DirectorName</a:t>
            </a:r>
            <a:r>
              <a:rPr lang="en-US" dirty="0" smtClean="0"/>
              <a:t> View: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9300" y="2575679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This view shows the director information who</a:t>
            </a:r>
            <a:br>
              <a:rPr lang="en-US" dirty="0" smtClean="0"/>
            </a:br>
            <a:r>
              <a:rPr lang="en-US" dirty="0" smtClean="0"/>
              <a:t>direct action movies that are 100+ minutes in length. </a:t>
            </a:r>
          </a:p>
          <a:p>
            <a:endParaRPr lang="en-US" dirty="0" smtClean="0"/>
          </a:p>
          <a:p>
            <a:r>
              <a:rPr lang="en-US" dirty="0" smtClean="0"/>
              <a:t>CREATE VIEW </a:t>
            </a:r>
            <a:r>
              <a:rPr lang="en-US" dirty="0" err="1" smtClean="0"/>
              <a:t>DirectorName</a:t>
            </a:r>
            <a:r>
              <a:rPr lang="en-US" dirty="0" smtClean="0"/>
              <a:t> AS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d.directorname</a:t>
            </a:r>
            <a:r>
              <a:rPr lang="en-US" dirty="0" smtClean="0"/>
              <a:t>, </a:t>
            </a:r>
            <a:r>
              <a:rPr lang="en-US" dirty="0" err="1" smtClean="0"/>
              <a:t>d.pid</a:t>
            </a:r>
            <a:r>
              <a:rPr lang="en-US" dirty="0" smtClean="0"/>
              <a:t>, </a:t>
            </a:r>
            <a:r>
              <a:rPr lang="en-US" dirty="0" err="1" smtClean="0"/>
              <a:t>d.filmingstyle</a:t>
            </a:r>
            <a:endParaRPr lang="en-US" dirty="0" smtClean="0"/>
          </a:p>
          <a:p>
            <a:r>
              <a:rPr lang="en-US" dirty="0" smtClean="0"/>
              <a:t>from directors d, movies m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d.directorname</a:t>
            </a:r>
            <a:r>
              <a:rPr lang="en-US" dirty="0" smtClean="0"/>
              <a:t> = </a:t>
            </a:r>
            <a:r>
              <a:rPr lang="en-US" dirty="0" err="1" smtClean="0"/>
              <a:t>m.directorname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 err="1" smtClean="0"/>
              <a:t>m.gid</a:t>
            </a:r>
            <a:r>
              <a:rPr lang="en-US" dirty="0" smtClean="0"/>
              <a:t> = 'g07'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m.runtimeinminutes</a:t>
            </a:r>
            <a:r>
              <a:rPr lang="en-US" dirty="0" smtClean="0"/>
              <a:t> &gt; 100;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0" y="3352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select*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directorname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2" t="78204" r="65000" b="15556"/>
          <a:stretch/>
        </p:blipFill>
        <p:spPr bwMode="auto">
          <a:xfrm>
            <a:off x="749300" y="1219200"/>
            <a:ext cx="5037548" cy="145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Netflix Corp. (c) 2017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2703-C54E-4335-B064-04EB343CBE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0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Queries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0" t="73704" r="67153" b="11481"/>
          <a:stretch/>
        </p:blipFill>
        <p:spPr bwMode="auto">
          <a:xfrm>
            <a:off x="685800" y="749300"/>
            <a:ext cx="2819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358139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select </a:t>
            </a:r>
            <a:r>
              <a:rPr lang="en-US" dirty="0" err="1" smtClean="0"/>
              <a:t>movietitle</a:t>
            </a:r>
            <a:r>
              <a:rPr lang="en-US" dirty="0" smtClean="0"/>
              <a:t>, </a:t>
            </a:r>
            <a:r>
              <a:rPr lang="en-US" dirty="0" err="1" smtClean="0"/>
              <a:t>moviegenre</a:t>
            </a:r>
            <a:r>
              <a:rPr lang="en-US" dirty="0" smtClean="0"/>
              <a:t>, </a:t>
            </a:r>
            <a:r>
              <a:rPr lang="en-US" dirty="0" err="1" smtClean="0"/>
              <a:t>runtimeinminutes</a:t>
            </a:r>
            <a:endParaRPr lang="en-US" dirty="0" smtClean="0"/>
          </a:p>
          <a:p>
            <a:r>
              <a:rPr lang="en-US" dirty="0" smtClean="0"/>
              <a:t>from movies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runtimeinminutes</a:t>
            </a:r>
            <a:r>
              <a:rPr lang="en-US" dirty="0" smtClean="0"/>
              <a:t> &gt; 100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547034"/>
            <a:ext cx="7372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a simple query that displays the movies that are more than 100 </a:t>
            </a:r>
            <a:r>
              <a:rPr lang="en-US" dirty="0" err="1" smtClean="0"/>
              <a:t>mintes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 length.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Netflix Corp. (c)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2703-C54E-4335-B064-04EB343CBE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2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Queries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3733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select </a:t>
            </a:r>
            <a:r>
              <a:rPr lang="en-US" dirty="0" err="1" smtClean="0"/>
              <a:t>d.directorname</a:t>
            </a:r>
            <a:r>
              <a:rPr lang="en-US" dirty="0" smtClean="0"/>
              <a:t>, </a:t>
            </a:r>
            <a:r>
              <a:rPr lang="en-US" dirty="0" err="1" smtClean="0"/>
              <a:t>d.did</a:t>
            </a:r>
            <a:r>
              <a:rPr lang="en-US" dirty="0" smtClean="0"/>
              <a:t>, </a:t>
            </a:r>
            <a:r>
              <a:rPr lang="en-US" dirty="0" err="1" smtClean="0"/>
              <a:t>d.birthyear</a:t>
            </a:r>
            <a:endParaRPr lang="en-US" dirty="0" smtClean="0"/>
          </a:p>
          <a:p>
            <a:r>
              <a:rPr lang="en-US" dirty="0" smtClean="0"/>
              <a:t>from directors d inner join movies m on </a:t>
            </a:r>
            <a:r>
              <a:rPr lang="en-US" dirty="0" err="1" smtClean="0"/>
              <a:t>d.directorname</a:t>
            </a:r>
            <a:r>
              <a:rPr lang="en-US" dirty="0" smtClean="0"/>
              <a:t> = </a:t>
            </a:r>
            <a:r>
              <a:rPr lang="en-US" dirty="0" err="1" smtClean="0"/>
              <a:t>m.directorname</a:t>
            </a: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 err="1" smtClean="0"/>
              <a:t>m.moviegenre</a:t>
            </a:r>
            <a:r>
              <a:rPr lang="en-US" dirty="0" smtClean="0"/>
              <a:t> = 'Comedy'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73210" r="70208" b="6789"/>
          <a:stretch/>
        </p:blipFill>
        <p:spPr bwMode="auto">
          <a:xfrm>
            <a:off x="3505200" y="533400"/>
            <a:ext cx="22479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38200" y="2907268"/>
            <a:ext cx="741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query shows the information about directors who have directed comedies.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Netflix Corp. (c) 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2703-C54E-4335-B064-04EB343CBE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5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990600"/>
            <a:ext cx="7696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CREATE OR REPLACE FUNCTION </a:t>
            </a:r>
            <a:r>
              <a:rPr lang="en-US" sz="1200" dirty="0" err="1" smtClean="0"/>
              <a:t>newUser</a:t>
            </a:r>
            <a:r>
              <a:rPr lang="en-US" sz="1200" dirty="0" smtClean="0"/>
              <a:t>() RETURNS trigger AS $$</a:t>
            </a:r>
          </a:p>
          <a:p>
            <a:r>
              <a:rPr lang="en-US" sz="1200" dirty="0" smtClean="0"/>
              <a:t>BEGIN</a:t>
            </a:r>
          </a:p>
          <a:p>
            <a:r>
              <a:rPr lang="en-US" sz="1200" dirty="0" smtClean="0"/>
              <a:t>IF </a:t>
            </a:r>
            <a:r>
              <a:rPr lang="en-US" sz="1200" dirty="0" err="1" smtClean="0"/>
              <a:t>NEW.memID</a:t>
            </a:r>
            <a:r>
              <a:rPr lang="en-US" sz="1200" dirty="0" smtClean="0"/>
              <a:t> is null THEN</a:t>
            </a:r>
          </a:p>
          <a:p>
            <a:r>
              <a:rPr lang="en-US" sz="1200" dirty="0" smtClean="0"/>
              <a:t>	raise exception 'No </a:t>
            </a:r>
            <a:r>
              <a:rPr lang="en-US" sz="1200" dirty="0" err="1" smtClean="0"/>
              <a:t>pid</a:t>
            </a:r>
            <a:r>
              <a:rPr lang="en-US" sz="1200" dirty="0" smtClean="0"/>
              <a:t>';</a:t>
            </a:r>
          </a:p>
          <a:p>
            <a:r>
              <a:rPr lang="en-US" sz="1200" dirty="0" smtClean="0"/>
              <a:t>END IF;</a:t>
            </a:r>
          </a:p>
          <a:p>
            <a:r>
              <a:rPr lang="en-US" sz="1200" dirty="0" smtClean="0"/>
              <a:t>IF </a:t>
            </a:r>
            <a:r>
              <a:rPr lang="en-US" sz="1200" dirty="0" err="1" smtClean="0"/>
              <a:t>NEW.userName</a:t>
            </a:r>
            <a:r>
              <a:rPr lang="en-US" sz="1200" dirty="0" smtClean="0"/>
              <a:t> IS NULL THEN</a:t>
            </a:r>
          </a:p>
          <a:p>
            <a:r>
              <a:rPr lang="en-US" sz="1200" dirty="0" smtClean="0"/>
              <a:t>	raise exception 'Please make a Username';</a:t>
            </a:r>
          </a:p>
          <a:p>
            <a:r>
              <a:rPr lang="en-US" sz="1200" dirty="0" smtClean="0"/>
              <a:t> END IF;</a:t>
            </a:r>
          </a:p>
          <a:p>
            <a:r>
              <a:rPr lang="en-US" sz="1200" dirty="0" smtClean="0"/>
              <a:t>IF </a:t>
            </a:r>
            <a:r>
              <a:rPr lang="en-US" sz="1200" dirty="0" err="1" smtClean="0"/>
              <a:t>NEW.password</a:t>
            </a:r>
            <a:r>
              <a:rPr lang="en-US" sz="1200" dirty="0" smtClean="0"/>
              <a:t> IS NUL THEN</a:t>
            </a:r>
          </a:p>
          <a:p>
            <a:r>
              <a:rPr lang="en-US" sz="1200" dirty="0" smtClean="0"/>
              <a:t>	raise exception 'Please set a password';</a:t>
            </a:r>
          </a:p>
          <a:p>
            <a:r>
              <a:rPr lang="en-US" sz="1200" dirty="0" smtClean="0"/>
              <a:t> END IF;</a:t>
            </a:r>
          </a:p>
          <a:p>
            <a:r>
              <a:rPr lang="en-US" sz="1200" dirty="0" smtClean="0"/>
              <a:t>INSER INTO Membership(</a:t>
            </a:r>
            <a:r>
              <a:rPr lang="en-US" sz="1200" dirty="0" err="1" smtClean="0"/>
              <a:t>pID</a:t>
            </a:r>
            <a:r>
              <a:rPr lang="en-US" sz="1200" dirty="0" smtClean="0"/>
              <a:t>, </a:t>
            </a:r>
            <a:r>
              <a:rPr lang="en-US" sz="1200" dirty="0" err="1" smtClean="0"/>
              <a:t>MemberSince</a:t>
            </a:r>
            <a:r>
              <a:rPr lang="en-US" sz="1200" dirty="0" smtClean="0"/>
              <a:t>, </a:t>
            </a:r>
            <a:r>
              <a:rPr lang="en-US" sz="1200" dirty="0" err="1" smtClean="0"/>
              <a:t>UserName</a:t>
            </a:r>
            <a:r>
              <a:rPr lang="en-US" sz="1200" dirty="0" smtClean="0"/>
              <a:t>, password, email, </a:t>
            </a:r>
            <a:r>
              <a:rPr lang="en-US" sz="1200" dirty="0" err="1" smtClean="0"/>
              <a:t>NumofUsers</a:t>
            </a:r>
            <a:r>
              <a:rPr lang="en-US" sz="1200" dirty="0" smtClean="0"/>
              <a:t>, </a:t>
            </a:r>
            <a:r>
              <a:rPr lang="en-US" sz="1200" dirty="0" err="1" smtClean="0"/>
              <a:t>PaymentType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values (</a:t>
            </a:r>
            <a:r>
              <a:rPr lang="en-US" sz="1200" dirty="0" err="1" smtClean="0"/>
              <a:t>NEW.memID</a:t>
            </a:r>
            <a:r>
              <a:rPr lang="en-US" sz="1200" dirty="0" smtClean="0"/>
              <a:t>, </a:t>
            </a:r>
            <a:r>
              <a:rPr lang="en-US" sz="1200" dirty="0" err="1" smtClean="0"/>
              <a:t>NEW.username</a:t>
            </a:r>
            <a:r>
              <a:rPr lang="en-US" sz="1200" dirty="0" smtClean="0"/>
              <a:t>, </a:t>
            </a:r>
            <a:r>
              <a:rPr lang="en-US" sz="1200" dirty="0" err="1" smtClean="0"/>
              <a:t>NEW.password</a:t>
            </a:r>
            <a:r>
              <a:rPr lang="en-US" sz="1200" dirty="0" smtClean="0"/>
              <a:t>, </a:t>
            </a:r>
            <a:r>
              <a:rPr lang="en-US" sz="1200" dirty="0" err="1" smtClean="0"/>
              <a:t>NEW.email</a:t>
            </a:r>
            <a:r>
              <a:rPr lang="en-US" sz="1200" dirty="0" smtClean="0"/>
              <a:t> ,</a:t>
            </a:r>
            <a:r>
              <a:rPr lang="en-US" sz="1200" dirty="0" err="1" smtClean="0"/>
              <a:t>NEW.numofusers</a:t>
            </a:r>
            <a:r>
              <a:rPr lang="en-US" sz="1200" dirty="0" smtClean="0"/>
              <a:t>, </a:t>
            </a:r>
            <a:r>
              <a:rPr lang="en-US" sz="1200" dirty="0" err="1" smtClean="0"/>
              <a:t>NEW.PaymentType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RETURN new;   END;</a:t>
            </a:r>
          </a:p>
          <a:p>
            <a:r>
              <a:rPr lang="en-US" sz="1200" dirty="0" smtClean="0"/>
              <a:t>$$ language </a:t>
            </a:r>
            <a:r>
              <a:rPr lang="en-US" sz="1200" dirty="0" err="1" smtClean="0"/>
              <a:t>plpgsql</a:t>
            </a:r>
            <a:r>
              <a:rPr lang="en-US" sz="1200" dirty="0" smtClean="0"/>
              <a:t>;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4267200"/>
            <a:ext cx="5756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trigger is for a new user is registered into the database.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Netflix Corp. (c)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2703-C54E-4335-B064-04EB343CBE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219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CREATE role </a:t>
            </a:r>
            <a:r>
              <a:rPr lang="en-US" dirty="0" err="1" smtClean="0"/>
              <a:t>CEOAlan</a:t>
            </a:r>
            <a:endParaRPr lang="en-US" dirty="0" smtClean="0"/>
          </a:p>
          <a:p>
            <a:r>
              <a:rPr lang="en-US" dirty="0" smtClean="0"/>
              <a:t>GRANT SELECT, INSERT, UPDATE, DELETE</a:t>
            </a:r>
          </a:p>
          <a:p>
            <a:r>
              <a:rPr lang="en-US" dirty="0" smtClean="0"/>
              <a:t>On all tables in schema public to </a:t>
            </a:r>
            <a:r>
              <a:rPr lang="en-US" dirty="0" err="1" smtClean="0"/>
              <a:t>CEOAlan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706469"/>
            <a:ext cx="7959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security measure insures that only the CEO, Alan </a:t>
            </a:r>
            <a:r>
              <a:rPr lang="en-US" dirty="0" err="1" smtClean="0"/>
              <a:t>Labouseur</a:t>
            </a:r>
            <a:r>
              <a:rPr lang="en-US" dirty="0" smtClean="0"/>
              <a:t>, has permission to</a:t>
            </a:r>
            <a:br>
              <a:rPr lang="en-US" dirty="0" smtClean="0"/>
            </a:br>
            <a:r>
              <a:rPr lang="en-US" dirty="0" smtClean="0"/>
              <a:t>make any changes to the database.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Netflix Corp. (c)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2703-C54E-4335-B064-04EB343CBE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9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Executive Summary 				3</a:t>
            </a:r>
          </a:p>
          <a:p>
            <a:r>
              <a:rPr lang="en-US" dirty="0" smtClean="0"/>
              <a:t>ER Diagram						4</a:t>
            </a:r>
          </a:p>
          <a:p>
            <a:r>
              <a:rPr lang="en-US" dirty="0" smtClean="0"/>
              <a:t>Create Table						5-12</a:t>
            </a:r>
          </a:p>
          <a:p>
            <a:r>
              <a:rPr lang="en-US" dirty="0" smtClean="0"/>
              <a:t>Insert Into						13</a:t>
            </a:r>
          </a:p>
          <a:p>
            <a:r>
              <a:rPr lang="en-US" dirty="0" smtClean="0"/>
              <a:t>Views 						14-15</a:t>
            </a:r>
          </a:p>
          <a:p>
            <a:r>
              <a:rPr lang="en-US" dirty="0" smtClean="0"/>
              <a:t>Sample Queries					16-17</a:t>
            </a:r>
          </a:p>
          <a:p>
            <a:r>
              <a:rPr lang="en-US" dirty="0" smtClean="0"/>
              <a:t>Triggers 						18</a:t>
            </a:r>
          </a:p>
          <a:p>
            <a:r>
              <a:rPr lang="en-US" dirty="0" smtClean="0"/>
              <a:t>Security						19</a:t>
            </a:r>
          </a:p>
          <a:p>
            <a:r>
              <a:rPr lang="en-US" dirty="0" smtClean="0"/>
              <a:t>Implementation, problems, enhancements		20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Netflix Corp. (c) 2017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2703-C54E-4335-B064-04EB343CBE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1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Implementation, Problems, Enhancements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database was implemented with little to no problems. </a:t>
            </a:r>
          </a:p>
          <a:p>
            <a:r>
              <a:rPr lang="en-US" dirty="0" smtClean="0"/>
              <a:t>This database can be used to easily analyzed the data within the Netflix corporation, as it is constantly evolving and expanding. </a:t>
            </a:r>
          </a:p>
          <a:p>
            <a:r>
              <a:rPr lang="en-US" dirty="0" smtClean="0"/>
              <a:t>The actors, movies, and </a:t>
            </a:r>
            <a:r>
              <a:rPr lang="en-US" dirty="0" err="1" smtClean="0"/>
              <a:t>Tvshows</a:t>
            </a:r>
            <a:r>
              <a:rPr lang="en-US" dirty="0" smtClean="0"/>
              <a:t> tables can all be expanded, with numerous different parameters from the </a:t>
            </a:r>
            <a:r>
              <a:rPr lang="en-US" dirty="0" err="1" smtClean="0"/>
              <a:t>Tvshow</a:t>
            </a:r>
            <a:r>
              <a:rPr lang="en-US" dirty="0" smtClean="0"/>
              <a:t> can be added, as there are countless different operations and information utilized within.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Netflix Corp. (c)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2703-C54E-4335-B064-04EB343CBE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0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990600"/>
            <a:ext cx="799263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document is a representation of all of the data stored within </a:t>
            </a:r>
          </a:p>
          <a:p>
            <a:r>
              <a:rPr lang="en-US" dirty="0" smtClean="0"/>
              <a:t>the Netflix database. Netflix is a corporation that started off renting out</a:t>
            </a:r>
          </a:p>
          <a:p>
            <a:r>
              <a:rPr lang="en-US" dirty="0" smtClean="0"/>
              <a:t> movie DVD’s and VHS tapes by sending them to the customers home</a:t>
            </a:r>
            <a:br>
              <a:rPr lang="en-US" dirty="0" smtClean="0"/>
            </a:br>
            <a:r>
              <a:rPr lang="en-US" dirty="0" smtClean="0"/>
              <a:t>to be returned by a certain date. However, by 2007 Netflix started to move into the </a:t>
            </a:r>
            <a:br>
              <a:rPr lang="en-US" dirty="0" smtClean="0"/>
            </a:br>
            <a:r>
              <a:rPr lang="en-US" dirty="0" smtClean="0"/>
              <a:t>direction of streaming movies from the convenience of the customers own home.</a:t>
            </a:r>
          </a:p>
          <a:p>
            <a:r>
              <a:rPr lang="en-US" dirty="0" smtClean="0"/>
              <a:t> In 2016, there was an estimated 98.75 million subscribers to Netflix, </a:t>
            </a:r>
          </a:p>
          <a:p>
            <a:r>
              <a:rPr lang="en-US" dirty="0" smtClean="0"/>
              <a:t>and this is continuously growing. </a:t>
            </a:r>
            <a:br>
              <a:rPr lang="en-US" dirty="0" smtClean="0"/>
            </a:br>
            <a:r>
              <a:rPr lang="en-US" dirty="0" smtClean="0"/>
              <a:t>This database holds the information for all Movies, TV Shows, Actors, Membership</a:t>
            </a:r>
            <a:br>
              <a:rPr lang="en-US" dirty="0" smtClean="0"/>
            </a:br>
            <a:r>
              <a:rPr lang="en-US" dirty="0" smtClean="0"/>
              <a:t>and Employee’s that are affiliated with the corporation. This database is specifically </a:t>
            </a:r>
            <a:br>
              <a:rPr lang="en-US" dirty="0" smtClean="0"/>
            </a:br>
            <a:r>
              <a:rPr lang="en-US" dirty="0" smtClean="0"/>
              <a:t>designed to hold large scale data, and to make it as simple as possible to navigate </a:t>
            </a:r>
            <a:br>
              <a:rPr lang="en-US" dirty="0" smtClean="0"/>
            </a:br>
            <a:r>
              <a:rPr lang="en-US" dirty="0" smtClean="0"/>
              <a:t>throughout the database.</a:t>
            </a:r>
            <a:br>
              <a:rPr lang="en-US" dirty="0" smtClean="0"/>
            </a:br>
            <a:r>
              <a:rPr lang="en-US" dirty="0" smtClean="0"/>
              <a:t>There are some records within this database that are fictional, such as a persons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name or Email, and there are some legitimate names in there as well.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Netflix Corp. (c)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2703-C54E-4335-B064-04EB343CBE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6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Netflix Corp. (c)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2703-C54E-4335-B064-04EB343CBE23}" type="slidenum">
              <a:rPr lang="en-US" smtClean="0"/>
              <a:t>4</a:t>
            </a:fld>
            <a:endParaRPr lang="en-US"/>
          </a:p>
        </p:txBody>
      </p:sp>
      <p:pic>
        <p:nvPicPr>
          <p:cNvPr id="14338" name="Picture 2" descr="C:\Users\Jp\Downloads\erd - Page 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11" b="18889"/>
          <a:stretch/>
        </p:blipFill>
        <p:spPr bwMode="auto">
          <a:xfrm>
            <a:off x="1524000" y="381000"/>
            <a:ext cx="4714372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2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289560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Persons table is a table that assigns a certain PID to every person within the database.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TABLE IF NOT EXISTS PERSONS (</a:t>
            </a:r>
          </a:p>
          <a:p>
            <a:r>
              <a:rPr lang="en-US" dirty="0" smtClean="0"/>
              <a:t> PID CHAR(9) NOT NULL UNIQUE,</a:t>
            </a:r>
          </a:p>
          <a:p>
            <a:r>
              <a:rPr lang="en-US" dirty="0" smtClean="0"/>
              <a:t> NAME VARCHAR NOT NULL,</a:t>
            </a:r>
          </a:p>
          <a:p>
            <a:r>
              <a:rPr lang="en-US" dirty="0" smtClean="0"/>
              <a:t>PRIMARY KEY(PID)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4551" y="762000"/>
            <a:ext cx="4280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 Table Statements: Persons</a:t>
            </a:r>
            <a:endParaRPr lang="en-US" sz="24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72099" r="70000" b="14815"/>
          <a:stretch/>
        </p:blipFill>
        <p:spPr bwMode="auto">
          <a:xfrm>
            <a:off x="1295400" y="1447800"/>
            <a:ext cx="2286000" cy="134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43600" y="4465260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Functional Dependencies:</a:t>
            </a:r>
          </a:p>
          <a:p>
            <a:r>
              <a:rPr lang="en-US" dirty="0" smtClean="0"/>
              <a:t>PID &gt; Name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Netflix Corp. (c) 2017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2703-C54E-4335-B064-04EB343CBE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6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700" y="2334915"/>
            <a:ext cx="65405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TVShows</a:t>
            </a:r>
            <a:r>
              <a:rPr lang="en-US" dirty="0" smtClean="0"/>
              <a:t> table has all of the generic parameters that a TV show pertains, such as Title, genre, rating, runtime</a:t>
            </a:r>
            <a:r>
              <a:rPr lang="en-US" dirty="0"/>
              <a:t>,</a:t>
            </a:r>
            <a:r>
              <a:rPr lang="en-US" dirty="0" smtClean="0"/>
              <a:t> the main character and their PID, added is the true or false value of being a Netflix Original (a show that was created by Netflix). It also has a unique TID.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4551" y="762000"/>
            <a:ext cx="4549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 Table Statements: </a:t>
            </a:r>
            <a:r>
              <a:rPr lang="en-US" sz="2400" dirty="0" err="1" smtClean="0"/>
              <a:t>TVShows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549900" y="3680072"/>
            <a:ext cx="3236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Functional Dependencies:</a:t>
            </a:r>
          </a:p>
          <a:p>
            <a:r>
              <a:rPr lang="en-US" dirty="0" smtClean="0"/>
              <a:t>TID &gt;  </a:t>
            </a:r>
            <a:r>
              <a:rPr lang="en-US" dirty="0" err="1" smtClean="0"/>
              <a:t>ShowTitle</a:t>
            </a:r>
            <a:r>
              <a:rPr lang="en-US" dirty="0" smtClean="0"/>
              <a:t>, Genre, Rating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1" t="71852" r="46597" b="17530"/>
          <a:stretch/>
        </p:blipFill>
        <p:spPr bwMode="auto">
          <a:xfrm>
            <a:off x="800100" y="1230015"/>
            <a:ext cx="65786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02651" y="3581400"/>
            <a:ext cx="4572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CREATE TABLE IF NOT EXISTS </a:t>
            </a:r>
            <a:r>
              <a:rPr lang="en-US" sz="1400" dirty="0" err="1" smtClean="0"/>
              <a:t>TVShows</a:t>
            </a:r>
            <a:r>
              <a:rPr lang="en-US" sz="1400" dirty="0" smtClean="0"/>
              <a:t> (</a:t>
            </a:r>
          </a:p>
          <a:p>
            <a:r>
              <a:rPr lang="en-US" sz="1400" dirty="0" smtClean="0"/>
              <a:t> TVID char(50) NOT NULL unique,</a:t>
            </a:r>
          </a:p>
          <a:p>
            <a:r>
              <a:rPr lang="en-US" sz="1400" dirty="0" smtClean="0"/>
              <a:t> </a:t>
            </a:r>
            <a:r>
              <a:rPr lang="en-US" sz="1400" dirty="0" err="1" smtClean="0"/>
              <a:t>ShowTitle</a:t>
            </a:r>
            <a:r>
              <a:rPr lang="en-US" sz="1400" dirty="0" smtClean="0"/>
              <a:t> VARCHAR (50) NOT NULL,</a:t>
            </a:r>
          </a:p>
          <a:p>
            <a:r>
              <a:rPr lang="en-US" sz="1400" dirty="0" smtClean="0"/>
              <a:t> </a:t>
            </a:r>
            <a:r>
              <a:rPr lang="en-US" sz="1400" dirty="0" err="1" smtClean="0"/>
              <a:t>TVGenre</a:t>
            </a:r>
            <a:r>
              <a:rPr lang="en-US" sz="1400" dirty="0" smtClean="0"/>
              <a:t> VARCHAR (10) NOT NULL,</a:t>
            </a:r>
          </a:p>
          <a:p>
            <a:r>
              <a:rPr lang="en-US" sz="1400" dirty="0" smtClean="0"/>
              <a:t> </a:t>
            </a:r>
            <a:r>
              <a:rPr lang="en-US" sz="1400" dirty="0" err="1" smtClean="0"/>
              <a:t>RuntimeInMinutes</a:t>
            </a:r>
            <a:r>
              <a:rPr lang="en-US" sz="1400" dirty="0" smtClean="0"/>
              <a:t> INTEGER NOT NULL,</a:t>
            </a:r>
          </a:p>
          <a:p>
            <a:r>
              <a:rPr lang="en-US" sz="1400" dirty="0" smtClean="0"/>
              <a:t> </a:t>
            </a:r>
            <a:r>
              <a:rPr lang="en-US" sz="1400" dirty="0" err="1" smtClean="0"/>
              <a:t>MainCharacter</a:t>
            </a:r>
            <a:r>
              <a:rPr lang="en-US" sz="1400" dirty="0" smtClean="0"/>
              <a:t> VARCHAR NOT NULL,</a:t>
            </a:r>
          </a:p>
          <a:p>
            <a:r>
              <a:rPr lang="en-US" sz="1400" dirty="0" smtClean="0"/>
              <a:t> PID CHAR(9) NOT NULL,</a:t>
            </a:r>
          </a:p>
          <a:p>
            <a:r>
              <a:rPr lang="en-US" sz="1400" dirty="0" smtClean="0"/>
              <a:t> Rating VARCHAR NOT NULL,</a:t>
            </a:r>
          </a:p>
          <a:p>
            <a:r>
              <a:rPr lang="en-US" sz="1400" dirty="0" smtClean="0"/>
              <a:t> </a:t>
            </a:r>
            <a:r>
              <a:rPr lang="en-US" sz="1400" dirty="0" err="1" smtClean="0"/>
              <a:t>NetflixOriginal</a:t>
            </a:r>
            <a:r>
              <a:rPr lang="en-US" sz="1400" dirty="0" smtClean="0"/>
              <a:t> BOOLEAN,</a:t>
            </a:r>
          </a:p>
          <a:p>
            <a:r>
              <a:rPr lang="en-US" sz="1400" dirty="0" smtClean="0"/>
              <a:t>primary key(TVID),</a:t>
            </a:r>
          </a:p>
          <a:p>
            <a:r>
              <a:rPr lang="en-US" sz="1400" dirty="0" smtClean="0"/>
              <a:t>Foreign key (PID) References Persons(PID)</a:t>
            </a:r>
          </a:p>
          <a:p>
            <a:r>
              <a:rPr lang="en-US" sz="1600" dirty="0" smtClean="0"/>
              <a:t>);</a:t>
            </a:r>
            <a:endParaRPr lang="en-US" sz="160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Netflix Corp. (c) 2017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2703-C54E-4335-B064-04EB343CBE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8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4551" y="762000"/>
            <a:ext cx="407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 Table Statements: Genre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762000" y="3309878"/>
            <a:ext cx="7467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Genre table is a simple table that has a unique GID that specifies what Genre the certain TV Show or movie is.</a:t>
            </a:r>
            <a:endParaRPr lang="en-US" dirty="0"/>
          </a:p>
          <a:p>
            <a:r>
              <a:rPr lang="en-US" dirty="0" smtClean="0"/>
              <a:t>			</a:t>
            </a:r>
          </a:p>
          <a:p>
            <a:r>
              <a:rPr lang="en-US" dirty="0" smtClean="0"/>
              <a:t>CREATE TABLE IF NOT EXISTS Genre (	Functional Dependencies:</a:t>
            </a:r>
          </a:p>
          <a:p>
            <a:r>
              <a:rPr lang="en-US" dirty="0" smtClean="0"/>
              <a:t> GID char (10) NOT NULL unique,		GID &gt; Genre</a:t>
            </a:r>
          </a:p>
          <a:p>
            <a:r>
              <a:rPr lang="en-US" dirty="0" smtClean="0"/>
              <a:t> Genre VARCHAR NOT NULL, </a:t>
            </a:r>
          </a:p>
          <a:p>
            <a:r>
              <a:rPr lang="en-US" dirty="0" smtClean="0"/>
              <a:t>primary key(GID)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1" t="72222" r="74637" b="17654"/>
          <a:stretch/>
        </p:blipFill>
        <p:spPr bwMode="auto">
          <a:xfrm>
            <a:off x="797024" y="1236364"/>
            <a:ext cx="2523477" cy="1811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Netflix Corp. (c) 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2703-C54E-4335-B064-04EB343CBE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9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2514600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Actors table contains information about actors that appear on Netflix shows such as: </a:t>
            </a:r>
            <a:r>
              <a:rPr lang="en-US" dirty="0" err="1" smtClean="0"/>
              <a:t>aID</a:t>
            </a:r>
            <a:r>
              <a:rPr lang="en-US" dirty="0" smtClean="0"/>
              <a:t>, Name, Birth  Year, Gender, and their hometown.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4551" y="762000"/>
            <a:ext cx="4125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 Table Statements: Actors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3253264"/>
            <a:ext cx="26548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Functional Dependencies:</a:t>
            </a:r>
          </a:p>
          <a:p>
            <a:r>
              <a:rPr lang="en-US" dirty="0" smtClean="0"/>
              <a:t>AID &gt;</a:t>
            </a:r>
            <a:r>
              <a:rPr lang="en-US" dirty="0" err="1" smtClean="0"/>
              <a:t>ActorName</a:t>
            </a:r>
            <a:r>
              <a:rPr lang="en-US" dirty="0" smtClean="0"/>
              <a:t>, Gender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6600" y="3295303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CREATE TABLE IF NOT EXISTS Actors (</a:t>
            </a:r>
          </a:p>
          <a:p>
            <a:r>
              <a:rPr lang="en-US" dirty="0" smtClean="0"/>
              <a:t> AID char (5) NOT NULL unique,</a:t>
            </a:r>
          </a:p>
          <a:p>
            <a:r>
              <a:rPr lang="en-US" dirty="0" smtClean="0"/>
              <a:t> PID CHAR(9) NOT NULL,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ActorName</a:t>
            </a:r>
            <a:r>
              <a:rPr lang="en-US" dirty="0" smtClean="0"/>
              <a:t> VARCHAR NOT NULL,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BirthYear</a:t>
            </a:r>
            <a:r>
              <a:rPr lang="en-US" dirty="0" smtClean="0"/>
              <a:t> integer NOT NULL,</a:t>
            </a:r>
          </a:p>
          <a:p>
            <a:r>
              <a:rPr lang="en-US" dirty="0" smtClean="0"/>
              <a:t> Gender VARCHAR NOT NULL,</a:t>
            </a:r>
          </a:p>
          <a:p>
            <a:r>
              <a:rPr lang="en-US" dirty="0" smtClean="0"/>
              <a:t> Hometown VARCHAR NOT NULL, </a:t>
            </a:r>
          </a:p>
          <a:p>
            <a:r>
              <a:rPr lang="en-US" dirty="0" smtClean="0"/>
              <a:t>primary key(AID),</a:t>
            </a:r>
          </a:p>
          <a:p>
            <a:r>
              <a:rPr lang="en-US" dirty="0" smtClean="0"/>
              <a:t>foreign key (PID) References PERSONS(PID)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9" t="71975" r="57639" b="17408"/>
          <a:stretch/>
        </p:blipFill>
        <p:spPr bwMode="auto">
          <a:xfrm>
            <a:off x="787400" y="1358900"/>
            <a:ext cx="45339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Netflix Corp. (c) 2017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2703-C54E-4335-B064-04EB343CBE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5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85800" y="2438400"/>
            <a:ext cx="8001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Directors table is similar to the Actors table with the information it presents, the DID,  PID, Name, Birth Year, and Gender. This one includes the Director filming style.</a:t>
            </a:r>
          </a:p>
          <a:p>
            <a:endParaRPr lang="en-US" dirty="0"/>
          </a:p>
          <a:p>
            <a:r>
              <a:rPr lang="en-US" dirty="0" smtClean="0"/>
              <a:t>CREATE TABLE IF NOT EXISTS Directors (</a:t>
            </a:r>
          </a:p>
          <a:p>
            <a:r>
              <a:rPr lang="en-US" dirty="0" smtClean="0"/>
              <a:t> DID char (5) NOT NULL UNIQUE,</a:t>
            </a:r>
          </a:p>
          <a:p>
            <a:r>
              <a:rPr lang="en-US" dirty="0" smtClean="0"/>
              <a:t> PID CHAR(9) NOT NULL,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DirectorName</a:t>
            </a:r>
            <a:r>
              <a:rPr lang="en-US" dirty="0" smtClean="0"/>
              <a:t> VARCHAR NOT NULL,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BirthYear</a:t>
            </a:r>
            <a:r>
              <a:rPr lang="en-US" dirty="0" smtClean="0"/>
              <a:t> integer NOT NULL,</a:t>
            </a:r>
          </a:p>
          <a:p>
            <a:r>
              <a:rPr lang="en-US" dirty="0" smtClean="0"/>
              <a:t> Gender VARCHAR NOT NULL,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FilmingStyle</a:t>
            </a:r>
            <a:r>
              <a:rPr lang="en-US" dirty="0" smtClean="0"/>
              <a:t> VARCHAR NOT NULL,</a:t>
            </a:r>
          </a:p>
          <a:p>
            <a:r>
              <a:rPr lang="en-US" dirty="0" smtClean="0"/>
              <a:t>primary key (DID),</a:t>
            </a:r>
          </a:p>
          <a:p>
            <a:r>
              <a:rPr lang="en-US" dirty="0" smtClean="0"/>
              <a:t>foreign key (PID) References PERSONS(PID)      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551" y="762000"/>
            <a:ext cx="4466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 Table Statements: Directors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3810000"/>
            <a:ext cx="3962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Functional Dependencies:</a:t>
            </a:r>
          </a:p>
          <a:p>
            <a:r>
              <a:rPr lang="en-US" dirty="0" smtClean="0"/>
              <a:t>DID &gt; </a:t>
            </a:r>
            <a:r>
              <a:rPr lang="en-US" dirty="0" err="1" smtClean="0"/>
              <a:t>DirectorName</a:t>
            </a:r>
            <a:r>
              <a:rPr lang="en-US" dirty="0" smtClean="0"/>
              <a:t>, Gender, </a:t>
            </a:r>
            <a:r>
              <a:rPr lang="en-US" dirty="0" err="1" smtClean="0"/>
              <a:t>BirthYear</a:t>
            </a:r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9" t="71975" r="54514" b="17654"/>
          <a:stretch/>
        </p:blipFill>
        <p:spPr bwMode="auto">
          <a:xfrm>
            <a:off x="685800" y="1333500"/>
            <a:ext cx="50927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Netflix Corp. (c) 2017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2703-C54E-4335-B064-04EB343CBE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7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3175</TotalTime>
  <Words>1328</Words>
  <Application>Microsoft Office PowerPoint</Application>
  <PresentationFormat>On-screen Show (4:3)</PresentationFormat>
  <Paragraphs>246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NewsPrint</vt:lpstr>
      <vt:lpstr>PowerPoint Presentation</vt:lpstr>
      <vt:lpstr>Table of contents</vt:lpstr>
      <vt:lpstr>Executive Summary</vt:lpstr>
      <vt:lpstr>ER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 Statement</vt:lpstr>
      <vt:lpstr>Views</vt:lpstr>
      <vt:lpstr>Views</vt:lpstr>
      <vt:lpstr>Sample Queries</vt:lpstr>
      <vt:lpstr>Sample Queries</vt:lpstr>
      <vt:lpstr>Triggers</vt:lpstr>
      <vt:lpstr>Security</vt:lpstr>
      <vt:lpstr>Implementation, Problems, Enhancements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</dc:creator>
  <cp:lastModifiedBy>Jp</cp:lastModifiedBy>
  <cp:revision>37</cp:revision>
  <dcterms:created xsi:type="dcterms:W3CDTF">2017-05-02T01:25:16Z</dcterms:created>
  <dcterms:modified xsi:type="dcterms:W3CDTF">2017-05-04T06:20:28Z</dcterms:modified>
</cp:coreProperties>
</file>