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7" r:id="rId3"/>
    <p:sldId id="268" r:id="rId4"/>
    <p:sldId id="264" r:id="rId5"/>
    <p:sldId id="271" r:id="rId6"/>
    <p:sldId id="272" r:id="rId7"/>
    <p:sldId id="277" r:id="rId8"/>
    <p:sldId id="278" r:id="rId9"/>
    <p:sldId id="273" r:id="rId10"/>
    <p:sldId id="274" r:id="rId11"/>
    <p:sldId id="279" r:id="rId12"/>
    <p:sldId id="257" r:id="rId13"/>
    <p:sldId id="275" r:id="rId14"/>
    <p:sldId id="276"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0176F0-6C53-4865-BB6E-4D3209F9B182}">
          <p14:sldIdLst>
            <p14:sldId id="260"/>
            <p14:sldId id="267"/>
            <p14:sldId id="268"/>
            <p14:sldId id="264"/>
            <p14:sldId id="271"/>
            <p14:sldId id="272"/>
            <p14:sldId id="277"/>
            <p14:sldId id="278"/>
            <p14:sldId id="273"/>
            <p14:sldId id="274"/>
            <p14:sldId id="279"/>
            <p14:sldId id="257"/>
            <p14:sldId id="275"/>
            <p14:sldId id="276"/>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dia, Kristen" initials="DK" lastIdx="2" clrIdx="0">
    <p:extLst>
      <p:ext uri="{19B8F6BF-5375-455C-9EA6-DF929625EA0E}">
        <p15:presenceInfo xmlns:p15="http://schemas.microsoft.com/office/powerpoint/2012/main" userId="S-1-5-21-22819538-584651705-393963531-376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846"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3T21:12:52.990" idx="1">
    <p:pos x="10" y="10"/>
    <p:text/>
    <p:extLst>
      <p:ext uri="{C676402C-5697-4E1C-873F-D02D1690AC5C}">
        <p15:threadingInfo xmlns:p15="http://schemas.microsoft.com/office/powerpoint/2012/main" timeZoneBias="300"/>
      </p:ext>
    </p:extLst>
  </p:cm>
  <p:cm authorId="1" dt="2019-02-13T21:12:56.383" idx="2">
    <p:pos x="106" y="106"/>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F3CF-870C-4638-9922-4078F9F72E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1B020-D6E3-4CA7-91CA-E68EFD502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98003-9A7F-43CF-8ABE-D951B142634E}"/>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662304B2-7DEB-4683-A6C2-9B2AD6D4C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CAE56-A26C-4C28-8417-C84C3DACF1C0}"/>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09655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105C-FE2E-4999-95A2-755ED1F58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521527-B5D1-4825-B5B9-379E3D6D61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5BCF9-41F1-48CD-9A55-326206EB90C1}"/>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F328D991-CD09-4972-BB1D-9F48BA47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741F1-8B19-4F93-A3E8-24C72368D92E}"/>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9811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7D302-CD9A-49E0-B87E-C2C49A11B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82E00-A5D6-4667-9CCB-DDBCFE0D94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4B147-1083-418D-B69B-09D3BCE4CAEE}"/>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4593AEA3-81DD-43AE-8979-8563E8C20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76F7D-3B4A-4B0D-864E-513DD2C86EE6}"/>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95756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6972-ED86-46D9-9F44-95AF63F42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F5B64-1012-4D0F-848A-BE78C9D60B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81594-8750-46F2-805F-48765677D76F}"/>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A1F78819-A157-44CF-B024-72DE46E5C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9866B-65A8-480B-B217-152C6CE81A52}"/>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54217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379C-C9A5-497C-89A1-986FA208F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EFCB0-9D61-4944-88F8-D27A1C1F9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5BCC53-23AB-4B0E-8264-C011A5802797}"/>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A5319FB5-9563-41D2-9EEE-3AB517B80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A4E12-8367-48EC-A66D-42E67D23C201}"/>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13522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B7DC-E793-485D-8BE3-E8C52F0E0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9D584-625E-4671-8882-2098AE8C72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9A42E3-738E-4910-A024-5C4F113216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DDE3C2-1C59-43E8-AFFA-5CE7EACA8874}"/>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6" name="Footer Placeholder 5">
            <a:extLst>
              <a:ext uri="{FF2B5EF4-FFF2-40B4-BE49-F238E27FC236}">
                <a16:creationId xmlns:a16="http://schemas.microsoft.com/office/drawing/2014/main" id="{97EC2858-F3D7-4734-B772-56F9B8B16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606F4-E4E4-45C2-BA1C-5BC5DEB1BC78}"/>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179884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ECDA-613D-4696-9E4B-CDE1CE2EF2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A214C-8009-4C4B-9281-D51D0D986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DCA021-3D83-4374-98A5-EED9804880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62916F-4A28-45AB-9B3D-58A46E650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4DDE6-CA51-4D79-8F8E-43D2024A2E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63860-89F2-4049-B081-FAA8CA736E0D}"/>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8" name="Footer Placeholder 7">
            <a:extLst>
              <a:ext uri="{FF2B5EF4-FFF2-40B4-BE49-F238E27FC236}">
                <a16:creationId xmlns:a16="http://schemas.microsoft.com/office/drawing/2014/main" id="{4BCD2161-835E-46C2-B353-E1498E9BD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70CEC-20DB-490A-ADBD-20292C03C32F}"/>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53868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AF30-2DFB-4DC5-B98D-C96E0FC61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EEF3E-6008-443F-8163-AC76F9F8E236}"/>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4" name="Footer Placeholder 3">
            <a:extLst>
              <a:ext uri="{FF2B5EF4-FFF2-40B4-BE49-F238E27FC236}">
                <a16:creationId xmlns:a16="http://schemas.microsoft.com/office/drawing/2014/main" id="{A2F7239B-40D4-4D42-85FD-6D0E20CE3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9E0F6C-180B-485C-8420-27323AC0B38E}"/>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68604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CBB12-1EE6-408A-85F5-128B95DBB8F0}"/>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3" name="Footer Placeholder 2">
            <a:extLst>
              <a:ext uri="{FF2B5EF4-FFF2-40B4-BE49-F238E27FC236}">
                <a16:creationId xmlns:a16="http://schemas.microsoft.com/office/drawing/2014/main" id="{155B842E-BFE1-408E-ADBE-6FA2D6AC0F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1E1BB8-3917-46D0-9EE9-1A2FA4B08145}"/>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306230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0452-D29B-4F38-999C-023DC0AAA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5412C-D6D6-4F4A-9587-CCC94AE21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C5165-B0E5-4B8F-92B7-FDC2F19BB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B18116-DB49-40BE-9698-4F1E2079FEAD}"/>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6" name="Footer Placeholder 5">
            <a:extLst>
              <a:ext uri="{FF2B5EF4-FFF2-40B4-BE49-F238E27FC236}">
                <a16:creationId xmlns:a16="http://schemas.microsoft.com/office/drawing/2014/main" id="{ED8E943A-7CC2-4B4B-892E-A903622FB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22BD2-83D0-46BF-945C-8F465B465EF2}"/>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42642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7236-07E5-49EE-8BA4-EE01883AC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A6927-7BA3-48B4-9AF4-949770020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15AEC4-2BE2-428E-A6C8-18926F62D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37A0CE-F9EE-4AB5-ADAE-778F134FC5B8}"/>
              </a:ext>
            </a:extLst>
          </p:cNvPr>
          <p:cNvSpPr>
            <a:spLocks noGrp="1"/>
          </p:cNvSpPr>
          <p:nvPr>
            <p:ph type="dt" sz="half" idx="10"/>
          </p:nvPr>
        </p:nvSpPr>
        <p:spPr/>
        <p:txBody>
          <a:bodyPr/>
          <a:lstStyle/>
          <a:p>
            <a:fld id="{D59D0507-B218-49CA-B4A7-DFFBD7718CB8}" type="datetimeFigureOut">
              <a:rPr lang="en-US" smtClean="0"/>
              <a:t>2/16/2019</a:t>
            </a:fld>
            <a:endParaRPr lang="en-US"/>
          </a:p>
        </p:txBody>
      </p:sp>
      <p:sp>
        <p:nvSpPr>
          <p:cNvPr id="6" name="Footer Placeholder 5">
            <a:extLst>
              <a:ext uri="{FF2B5EF4-FFF2-40B4-BE49-F238E27FC236}">
                <a16:creationId xmlns:a16="http://schemas.microsoft.com/office/drawing/2014/main" id="{EE45E90B-A9B2-4FC1-8AFC-675188A67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9AA1-686D-47C7-9334-F9E214FB76DE}"/>
              </a:ext>
            </a:extLst>
          </p:cNvPr>
          <p:cNvSpPr>
            <a:spLocks noGrp="1"/>
          </p:cNvSpPr>
          <p:nvPr>
            <p:ph type="sldNum" sz="quarter" idx="12"/>
          </p:nvPr>
        </p:nvSpPr>
        <p:spPr/>
        <p:txBody>
          <a:bodyPr/>
          <a:lstStyle/>
          <a:p>
            <a:fld id="{A77D7362-03A4-47EB-B553-58F274EA042D}" type="slidenum">
              <a:rPr lang="en-US" smtClean="0"/>
              <a:t>‹#›</a:t>
            </a:fld>
            <a:endParaRPr lang="en-US"/>
          </a:p>
        </p:txBody>
      </p:sp>
    </p:spTree>
    <p:extLst>
      <p:ext uri="{BB962C8B-B14F-4D97-AF65-F5344CB8AC3E}">
        <p14:creationId xmlns:p14="http://schemas.microsoft.com/office/powerpoint/2010/main" val="285775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F23D9-A3BF-4372-81BA-525489D31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767EA-0BD0-47F2-99CD-7E388FA81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08ECE-7D10-4651-B258-B652D693E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D0507-B218-49CA-B4A7-DFFBD7718CB8}" type="datetimeFigureOut">
              <a:rPr lang="en-US" smtClean="0"/>
              <a:t>2/16/2019</a:t>
            </a:fld>
            <a:endParaRPr lang="en-US"/>
          </a:p>
        </p:txBody>
      </p:sp>
      <p:sp>
        <p:nvSpPr>
          <p:cNvPr id="5" name="Footer Placeholder 4">
            <a:extLst>
              <a:ext uri="{FF2B5EF4-FFF2-40B4-BE49-F238E27FC236}">
                <a16:creationId xmlns:a16="http://schemas.microsoft.com/office/drawing/2014/main" id="{51985261-627B-438E-8C0A-1B1D1F23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E5AAE6-EC15-4EE5-8123-640DF84D3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D7362-03A4-47EB-B553-58F274EA042D}" type="slidenum">
              <a:rPr lang="en-US" smtClean="0"/>
              <a:t>‹#›</a:t>
            </a:fld>
            <a:endParaRPr lang="en-US"/>
          </a:p>
        </p:txBody>
      </p:sp>
    </p:spTree>
    <p:extLst>
      <p:ext uri="{BB962C8B-B14F-4D97-AF65-F5344CB8AC3E}">
        <p14:creationId xmlns:p14="http://schemas.microsoft.com/office/powerpoint/2010/main" val="251672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83B-EEA7-49BB-9AAB-C93D54494E74}"/>
              </a:ext>
            </a:extLst>
          </p:cNvPr>
          <p:cNvSpPr>
            <a:spLocks noGrp="1"/>
          </p:cNvSpPr>
          <p:nvPr>
            <p:ph type="ctrTitle"/>
          </p:nvPr>
        </p:nvSpPr>
        <p:spPr/>
        <p:txBody>
          <a:bodyPr/>
          <a:lstStyle/>
          <a:p>
            <a:r>
              <a:rPr lang="en-US" u="sng" dirty="0"/>
              <a:t>Linear Regression Results</a:t>
            </a:r>
          </a:p>
        </p:txBody>
      </p:sp>
      <p:sp>
        <p:nvSpPr>
          <p:cNvPr id="4" name="TextBox 3">
            <a:extLst>
              <a:ext uri="{FF2B5EF4-FFF2-40B4-BE49-F238E27FC236}">
                <a16:creationId xmlns:a16="http://schemas.microsoft.com/office/drawing/2014/main" id="{A959E780-9832-4251-B3F0-358CB587CAD2}"/>
              </a:ext>
            </a:extLst>
          </p:cNvPr>
          <p:cNvSpPr txBox="1"/>
          <p:nvPr/>
        </p:nvSpPr>
        <p:spPr>
          <a:xfrm>
            <a:off x="2563203" y="3509963"/>
            <a:ext cx="6856044" cy="646331"/>
          </a:xfrm>
          <a:prstGeom prst="rect">
            <a:avLst/>
          </a:prstGeom>
          <a:noFill/>
        </p:spPr>
        <p:txBody>
          <a:bodyPr wrap="none" rtlCol="0">
            <a:spAutoFit/>
          </a:bodyPr>
          <a:lstStyle/>
          <a:p>
            <a:r>
              <a:rPr lang="en-US" sz="3600" dirty="0"/>
              <a:t>One America Works Capstone Team</a:t>
            </a:r>
          </a:p>
        </p:txBody>
      </p:sp>
    </p:spTree>
    <p:extLst>
      <p:ext uri="{BB962C8B-B14F-4D97-AF65-F5344CB8AC3E}">
        <p14:creationId xmlns:p14="http://schemas.microsoft.com/office/powerpoint/2010/main" val="383993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4521-7327-443C-9B64-ACF4C5320D6F}"/>
              </a:ext>
            </a:extLst>
          </p:cNvPr>
          <p:cNvSpPr>
            <a:spLocks noGrp="1"/>
          </p:cNvSpPr>
          <p:nvPr>
            <p:ph type="title"/>
          </p:nvPr>
        </p:nvSpPr>
        <p:spPr/>
        <p:txBody>
          <a:bodyPr/>
          <a:lstStyle/>
          <a:p>
            <a:r>
              <a:rPr lang="en-US" dirty="0"/>
              <a:t>After removing outliers and power transform</a:t>
            </a:r>
          </a:p>
        </p:txBody>
      </p:sp>
      <p:pic>
        <p:nvPicPr>
          <p:cNvPr id="5" name="Picture 4">
            <a:extLst>
              <a:ext uri="{FF2B5EF4-FFF2-40B4-BE49-F238E27FC236}">
                <a16:creationId xmlns:a16="http://schemas.microsoft.com/office/drawing/2014/main" id="{4547286A-7FC6-457B-8E6F-0A0A0F79A365}"/>
              </a:ext>
            </a:extLst>
          </p:cNvPr>
          <p:cNvPicPr>
            <a:picLocks noChangeAspect="1"/>
          </p:cNvPicPr>
          <p:nvPr/>
        </p:nvPicPr>
        <p:blipFill>
          <a:blip r:embed="rId2"/>
          <a:stretch>
            <a:fillRect/>
          </a:stretch>
        </p:blipFill>
        <p:spPr>
          <a:xfrm>
            <a:off x="838200" y="1473168"/>
            <a:ext cx="3704826" cy="4087878"/>
          </a:xfrm>
          <a:prstGeom prst="rect">
            <a:avLst/>
          </a:prstGeom>
        </p:spPr>
      </p:pic>
      <p:sp>
        <p:nvSpPr>
          <p:cNvPr id="6" name="TextBox 5">
            <a:extLst>
              <a:ext uri="{FF2B5EF4-FFF2-40B4-BE49-F238E27FC236}">
                <a16:creationId xmlns:a16="http://schemas.microsoft.com/office/drawing/2014/main" id="{74E85DF4-0810-49AA-8B45-40F917063D8E}"/>
              </a:ext>
            </a:extLst>
          </p:cNvPr>
          <p:cNvSpPr txBox="1"/>
          <p:nvPr/>
        </p:nvSpPr>
        <p:spPr>
          <a:xfrm>
            <a:off x="4763663" y="1161194"/>
            <a:ext cx="5383764" cy="923330"/>
          </a:xfrm>
          <a:prstGeom prst="rect">
            <a:avLst/>
          </a:prstGeom>
          <a:noFill/>
        </p:spPr>
        <p:txBody>
          <a:bodyPr wrap="square" rtlCol="0">
            <a:spAutoFit/>
          </a:bodyPr>
          <a:lstStyle/>
          <a:p>
            <a:r>
              <a:rPr lang="en-US" dirty="0"/>
              <a:t>Still not good with QQ plot…  Gamma link function doesn’t work much better, neither does </a:t>
            </a:r>
            <a:r>
              <a:rPr lang="en-US" dirty="0" err="1"/>
              <a:t>inverse.gaussian</a:t>
            </a:r>
            <a:r>
              <a:rPr lang="en-US" dirty="0"/>
              <a:t>…</a:t>
            </a:r>
          </a:p>
        </p:txBody>
      </p:sp>
      <p:pic>
        <p:nvPicPr>
          <p:cNvPr id="7" name="Picture 6">
            <a:extLst>
              <a:ext uri="{FF2B5EF4-FFF2-40B4-BE49-F238E27FC236}">
                <a16:creationId xmlns:a16="http://schemas.microsoft.com/office/drawing/2014/main" id="{ED786633-8B52-4A7B-A20F-5F760AF82A36}"/>
              </a:ext>
            </a:extLst>
          </p:cNvPr>
          <p:cNvPicPr>
            <a:picLocks noChangeAspect="1"/>
          </p:cNvPicPr>
          <p:nvPr/>
        </p:nvPicPr>
        <p:blipFill>
          <a:blip r:embed="rId3"/>
          <a:stretch>
            <a:fillRect/>
          </a:stretch>
        </p:blipFill>
        <p:spPr>
          <a:xfrm>
            <a:off x="4811210" y="2084524"/>
            <a:ext cx="4089282" cy="4485019"/>
          </a:xfrm>
          <a:prstGeom prst="rect">
            <a:avLst/>
          </a:prstGeom>
        </p:spPr>
      </p:pic>
      <p:sp>
        <p:nvSpPr>
          <p:cNvPr id="3" name="TextBox 2">
            <a:extLst>
              <a:ext uri="{FF2B5EF4-FFF2-40B4-BE49-F238E27FC236}">
                <a16:creationId xmlns:a16="http://schemas.microsoft.com/office/drawing/2014/main" id="{CD4199C4-82D5-4121-8035-A7A2F6E673CC}"/>
              </a:ext>
            </a:extLst>
          </p:cNvPr>
          <p:cNvSpPr txBox="1"/>
          <p:nvPr/>
        </p:nvSpPr>
        <p:spPr>
          <a:xfrm>
            <a:off x="9140917" y="1622859"/>
            <a:ext cx="2549387" cy="4801314"/>
          </a:xfrm>
          <a:prstGeom prst="rect">
            <a:avLst/>
          </a:prstGeom>
          <a:noFill/>
        </p:spPr>
        <p:txBody>
          <a:bodyPr wrap="square" rtlCol="0">
            <a:spAutoFit/>
          </a:bodyPr>
          <a:lstStyle/>
          <a:p>
            <a:r>
              <a:rPr lang="en-US" dirty="0">
                <a:highlight>
                  <a:srgbClr val="FFFF00"/>
                </a:highlight>
              </a:rPr>
              <a:t>Still not normal.  Maybe we can do something else?</a:t>
            </a:r>
          </a:p>
          <a:p>
            <a:endParaRPr lang="en-US" dirty="0">
              <a:highlight>
                <a:srgbClr val="FFFF00"/>
              </a:highlight>
            </a:endParaRPr>
          </a:p>
          <a:p>
            <a:r>
              <a:rPr lang="en-US" dirty="0">
                <a:highlight>
                  <a:srgbClr val="FFFF00"/>
                </a:highlight>
              </a:rPr>
              <a:t>In the report, talk about which cities were removed as outliers for the fit.  THIS IS VERY IMPORTANT </a:t>
            </a:r>
            <a:r>
              <a:rPr lang="en-US" dirty="0">
                <a:highlight>
                  <a:srgbClr val="FFFF00"/>
                </a:highlight>
                <a:sym typeface="Wingdings" panose="05000000000000000000" pitchFamily="2" charset="2"/>
              </a:rPr>
              <a:t>.  Also, point this out to our client. </a:t>
            </a:r>
          </a:p>
          <a:p>
            <a:endParaRPr lang="en-US" dirty="0">
              <a:highlight>
                <a:srgbClr val="FFFF00"/>
              </a:highlight>
              <a:sym typeface="Wingdings" panose="05000000000000000000" pitchFamily="2" charset="2"/>
            </a:endParaRPr>
          </a:p>
          <a:p>
            <a:r>
              <a:rPr lang="en-US" dirty="0">
                <a:highlight>
                  <a:srgbClr val="FFFF00"/>
                </a:highlight>
                <a:sym typeface="Wingdings" panose="05000000000000000000" pitchFamily="2" charset="2"/>
              </a:rPr>
              <a:t>Let’s consider delivering both sets of results (with and without outliers and prove it doesn’t really matter -&gt; hopefully)</a:t>
            </a:r>
            <a:endParaRPr lang="en-US" dirty="0">
              <a:highlight>
                <a:srgbClr val="FFFF00"/>
              </a:highlight>
            </a:endParaRPr>
          </a:p>
        </p:txBody>
      </p:sp>
    </p:spTree>
    <p:extLst>
      <p:ext uri="{BB962C8B-B14F-4D97-AF65-F5344CB8AC3E}">
        <p14:creationId xmlns:p14="http://schemas.microsoft.com/office/powerpoint/2010/main" val="422462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ABF7-6EB0-4521-B091-8DFAF0FC5D10}"/>
              </a:ext>
            </a:extLst>
          </p:cNvPr>
          <p:cNvSpPr>
            <a:spLocks noGrp="1"/>
          </p:cNvSpPr>
          <p:nvPr>
            <p:ph type="title"/>
          </p:nvPr>
        </p:nvSpPr>
        <p:spPr>
          <a:xfrm>
            <a:off x="838200" y="365125"/>
            <a:ext cx="10515600" cy="455969"/>
          </a:xfrm>
        </p:spPr>
        <p:txBody>
          <a:bodyPr>
            <a:noAutofit/>
          </a:bodyPr>
          <a:lstStyle/>
          <a:p>
            <a:r>
              <a:rPr lang="en-US" sz="3000" dirty="0"/>
              <a:t>What happens if we don’t remove anything</a:t>
            </a:r>
            <a:br>
              <a:rPr lang="en-US" sz="3000" dirty="0"/>
            </a:br>
            <a:endParaRPr lang="en-US" sz="3000" dirty="0"/>
          </a:p>
        </p:txBody>
      </p:sp>
      <p:pic>
        <p:nvPicPr>
          <p:cNvPr id="4" name="Picture 3">
            <a:extLst>
              <a:ext uri="{FF2B5EF4-FFF2-40B4-BE49-F238E27FC236}">
                <a16:creationId xmlns:a16="http://schemas.microsoft.com/office/drawing/2014/main" id="{81F17235-7560-4BB8-A99B-BED97CB2B052}"/>
              </a:ext>
            </a:extLst>
          </p:cNvPr>
          <p:cNvPicPr>
            <a:picLocks noChangeAspect="1"/>
          </p:cNvPicPr>
          <p:nvPr/>
        </p:nvPicPr>
        <p:blipFill>
          <a:blip r:embed="rId2"/>
          <a:stretch>
            <a:fillRect/>
          </a:stretch>
        </p:blipFill>
        <p:spPr>
          <a:xfrm>
            <a:off x="143068" y="2177990"/>
            <a:ext cx="6915150" cy="2200275"/>
          </a:xfrm>
          <a:prstGeom prst="rect">
            <a:avLst/>
          </a:prstGeom>
        </p:spPr>
      </p:pic>
      <p:sp>
        <p:nvSpPr>
          <p:cNvPr id="5" name="Rectangle 4">
            <a:extLst>
              <a:ext uri="{FF2B5EF4-FFF2-40B4-BE49-F238E27FC236}">
                <a16:creationId xmlns:a16="http://schemas.microsoft.com/office/drawing/2014/main" id="{3DD3AB45-CA1C-4F2B-9277-4726D281B6F7}"/>
              </a:ext>
            </a:extLst>
          </p:cNvPr>
          <p:cNvSpPr/>
          <p:nvPr/>
        </p:nvSpPr>
        <p:spPr>
          <a:xfrm>
            <a:off x="143068" y="700662"/>
            <a:ext cx="12048932" cy="1477328"/>
          </a:xfrm>
          <a:prstGeom prst="rect">
            <a:avLst/>
          </a:prstGeom>
        </p:spPr>
        <p:txBody>
          <a:bodyPr wrap="square">
            <a:spAutoFit/>
          </a:bodyPr>
          <a:lstStyle/>
          <a:p>
            <a:r>
              <a:rPr lang="en-US" dirty="0"/>
              <a:t>#removed: Multiple R-squared:  0.8307,	Adjusted R-squared:  0.8263 </a:t>
            </a:r>
          </a:p>
          <a:p>
            <a:r>
              <a:rPr lang="en-US" dirty="0"/>
              <a:t>#not removed: Multiple R-squared:  0.7681,	Adjusted R-squared:  0.7627 &amp; median age is non predictive now</a:t>
            </a:r>
          </a:p>
          <a:p>
            <a:endParaRPr lang="en-US" dirty="0"/>
          </a:p>
          <a:p>
            <a:r>
              <a:rPr lang="en-US" dirty="0"/>
              <a:t>– not a big deal in model predictive power</a:t>
            </a:r>
          </a:p>
          <a:p>
            <a:pPr marL="285750" indent="-285750">
              <a:buFontTx/>
              <a:buChar char="-"/>
            </a:pPr>
            <a:endParaRPr lang="en-US" dirty="0"/>
          </a:p>
        </p:txBody>
      </p:sp>
      <p:sp>
        <p:nvSpPr>
          <p:cNvPr id="6" name="TextBox 5">
            <a:extLst>
              <a:ext uri="{FF2B5EF4-FFF2-40B4-BE49-F238E27FC236}">
                <a16:creationId xmlns:a16="http://schemas.microsoft.com/office/drawing/2014/main" id="{1D2E049F-2460-4046-B3E5-6EA7282B81C6}"/>
              </a:ext>
            </a:extLst>
          </p:cNvPr>
          <p:cNvSpPr txBox="1"/>
          <p:nvPr/>
        </p:nvSpPr>
        <p:spPr>
          <a:xfrm>
            <a:off x="0" y="4378265"/>
            <a:ext cx="7184571" cy="369332"/>
          </a:xfrm>
          <a:prstGeom prst="rect">
            <a:avLst/>
          </a:prstGeom>
          <a:noFill/>
        </p:spPr>
        <p:txBody>
          <a:bodyPr wrap="square" rtlCol="0">
            <a:spAutoFit/>
          </a:bodyPr>
          <a:lstStyle/>
          <a:p>
            <a:r>
              <a:rPr lang="en-US" dirty="0"/>
              <a:t>PC1 &amp; PC2 still among most important</a:t>
            </a:r>
          </a:p>
        </p:txBody>
      </p:sp>
      <p:pic>
        <p:nvPicPr>
          <p:cNvPr id="7" name="Picture 6">
            <a:extLst>
              <a:ext uri="{FF2B5EF4-FFF2-40B4-BE49-F238E27FC236}">
                <a16:creationId xmlns:a16="http://schemas.microsoft.com/office/drawing/2014/main" id="{48E70748-2D94-4C6A-9493-06075E4189DF}"/>
              </a:ext>
            </a:extLst>
          </p:cNvPr>
          <p:cNvPicPr>
            <a:picLocks noChangeAspect="1"/>
          </p:cNvPicPr>
          <p:nvPr/>
        </p:nvPicPr>
        <p:blipFill>
          <a:blip r:embed="rId3"/>
          <a:stretch>
            <a:fillRect/>
          </a:stretch>
        </p:blipFill>
        <p:spPr>
          <a:xfrm>
            <a:off x="7782815" y="2845837"/>
            <a:ext cx="2983625" cy="2864789"/>
          </a:xfrm>
          <a:prstGeom prst="rect">
            <a:avLst/>
          </a:prstGeom>
        </p:spPr>
      </p:pic>
      <p:sp>
        <p:nvSpPr>
          <p:cNvPr id="8" name="TextBox 7">
            <a:extLst>
              <a:ext uri="{FF2B5EF4-FFF2-40B4-BE49-F238E27FC236}">
                <a16:creationId xmlns:a16="http://schemas.microsoft.com/office/drawing/2014/main" id="{5702D96A-EEDA-4908-B93A-C96E5E3A55D2}"/>
              </a:ext>
            </a:extLst>
          </p:cNvPr>
          <p:cNvSpPr txBox="1"/>
          <p:nvPr/>
        </p:nvSpPr>
        <p:spPr>
          <a:xfrm>
            <a:off x="7551575" y="5972672"/>
            <a:ext cx="4102359" cy="369332"/>
          </a:xfrm>
          <a:prstGeom prst="rect">
            <a:avLst/>
          </a:prstGeom>
          <a:noFill/>
        </p:spPr>
        <p:txBody>
          <a:bodyPr wrap="square" rtlCol="0">
            <a:spAutoFit/>
          </a:bodyPr>
          <a:lstStyle/>
          <a:p>
            <a:r>
              <a:rPr lang="en-US" dirty="0"/>
              <a:t>Model not overfit…still good</a:t>
            </a:r>
          </a:p>
        </p:txBody>
      </p:sp>
      <p:sp>
        <p:nvSpPr>
          <p:cNvPr id="9" name="TextBox 8">
            <a:extLst>
              <a:ext uri="{FF2B5EF4-FFF2-40B4-BE49-F238E27FC236}">
                <a16:creationId xmlns:a16="http://schemas.microsoft.com/office/drawing/2014/main" id="{8AABE190-5F4C-4328-9382-394251C3A212}"/>
              </a:ext>
            </a:extLst>
          </p:cNvPr>
          <p:cNvSpPr txBox="1"/>
          <p:nvPr/>
        </p:nvSpPr>
        <p:spPr>
          <a:xfrm>
            <a:off x="335902" y="5150498"/>
            <a:ext cx="4814596" cy="646331"/>
          </a:xfrm>
          <a:prstGeom prst="rect">
            <a:avLst/>
          </a:prstGeom>
          <a:noFill/>
        </p:spPr>
        <p:txBody>
          <a:bodyPr wrap="square" rtlCol="0">
            <a:spAutoFit/>
          </a:bodyPr>
          <a:lstStyle/>
          <a:p>
            <a:r>
              <a:rPr lang="en-US" dirty="0"/>
              <a:t>Moral is that is doesn’t effect what we do if we don’t remove the outliers</a:t>
            </a:r>
          </a:p>
        </p:txBody>
      </p:sp>
    </p:spTree>
    <p:extLst>
      <p:ext uri="{BB962C8B-B14F-4D97-AF65-F5344CB8AC3E}">
        <p14:creationId xmlns:p14="http://schemas.microsoft.com/office/powerpoint/2010/main" val="348013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96D22-5684-4DF5-A642-FE3472462C86}"/>
              </a:ext>
            </a:extLst>
          </p:cNvPr>
          <p:cNvSpPr txBox="1"/>
          <p:nvPr/>
        </p:nvSpPr>
        <p:spPr>
          <a:xfrm>
            <a:off x="214605" y="293615"/>
            <a:ext cx="11588706" cy="5293757"/>
          </a:xfrm>
          <a:prstGeom prst="rect">
            <a:avLst/>
          </a:prstGeom>
          <a:noFill/>
        </p:spPr>
        <p:txBody>
          <a:bodyPr wrap="square" rtlCol="0">
            <a:spAutoFit/>
          </a:bodyPr>
          <a:lstStyle/>
          <a:p>
            <a:r>
              <a:rPr lang="en-US" dirty="0"/>
              <a:t>Final Regression Model (R-code):</a:t>
            </a:r>
          </a:p>
          <a:p>
            <a:r>
              <a:rPr lang="en-US" dirty="0"/>
              <a:t>	</a:t>
            </a:r>
            <a:r>
              <a:rPr lang="en-US" sz="1400" dirty="0"/>
              <a:t>model &lt;- </a:t>
            </a:r>
            <a:r>
              <a:rPr lang="en-US" sz="1400" dirty="0" err="1"/>
              <a:t>lm</a:t>
            </a:r>
            <a:r>
              <a:rPr lang="en-US" sz="1400" dirty="0"/>
              <a:t>(RevPerCap0 ~ PC1 + PC2  + </a:t>
            </a:r>
            <a:r>
              <a:rPr lang="en-US" sz="1400" dirty="0" err="1"/>
              <a:t>NumAirline</a:t>
            </a:r>
            <a:r>
              <a:rPr lang="en-US" sz="1400" dirty="0"/>
              <a:t> +  </a:t>
            </a:r>
            <a:r>
              <a:rPr lang="en-US" sz="1400" dirty="0" err="1"/>
              <a:t>PovertyRate</a:t>
            </a:r>
            <a:r>
              <a:rPr lang="en-US" sz="1400" dirty="0"/>
              <a:t> + </a:t>
            </a:r>
            <a:r>
              <a:rPr lang="en-US" sz="1400" dirty="0" err="1"/>
              <a:t>CorpTaxMax</a:t>
            </a:r>
            <a:r>
              <a:rPr lang="en-US" sz="1400" dirty="0"/>
              <a:t> + GDP5Year + </a:t>
            </a:r>
          </a:p>
          <a:p>
            <a:r>
              <a:rPr lang="en-US" sz="1400" dirty="0"/>
              <a:t>                </a:t>
            </a:r>
            <a:r>
              <a:rPr lang="en-US" sz="1400" dirty="0" err="1"/>
              <a:t>MaleFemaleRatio</a:t>
            </a:r>
            <a:r>
              <a:rPr lang="en-US" sz="1400" dirty="0"/>
              <a:t> + </a:t>
            </a:r>
            <a:r>
              <a:rPr lang="en-US" sz="1400" dirty="0" err="1"/>
              <a:t>MedianAge</a:t>
            </a:r>
            <a:r>
              <a:rPr lang="en-US" sz="1400" dirty="0"/>
              <a:t> + </a:t>
            </a:r>
            <a:r>
              <a:rPr lang="en-US" sz="1400" dirty="0" err="1"/>
              <a:t>GDPperCap</a:t>
            </a:r>
            <a:r>
              <a:rPr lang="en-US" sz="1400" dirty="0"/>
              <a:t>, data = model_data2)</a:t>
            </a:r>
          </a:p>
          <a:p>
            <a:endParaRPr lang="en-US" dirty="0"/>
          </a:p>
          <a:p>
            <a:r>
              <a:rPr lang="en-US" dirty="0"/>
              <a:t>Key steps prior to finalize mode:</a:t>
            </a:r>
          </a:p>
          <a:p>
            <a:pPr marL="285750" indent="-285750">
              <a:buFont typeface="Arial" panose="020B0604020202020204" pitchFamily="34" charset="0"/>
              <a:buChar char="•"/>
            </a:pPr>
            <a:r>
              <a:rPr lang="en-US" dirty="0"/>
              <a:t>Imputation</a:t>
            </a:r>
          </a:p>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r>
              <a:rPr lang="en-US" dirty="0"/>
              <a:t>Principal component analysis (PCA)</a:t>
            </a:r>
          </a:p>
          <a:p>
            <a:pPr marL="285750" indent="-285750">
              <a:buFont typeface="Arial" panose="020B0604020202020204" pitchFamily="34" charset="0"/>
              <a:buChar char="•"/>
            </a:pPr>
            <a:r>
              <a:rPr lang="en-US" dirty="0"/>
              <a:t>Log transformations and y-power transformation</a:t>
            </a:r>
          </a:p>
          <a:p>
            <a:pPr marL="285750" indent="-285750">
              <a:buFont typeface="Arial" panose="020B0604020202020204" pitchFamily="34" charset="0"/>
              <a:buChar char="•"/>
            </a:pPr>
            <a:r>
              <a:rPr lang="en-US" dirty="0"/>
              <a:t>Regression results (from R-console):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2527D66-77EC-4B0E-88A8-AA2FDA0137B4}"/>
              </a:ext>
            </a:extLst>
          </p:cNvPr>
          <p:cNvPicPr>
            <a:picLocks noChangeAspect="1"/>
          </p:cNvPicPr>
          <p:nvPr/>
        </p:nvPicPr>
        <p:blipFill>
          <a:blip r:embed="rId2"/>
          <a:stretch>
            <a:fillRect/>
          </a:stretch>
        </p:blipFill>
        <p:spPr>
          <a:xfrm>
            <a:off x="494566" y="3469924"/>
            <a:ext cx="4917319" cy="2637341"/>
          </a:xfrm>
          <a:prstGeom prst="rect">
            <a:avLst/>
          </a:prstGeom>
        </p:spPr>
      </p:pic>
      <p:pic>
        <p:nvPicPr>
          <p:cNvPr id="5" name="Picture 4">
            <a:extLst>
              <a:ext uri="{FF2B5EF4-FFF2-40B4-BE49-F238E27FC236}">
                <a16:creationId xmlns:a16="http://schemas.microsoft.com/office/drawing/2014/main" id="{F3588DFF-3324-4909-82EA-BC7DAD1C42E9}"/>
              </a:ext>
            </a:extLst>
          </p:cNvPr>
          <p:cNvPicPr>
            <a:picLocks noChangeAspect="1"/>
          </p:cNvPicPr>
          <p:nvPr/>
        </p:nvPicPr>
        <p:blipFill>
          <a:blip r:embed="rId3"/>
          <a:stretch>
            <a:fillRect/>
          </a:stretch>
        </p:blipFill>
        <p:spPr>
          <a:xfrm>
            <a:off x="6568752" y="1056509"/>
            <a:ext cx="4988724" cy="5507876"/>
          </a:xfrm>
          <a:prstGeom prst="rect">
            <a:avLst/>
          </a:prstGeom>
        </p:spPr>
      </p:pic>
    </p:spTree>
    <p:extLst>
      <p:ext uri="{BB962C8B-B14F-4D97-AF65-F5344CB8AC3E}">
        <p14:creationId xmlns:p14="http://schemas.microsoft.com/office/powerpoint/2010/main" val="340716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8D97-D8E0-4A60-96A7-E0713C261008}"/>
              </a:ext>
            </a:extLst>
          </p:cNvPr>
          <p:cNvSpPr>
            <a:spLocks noGrp="1"/>
          </p:cNvSpPr>
          <p:nvPr>
            <p:ph type="title"/>
          </p:nvPr>
        </p:nvSpPr>
        <p:spPr>
          <a:xfrm>
            <a:off x="838200" y="365125"/>
            <a:ext cx="10515600" cy="1325563"/>
          </a:xfrm>
        </p:spPr>
        <p:txBody>
          <a:bodyPr/>
          <a:lstStyle/>
          <a:p>
            <a:r>
              <a:rPr lang="en-US" dirty="0"/>
              <a:t>10 fold cross validation results</a:t>
            </a:r>
          </a:p>
        </p:txBody>
      </p:sp>
      <p:pic>
        <p:nvPicPr>
          <p:cNvPr id="4" name="Content Placeholder 3">
            <a:extLst>
              <a:ext uri="{FF2B5EF4-FFF2-40B4-BE49-F238E27FC236}">
                <a16:creationId xmlns:a16="http://schemas.microsoft.com/office/drawing/2014/main" id="{BF7EA9AD-F4BB-4093-87BA-5A008C984E6C}"/>
              </a:ext>
            </a:extLst>
          </p:cNvPr>
          <p:cNvPicPr>
            <a:picLocks noGrp="1" noChangeAspect="1"/>
          </p:cNvPicPr>
          <p:nvPr>
            <p:ph idx="1"/>
          </p:nvPr>
        </p:nvPicPr>
        <p:blipFill>
          <a:blip r:embed="rId2"/>
          <a:stretch>
            <a:fillRect/>
          </a:stretch>
        </p:blipFill>
        <p:spPr>
          <a:xfrm>
            <a:off x="3550279" y="1816833"/>
            <a:ext cx="3930857" cy="4351338"/>
          </a:xfrm>
          <a:prstGeom prst="rect">
            <a:avLst/>
          </a:prstGeom>
        </p:spPr>
      </p:pic>
    </p:spTree>
    <p:extLst>
      <p:ext uri="{BB962C8B-B14F-4D97-AF65-F5344CB8AC3E}">
        <p14:creationId xmlns:p14="http://schemas.microsoft.com/office/powerpoint/2010/main" val="409861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4014-58D4-4E12-A1C9-64686850AC3F}"/>
              </a:ext>
            </a:extLst>
          </p:cNvPr>
          <p:cNvSpPr>
            <a:spLocks noGrp="1"/>
          </p:cNvSpPr>
          <p:nvPr>
            <p:ph type="title"/>
          </p:nvPr>
        </p:nvSpPr>
        <p:spPr>
          <a:xfrm>
            <a:off x="838200" y="365125"/>
            <a:ext cx="10515600" cy="670573"/>
          </a:xfrm>
        </p:spPr>
        <p:txBody>
          <a:bodyPr>
            <a:normAutofit fontScale="90000"/>
          </a:bodyPr>
          <a:lstStyle/>
          <a:p>
            <a:r>
              <a:rPr lang="en-US" dirty="0"/>
              <a:t>Relative Importance of </a:t>
            </a:r>
            <a:r>
              <a:rPr lang="en-US" dirty="0" err="1"/>
              <a:t>Pred</a:t>
            </a:r>
            <a:r>
              <a:rPr lang="en-US" dirty="0"/>
              <a:t> Vars</a:t>
            </a:r>
          </a:p>
        </p:txBody>
      </p:sp>
      <p:pic>
        <p:nvPicPr>
          <p:cNvPr id="4" name="Content Placeholder 3">
            <a:extLst>
              <a:ext uri="{FF2B5EF4-FFF2-40B4-BE49-F238E27FC236}">
                <a16:creationId xmlns:a16="http://schemas.microsoft.com/office/drawing/2014/main" id="{024492CB-2461-4A96-9367-D9908883FE33}"/>
              </a:ext>
            </a:extLst>
          </p:cNvPr>
          <p:cNvPicPr>
            <a:picLocks noGrp="1" noChangeAspect="1"/>
          </p:cNvPicPr>
          <p:nvPr>
            <p:ph idx="1"/>
          </p:nvPr>
        </p:nvPicPr>
        <p:blipFill>
          <a:blip r:embed="rId2"/>
          <a:stretch>
            <a:fillRect/>
          </a:stretch>
        </p:blipFill>
        <p:spPr>
          <a:xfrm>
            <a:off x="934461" y="989944"/>
            <a:ext cx="3927756" cy="4351338"/>
          </a:xfrm>
          <a:prstGeom prst="rect">
            <a:avLst/>
          </a:prstGeom>
        </p:spPr>
      </p:pic>
      <p:sp>
        <p:nvSpPr>
          <p:cNvPr id="5" name="TextBox 4">
            <a:extLst>
              <a:ext uri="{FF2B5EF4-FFF2-40B4-BE49-F238E27FC236}">
                <a16:creationId xmlns:a16="http://schemas.microsoft.com/office/drawing/2014/main" id="{9501F8CD-8547-4CD2-A3AC-BAE1FE0739E8}"/>
              </a:ext>
            </a:extLst>
          </p:cNvPr>
          <p:cNvSpPr txBox="1"/>
          <p:nvPr/>
        </p:nvSpPr>
        <p:spPr>
          <a:xfrm>
            <a:off x="5794310" y="1380931"/>
            <a:ext cx="5113176" cy="4524315"/>
          </a:xfrm>
          <a:prstGeom prst="rect">
            <a:avLst/>
          </a:prstGeom>
          <a:noFill/>
        </p:spPr>
        <p:txBody>
          <a:bodyPr wrap="square" rtlCol="0">
            <a:spAutoFit/>
          </a:bodyPr>
          <a:lstStyle/>
          <a:p>
            <a:r>
              <a:rPr lang="en-US" dirty="0"/>
              <a:t>So, PC1 &amp; PC2 are consistently important for all 4 methods tried.</a:t>
            </a:r>
          </a:p>
          <a:p>
            <a:r>
              <a:rPr lang="en-US" dirty="0"/>
              <a:t>The other variables are somewhat controllable.</a:t>
            </a:r>
          </a:p>
          <a:p>
            <a:r>
              <a:rPr lang="en-US" dirty="0" err="1"/>
              <a:t>PovertyRate</a:t>
            </a:r>
            <a:r>
              <a:rPr lang="en-US" dirty="0"/>
              <a:t> </a:t>
            </a:r>
          </a:p>
          <a:p>
            <a:r>
              <a:rPr lang="en-US" dirty="0" err="1"/>
              <a:t>CorpTaxMax</a:t>
            </a:r>
            <a:r>
              <a:rPr lang="en-US" dirty="0"/>
              <a:t> – this one is state level so that’s hard</a:t>
            </a:r>
          </a:p>
          <a:p>
            <a:r>
              <a:rPr lang="en-US" dirty="0" err="1"/>
              <a:t>MaleFemale</a:t>
            </a:r>
            <a:r>
              <a:rPr lang="en-US" dirty="0"/>
              <a:t> Ratio </a:t>
            </a:r>
          </a:p>
          <a:p>
            <a:r>
              <a:rPr lang="en-US" dirty="0" err="1"/>
              <a:t>MedianAge</a:t>
            </a:r>
            <a:r>
              <a:rPr lang="en-US" dirty="0"/>
              <a:t> </a:t>
            </a:r>
          </a:p>
          <a:p>
            <a:r>
              <a:rPr lang="en-US" dirty="0" err="1"/>
              <a:t>GDPperCap</a:t>
            </a:r>
            <a:r>
              <a:rPr lang="en-US" dirty="0"/>
              <a:t> </a:t>
            </a:r>
          </a:p>
          <a:p>
            <a:endParaRPr lang="en-US" dirty="0"/>
          </a:p>
          <a:p>
            <a:r>
              <a:rPr lang="en-US" dirty="0"/>
              <a:t>Basically, the story is not surprising -&gt; reduce poverty and increase revenue per capita.  There is a little with age/gender but those </a:t>
            </a:r>
            <a:r>
              <a:rPr lang="en-US" dirty="0" err="1"/>
              <a:t>coefs</a:t>
            </a:r>
            <a:r>
              <a:rPr lang="en-US" dirty="0"/>
              <a:t> are small</a:t>
            </a:r>
          </a:p>
          <a:p>
            <a:endParaRPr lang="en-US" dirty="0"/>
          </a:p>
          <a:p>
            <a:r>
              <a:rPr lang="en-US" dirty="0"/>
              <a:t>The real take away is that the </a:t>
            </a:r>
            <a:r>
              <a:rPr lang="en-US" dirty="0" err="1"/>
              <a:t>dist</a:t>
            </a:r>
            <a:r>
              <a:rPr lang="en-US" dirty="0"/>
              <a:t> of industry revenue (by NAICs) really matters.  Therefore, we’ll do a benchmarking dashboard specific to this.</a:t>
            </a:r>
          </a:p>
        </p:txBody>
      </p:sp>
      <p:sp>
        <p:nvSpPr>
          <p:cNvPr id="3" name="TextBox 2">
            <a:extLst>
              <a:ext uri="{FF2B5EF4-FFF2-40B4-BE49-F238E27FC236}">
                <a16:creationId xmlns:a16="http://schemas.microsoft.com/office/drawing/2014/main" id="{5002E333-2699-43FC-96D3-DD79B34E795E}"/>
              </a:ext>
            </a:extLst>
          </p:cNvPr>
          <p:cNvSpPr txBox="1"/>
          <p:nvPr/>
        </p:nvSpPr>
        <p:spPr>
          <a:xfrm>
            <a:off x="5794310" y="6057900"/>
            <a:ext cx="5322607" cy="646331"/>
          </a:xfrm>
          <a:prstGeom prst="rect">
            <a:avLst/>
          </a:prstGeom>
          <a:noFill/>
        </p:spPr>
        <p:txBody>
          <a:bodyPr wrap="square" rtlCol="0">
            <a:spAutoFit/>
          </a:bodyPr>
          <a:lstStyle/>
          <a:p>
            <a:r>
              <a:rPr lang="en-US" dirty="0">
                <a:highlight>
                  <a:srgbClr val="FFFF00"/>
                </a:highlight>
              </a:rPr>
              <a:t>Get James’s guidance on this and about the motivation for him.</a:t>
            </a:r>
          </a:p>
        </p:txBody>
      </p:sp>
      <p:sp>
        <p:nvSpPr>
          <p:cNvPr id="6" name="TextBox 5">
            <a:extLst>
              <a:ext uri="{FF2B5EF4-FFF2-40B4-BE49-F238E27FC236}">
                <a16:creationId xmlns:a16="http://schemas.microsoft.com/office/drawing/2014/main" id="{5711D652-0E32-4E51-A30E-2BC4DF5E1B29}"/>
              </a:ext>
            </a:extLst>
          </p:cNvPr>
          <p:cNvSpPr txBox="1"/>
          <p:nvPr/>
        </p:nvSpPr>
        <p:spPr>
          <a:xfrm>
            <a:off x="510006" y="5596235"/>
            <a:ext cx="5322607" cy="923330"/>
          </a:xfrm>
          <a:prstGeom prst="rect">
            <a:avLst/>
          </a:prstGeom>
          <a:noFill/>
        </p:spPr>
        <p:txBody>
          <a:bodyPr wrap="square" rtlCol="0">
            <a:spAutoFit/>
          </a:bodyPr>
          <a:lstStyle/>
          <a:p>
            <a:r>
              <a:rPr lang="en-US" dirty="0">
                <a:highlight>
                  <a:srgbClr val="FFFF00"/>
                </a:highlight>
              </a:rPr>
              <a:t>Note: keep separate what we put in the report and what we delivery to </a:t>
            </a:r>
            <a:r>
              <a:rPr lang="en-US" dirty="0" err="1">
                <a:highlight>
                  <a:srgbClr val="FFFF00"/>
                </a:highlight>
              </a:rPr>
              <a:t>james</a:t>
            </a:r>
            <a:r>
              <a:rPr lang="en-US" dirty="0">
                <a:highlight>
                  <a:srgbClr val="FFFF00"/>
                </a:highlight>
              </a:rPr>
              <a:t> (if </a:t>
            </a:r>
            <a:r>
              <a:rPr lang="en-US" dirty="0" err="1">
                <a:highlight>
                  <a:srgbClr val="FFFF00"/>
                </a:highlight>
              </a:rPr>
              <a:t>james</a:t>
            </a:r>
            <a:r>
              <a:rPr lang="en-US" dirty="0">
                <a:highlight>
                  <a:srgbClr val="FFFF00"/>
                </a:highlight>
              </a:rPr>
              <a:t> cuts anything, still report on what we did and why)</a:t>
            </a:r>
          </a:p>
        </p:txBody>
      </p:sp>
    </p:spTree>
    <p:extLst>
      <p:ext uri="{BB962C8B-B14F-4D97-AF65-F5344CB8AC3E}">
        <p14:creationId xmlns:p14="http://schemas.microsoft.com/office/powerpoint/2010/main" val="258355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A2E-8CD3-42E8-BC78-3A9ABF90EFD2}"/>
              </a:ext>
            </a:extLst>
          </p:cNvPr>
          <p:cNvSpPr>
            <a:spLocks noGrp="1"/>
          </p:cNvSpPr>
          <p:nvPr>
            <p:ph type="title"/>
          </p:nvPr>
        </p:nvSpPr>
        <p:spPr>
          <a:xfrm>
            <a:off x="278364" y="1147665"/>
            <a:ext cx="10515600" cy="465299"/>
          </a:xfrm>
        </p:spPr>
        <p:txBody>
          <a:bodyPr>
            <a:normAutofit fontScale="90000"/>
          </a:bodyPr>
          <a:lstStyle/>
          <a:p>
            <a:r>
              <a:rPr lang="en-US" sz="2000" dirty="0"/>
              <a:t>Finally, we ran regression with </a:t>
            </a:r>
            <a:r>
              <a:rPr lang="en-US" sz="2000" dirty="0" err="1"/>
              <a:t>Tech_hub</a:t>
            </a:r>
            <a:r>
              <a:rPr lang="en-US" sz="2000" dirty="0"/>
              <a:t> as target as well (logistic b\c binary) – the purpose of this is to show that our conclusion that the breakdown of industry revenue really matters is robust.  AKA…it’s not just b\c we selected the target for this to be total revenue…it’s also predictive about whether or not a MSA is a tech-hub.  </a:t>
            </a:r>
            <a:br>
              <a:rPr lang="en-US" sz="2000" dirty="0"/>
            </a:br>
            <a:br>
              <a:rPr lang="en-US" sz="2000" dirty="0"/>
            </a:br>
            <a:r>
              <a:rPr lang="en-US" sz="2000" dirty="0"/>
              <a:t>So the industry type breakdown is predictive of the total revenue that a MSA will bring in and also predictive of whether or not a MSA is a tech-hub.  </a:t>
            </a:r>
            <a:br>
              <a:rPr lang="en-US" sz="2000" dirty="0"/>
            </a:br>
            <a:br>
              <a:rPr lang="en-US" sz="2000" dirty="0"/>
            </a:br>
            <a:r>
              <a:rPr lang="en-US" sz="2000" dirty="0"/>
              <a:t>So it’ll pay for city managers to pay attention to the type of industry in their city…not just the total revenue. </a:t>
            </a:r>
          </a:p>
        </p:txBody>
      </p:sp>
      <p:sp>
        <p:nvSpPr>
          <p:cNvPr id="3" name="Content Placeholder 2">
            <a:extLst>
              <a:ext uri="{FF2B5EF4-FFF2-40B4-BE49-F238E27FC236}">
                <a16:creationId xmlns:a16="http://schemas.microsoft.com/office/drawing/2014/main" id="{9621E7EB-116A-4E87-9225-75E034F0F55B}"/>
              </a:ext>
            </a:extLst>
          </p:cNvPr>
          <p:cNvSpPr>
            <a:spLocks noGrp="1"/>
          </p:cNvSpPr>
          <p:nvPr>
            <p:ph idx="1"/>
          </p:nvPr>
        </p:nvSpPr>
        <p:spPr>
          <a:xfrm>
            <a:off x="539620" y="3620278"/>
            <a:ext cx="3948404" cy="2761861"/>
          </a:xfrm>
        </p:spPr>
        <p:txBody>
          <a:bodyPr>
            <a:normAutofit/>
          </a:bodyPr>
          <a:lstStyle/>
          <a:p>
            <a:pPr>
              <a:spcBef>
                <a:spcPts val="0"/>
              </a:spcBef>
            </a:pPr>
            <a:r>
              <a:rPr lang="en-US" sz="1200" dirty="0"/>
              <a:t>#PC1 &amp; 2 are still the most important variables </a:t>
            </a:r>
          </a:p>
          <a:p>
            <a:pPr>
              <a:spcBef>
                <a:spcPts val="0"/>
              </a:spcBef>
            </a:pPr>
            <a:r>
              <a:rPr lang="en-US" sz="1200" dirty="0"/>
              <a:t>#PC1              2.8645</a:t>
            </a:r>
          </a:p>
          <a:p>
            <a:pPr>
              <a:spcBef>
                <a:spcPts val="0"/>
              </a:spcBef>
            </a:pPr>
            <a:r>
              <a:rPr lang="en-US" sz="1200" dirty="0"/>
              <a:t>#PC2              3.0959</a:t>
            </a:r>
          </a:p>
          <a:p>
            <a:pPr>
              <a:spcBef>
                <a:spcPts val="0"/>
              </a:spcBef>
            </a:pPr>
            <a:r>
              <a:rPr lang="en-US" sz="1200" dirty="0"/>
              <a:t>#</a:t>
            </a:r>
            <a:r>
              <a:rPr lang="en-US" sz="1200" dirty="0" err="1"/>
              <a:t>NumAirline</a:t>
            </a:r>
            <a:r>
              <a:rPr lang="en-US" sz="1200" dirty="0"/>
              <a:t>       0.9778</a:t>
            </a:r>
          </a:p>
          <a:p>
            <a:pPr>
              <a:spcBef>
                <a:spcPts val="0"/>
              </a:spcBef>
            </a:pPr>
            <a:r>
              <a:rPr lang="en-US" sz="1200" dirty="0"/>
              <a:t>#</a:t>
            </a:r>
            <a:r>
              <a:rPr lang="en-US" sz="1200" dirty="0" err="1"/>
              <a:t>AvgTuition</a:t>
            </a:r>
            <a:r>
              <a:rPr lang="en-US" sz="1200" dirty="0"/>
              <a:t>       0.6052</a:t>
            </a:r>
          </a:p>
          <a:p>
            <a:pPr>
              <a:spcBef>
                <a:spcPts val="0"/>
              </a:spcBef>
            </a:pPr>
            <a:r>
              <a:rPr lang="en-US" sz="1200" dirty="0"/>
              <a:t>#</a:t>
            </a:r>
            <a:r>
              <a:rPr lang="en-US" sz="1200" dirty="0" err="1"/>
              <a:t>MedianIncome</a:t>
            </a:r>
            <a:r>
              <a:rPr lang="en-US" sz="1200" dirty="0"/>
              <a:t>     0.1126</a:t>
            </a:r>
          </a:p>
          <a:p>
            <a:pPr>
              <a:spcBef>
                <a:spcPts val="0"/>
              </a:spcBef>
            </a:pPr>
            <a:r>
              <a:rPr lang="en-US" sz="1200" dirty="0"/>
              <a:t>#</a:t>
            </a:r>
            <a:r>
              <a:rPr lang="en-US" sz="1200" dirty="0" err="1"/>
              <a:t>PovertyRate</a:t>
            </a:r>
            <a:r>
              <a:rPr lang="en-US" sz="1200" dirty="0"/>
              <a:t>      0.4664</a:t>
            </a:r>
          </a:p>
          <a:p>
            <a:pPr>
              <a:spcBef>
                <a:spcPts val="0"/>
              </a:spcBef>
            </a:pPr>
            <a:r>
              <a:rPr lang="en-US" sz="1200" dirty="0"/>
              <a:t>#</a:t>
            </a:r>
            <a:r>
              <a:rPr lang="en-US" sz="1200" dirty="0" err="1"/>
              <a:t>PercentBach</a:t>
            </a:r>
            <a:r>
              <a:rPr lang="en-US" sz="1200" dirty="0"/>
              <a:t>      0.8578</a:t>
            </a:r>
          </a:p>
          <a:p>
            <a:pPr>
              <a:spcBef>
                <a:spcPts val="0"/>
              </a:spcBef>
            </a:pPr>
            <a:r>
              <a:rPr lang="en-US" sz="1200" dirty="0"/>
              <a:t>#</a:t>
            </a:r>
            <a:r>
              <a:rPr lang="en-US" sz="1200" dirty="0" err="1"/>
              <a:t>PollutionIndex</a:t>
            </a:r>
            <a:r>
              <a:rPr lang="en-US" sz="1200" dirty="0"/>
              <a:t>   2.0072</a:t>
            </a:r>
          </a:p>
          <a:p>
            <a:pPr>
              <a:spcBef>
                <a:spcPts val="0"/>
              </a:spcBef>
            </a:pPr>
            <a:r>
              <a:rPr lang="en-US" sz="1200" dirty="0"/>
              <a:t>#</a:t>
            </a:r>
            <a:r>
              <a:rPr lang="en-US" sz="1200" dirty="0" err="1"/>
              <a:t>MaleFemaleRatio</a:t>
            </a:r>
            <a:r>
              <a:rPr lang="en-US" sz="1200" dirty="0"/>
              <a:t>  0.0566</a:t>
            </a:r>
          </a:p>
          <a:p>
            <a:pPr>
              <a:spcBef>
                <a:spcPts val="0"/>
              </a:spcBef>
            </a:pPr>
            <a:r>
              <a:rPr lang="en-US" sz="1200" dirty="0"/>
              <a:t>#</a:t>
            </a:r>
            <a:r>
              <a:rPr lang="en-US" sz="1200" dirty="0" err="1"/>
              <a:t>WCIndex</a:t>
            </a:r>
            <a:r>
              <a:rPr lang="en-US" sz="1200" dirty="0"/>
              <a:t>          0.0678</a:t>
            </a:r>
          </a:p>
          <a:p>
            <a:pPr>
              <a:spcBef>
                <a:spcPts val="0"/>
              </a:spcBef>
            </a:pPr>
            <a:r>
              <a:rPr lang="en-US" sz="1200" dirty="0"/>
              <a:t>#</a:t>
            </a:r>
            <a:r>
              <a:rPr lang="en-US" sz="1200" dirty="0" err="1"/>
              <a:t>CrimeIndex</a:t>
            </a:r>
            <a:r>
              <a:rPr lang="en-US" sz="1200" dirty="0"/>
              <a:t>       0.1512</a:t>
            </a:r>
          </a:p>
          <a:p>
            <a:pPr>
              <a:spcBef>
                <a:spcPts val="0"/>
              </a:spcBef>
            </a:pPr>
            <a:r>
              <a:rPr lang="en-US" sz="1200" dirty="0"/>
              <a:t>#Amazon1          0.1611</a:t>
            </a:r>
          </a:p>
          <a:p>
            <a:pPr>
              <a:spcBef>
                <a:spcPts val="0"/>
              </a:spcBef>
            </a:pPr>
            <a:r>
              <a:rPr lang="en-US" sz="1200" dirty="0"/>
              <a:t>#TopGrad1         0.6777</a:t>
            </a:r>
          </a:p>
          <a:p>
            <a:pPr>
              <a:spcBef>
                <a:spcPts val="0"/>
              </a:spcBef>
            </a:pPr>
            <a:r>
              <a:rPr lang="en-US" sz="1200" dirty="0"/>
              <a:t>#</a:t>
            </a:r>
            <a:r>
              <a:rPr lang="en-US" sz="1200" dirty="0" err="1"/>
              <a:t>landusescore</a:t>
            </a:r>
            <a:r>
              <a:rPr lang="en-US" sz="1200" dirty="0"/>
              <a:t>     0.4584</a:t>
            </a:r>
          </a:p>
          <a:p>
            <a:pPr>
              <a:spcBef>
                <a:spcPts val="0"/>
              </a:spcBef>
            </a:pPr>
            <a:r>
              <a:rPr lang="en-US" sz="1200" dirty="0"/>
              <a:t>#</a:t>
            </a:r>
            <a:r>
              <a:rPr lang="en-US" sz="1200" dirty="0" err="1"/>
              <a:t>streetscore</a:t>
            </a:r>
            <a:r>
              <a:rPr lang="en-US" sz="1200" dirty="0"/>
              <a:t>      1.0618</a:t>
            </a:r>
          </a:p>
        </p:txBody>
      </p:sp>
      <p:sp>
        <p:nvSpPr>
          <p:cNvPr id="4" name="Rectangle 3">
            <a:extLst>
              <a:ext uri="{FF2B5EF4-FFF2-40B4-BE49-F238E27FC236}">
                <a16:creationId xmlns:a16="http://schemas.microsoft.com/office/drawing/2014/main" id="{030A228E-3794-4B03-A84D-948C2BDC01EE}"/>
              </a:ext>
            </a:extLst>
          </p:cNvPr>
          <p:cNvSpPr/>
          <p:nvPr/>
        </p:nvSpPr>
        <p:spPr>
          <a:xfrm>
            <a:off x="390330" y="2519265"/>
            <a:ext cx="9399037" cy="1200329"/>
          </a:xfrm>
          <a:prstGeom prst="rect">
            <a:avLst/>
          </a:prstGeom>
        </p:spPr>
        <p:txBody>
          <a:bodyPr wrap="square">
            <a:spAutoFit/>
          </a:bodyPr>
          <a:lstStyle/>
          <a:p>
            <a:r>
              <a:rPr lang="en-US" sz="1200" dirty="0"/>
              <a:t>Final Logistic Model</a:t>
            </a:r>
          </a:p>
          <a:p>
            <a:r>
              <a:rPr lang="en-US" sz="1200" dirty="0"/>
              <a:t>model &lt;- </a:t>
            </a:r>
            <a:r>
              <a:rPr lang="en-US" sz="1200" dirty="0" err="1"/>
              <a:t>glm</a:t>
            </a:r>
            <a:r>
              <a:rPr lang="en-US" sz="1200" dirty="0"/>
              <a:t>(</a:t>
            </a:r>
            <a:r>
              <a:rPr lang="en-US" sz="1200" dirty="0" err="1"/>
              <a:t>Tech_Hub</a:t>
            </a:r>
            <a:r>
              <a:rPr lang="en-US" sz="1200" dirty="0"/>
              <a:t> ~  PC1 + PC2  + </a:t>
            </a:r>
            <a:r>
              <a:rPr lang="en-US" sz="1200" dirty="0" err="1"/>
              <a:t>NumAirline</a:t>
            </a:r>
            <a:r>
              <a:rPr lang="en-US" sz="1200" dirty="0"/>
              <a:t> + </a:t>
            </a:r>
            <a:r>
              <a:rPr lang="en-US" sz="1200" dirty="0" err="1"/>
              <a:t>AvgTuition</a:t>
            </a:r>
            <a:r>
              <a:rPr lang="en-US" sz="1200" dirty="0"/>
              <a:t> + </a:t>
            </a:r>
            <a:r>
              <a:rPr lang="en-US" sz="1200" dirty="0" err="1"/>
              <a:t>MedianIncome</a:t>
            </a:r>
            <a:r>
              <a:rPr lang="en-US" sz="1200" dirty="0"/>
              <a:t> + </a:t>
            </a:r>
            <a:r>
              <a:rPr lang="en-US" sz="1200" dirty="0" err="1"/>
              <a:t>PovertyRate</a:t>
            </a:r>
            <a:r>
              <a:rPr lang="en-US" sz="1200" dirty="0"/>
              <a:t> + </a:t>
            </a:r>
            <a:r>
              <a:rPr lang="en-US" sz="1200" dirty="0" err="1"/>
              <a:t>PercentBach</a:t>
            </a:r>
            <a:r>
              <a:rPr lang="en-US" sz="1200" dirty="0"/>
              <a:t> + </a:t>
            </a:r>
            <a:r>
              <a:rPr lang="en-US" sz="1200" dirty="0" err="1"/>
              <a:t>PollutionIndex</a:t>
            </a:r>
            <a:r>
              <a:rPr lang="en-US" sz="1200" dirty="0"/>
              <a:t> +</a:t>
            </a:r>
          </a:p>
          <a:p>
            <a:r>
              <a:rPr lang="en-US" sz="1200" dirty="0"/>
              <a:t>              </a:t>
            </a:r>
            <a:r>
              <a:rPr lang="en-US" sz="1200" dirty="0" err="1"/>
              <a:t>MaleFemaleRatio</a:t>
            </a:r>
            <a:r>
              <a:rPr lang="en-US" sz="1200" dirty="0"/>
              <a:t> + </a:t>
            </a:r>
            <a:r>
              <a:rPr lang="en-US" sz="1200" dirty="0" err="1"/>
              <a:t>WCIndex</a:t>
            </a:r>
            <a:r>
              <a:rPr lang="en-US" sz="1200" dirty="0"/>
              <a:t> + </a:t>
            </a:r>
            <a:r>
              <a:rPr lang="en-US" sz="1200" dirty="0" err="1"/>
              <a:t>CrimeIndex</a:t>
            </a:r>
            <a:r>
              <a:rPr lang="en-US" sz="1200" dirty="0"/>
              <a:t> + Amazon + </a:t>
            </a:r>
            <a:r>
              <a:rPr lang="en-US" sz="1200" dirty="0" err="1"/>
              <a:t>TopGrad</a:t>
            </a:r>
            <a:r>
              <a:rPr lang="en-US" sz="1200" dirty="0"/>
              <a:t> + </a:t>
            </a:r>
            <a:r>
              <a:rPr lang="en-US" sz="1200" dirty="0" err="1"/>
              <a:t>landusescore</a:t>
            </a:r>
            <a:r>
              <a:rPr lang="en-US" sz="1200" dirty="0"/>
              <a:t> + </a:t>
            </a:r>
            <a:r>
              <a:rPr lang="en-US" sz="1200" dirty="0" err="1"/>
              <a:t>streetscore</a:t>
            </a:r>
            <a:r>
              <a:rPr lang="en-US" sz="1200" dirty="0"/>
              <a:t> , family=binomial(link='logit'), data = </a:t>
            </a:r>
            <a:r>
              <a:rPr lang="en-US" sz="1200" dirty="0" err="1"/>
              <a:t>model_data</a:t>
            </a:r>
            <a:r>
              <a:rPr lang="en-US" sz="1200" dirty="0"/>
              <a:t>)</a:t>
            </a:r>
          </a:p>
          <a:p>
            <a:r>
              <a:rPr lang="en-US" sz="1200" dirty="0"/>
              <a:t>summary(model)</a:t>
            </a:r>
          </a:p>
          <a:p>
            <a:r>
              <a:rPr lang="en-US" sz="1200" dirty="0"/>
              <a:t>#Multiple R-squared:  0.768,	Adjusted R-squared:  0.763</a:t>
            </a:r>
          </a:p>
        </p:txBody>
      </p:sp>
    </p:spTree>
    <p:extLst>
      <p:ext uri="{BB962C8B-B14F-4D97-AF65-F5344CB8AC3E}">
        <p14:creationId xmlns:p14="http://schemas.microsoft.com/office/powerpoint/2010/main" val="99619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21EA-4633-42E4-B869-D4B6534CBAC3}"/>
              </a:ext>
            </a:extLst>
          </p:cNvPr>
          <p:cNvSpPr>
            <a:spLocks noGrp="1"/>
          </p:cNvSpPr>
          <p:nvPr>
            <p:ph type="title"/>
          </p:nvPr>
        </p:nvSpPr>
        <p:spPr/>
        <p:txBody>
          <a:bodyPr/>
          <a:lstStyle/>
          <a:p>
            <a:r>
              <a:rPr lang="en-US" dirty="0"/>
              <a:t>Missing Data </a:t>
            </a:r>
          </a:p>
        </p:txBody>
      </p:sp>
      <p:pic>
        <p:nvPicPr>
          <p:cNvPr id="3" name="Picture 2">
            <a:extLst>
              <a:ext uri="{FF2B5EF4-FFF2-40B4-BE49-F238E27FC236}">
                <a16:creationId xmlns:a16="http://schemas.microsoft.com/office/drawing/2014/main" id="{2C1DEAB0-7C7D-4181-964C-FF64E35B319A}"/>
              </a:ext>
            </a:extLst>
          </p:cNvPr>
          <p:cNvPicPr>
            <a:picLocks noChangeAspect="1"/>
          </p:cNvPicPr>
          <p:nvPr/>
        </p:nvPicPr>
        <p:blipFill>
          <a:blip r:embed="rId2"/>
          <a:stretch>
            <a:fillRect/>
          </a:stretch>
        </p:blipFill>
        <p:spPr>
          <a:xfrm>
            <a:off x="730611" y="1932868"/>
            <a:ext cx="3449503" cy="3984356"/>
          </a:xfrm>
          <a:prstGeom prst="rect">
            <a:avLst/>
          </a:prstGeom>
        </p:spPr>
      </p:pic>
      <p:sp>
        <p:nvSpPr>
          <p:cNvPr id="4" name="TextBox 3">
            <a:extLst>
              <a:ext uri="{FF2B5EF4-FFF2-40B4-BE49-F238E27FC236}">
                <a16:creationId xmlns:a16="http://schemas.microsoft.com/office/drawing/2014/main" id="{2D9EC3AD-73D0-4C23-A984-16C638C7A446}"/>
              </a:ext>
            </a:extLst>
          </p:cNvPr>
          <p:cNvSpPr txBox="1"/>
          <p:nvPr/>
        </p:nvSpPr>
        <p:spPr>
          <a:xfrm>
            <a:off x="970384" y="1427584"/>
            <a:ext cx="2985796" cy="369332"/>
          </a:xfrm>
          <a:prstGeom prst="rect">
            <a:avLst/>
          </a:prstGeom>
          <a:noFill/>
        </p:spPr>
        <p:txBody>
          <a:bodyPr wrap="square" rtlCol="0">
            <a:spAutoFit/>
          </a:bodyPr>
          <a:lstStyle/>
          <a:p>
            <a:r>
              <a:rPr lang="en-US" dirty="0"/>
              <a:t>Full dataset</a:t>
            </a:r>
          </a:p>
        </p:txBody>
      </p:sp>
      <p:sp>
        <p:nvSpPr>
          <p:cNvPr id="5" name="TextBox 4">
            <a:extLst>
              <a:ext uri="{FF2B5EF4-FFF2-40B4-BE49-F238E27FC236}">
                <a16:creationId xmlns:a16="http://schemas.microsoft.com/office/drawing/2014/main" id="{58080B3E-47E5-4A17-B0AC-3914DB963E05}"/>
              </a:ext>
            </a:extLst>
          </p:cNvPr>
          <p:cNvSpPr txBox="1"/>
          <p:nvPr/>
        </p:nvSpPr>
        <p:spPr>
          <a:xfrm>
            <a:off x="6096000" y="750907"/>
            <a:ext cx="6642079" cy="553998"/>
          </a:xfrm>
          <a:prstGeom prst="rect">
            <a:avLst/>
          </a:prstGeom>
          <a:noFill/>
        </p:spPr>
        <p:txBody>
          <a:bodyPr wrap="square" rtlCol="0">
            <a:spAutoFit/>
          </a:bodyPr>
          <a:lstStyle/>
          <a:p>
            <a:r>
              <a:rPr lang="en-US" sz="1000" dirty="0"/>
              <a:t>#Only impute for variables that have greater than a 50% fill rate</a:t>
            </a:r>
          </a:p>
          <a:p>
            <a:r>
              <a:rPr lang="en-US" sz="1000" dirty="0"/>
              <a:t>#not using CBRE data, </a:t>
            </a:r>
            <a:r>
              <a:rPr lang="en-US" sz="1000" dirty="0" err="1"/>
              <a:t>qualityoflife</a:t>
            </a:r>
            <a:r>
              <a:rPr lang="en-US" sz="1000" dirty="0"/>
              <a:t>, </a:t>
            </a:r>
            <a:r>
              <a:rPr lang="en-US" sz="1000" dirty="0" err="1"/>
              <a:t>cpiindex</a:t>
            </a:r>
            <a:r>
              <a:rPr lang="en-US" sz="1000" dirty="0"/>
              <a:t>, </a:t>
            </a:r>
            <a:r>
              <a:rPr lang="en-US" sz="1000" dirty="0" err="1"/>
              <a:t>purchasingpower</a:t>
            </a:r>
            <a:endParaRPr lang="en-US" sz="1000" dirty="0"/>
          </a:p>
          <a:p>
            <a:r>
              <a:rPr lang="en-US" sz="1000" dirty="0"/>
              <a:t>Note: I’m sure we can find data with more coverage for </a:t>
            </a:r>
            <a:r>
              <a:rPr lang="en-US" sz="1000" dirty="0" err="1"/>
              <a:t>CPIIndex</a:t>
            </a:r>
            <a:r>
              <a:rPr lang="en-US" sz="1000" dirty="0"/>
              <a:t>.  This is a future enhancement possibility. </a:t>
            </a:r>
          </a:p>
        </p:txBody>
      </p:sp>
      <p:pic>
        <p:nvPicPr>
          <p:cNvPr id="6" name="Picture 5">
            <a:extLst>
              <a:ext uri="{FF2B5EF4-FFF2-40B4-BE49-F238E27FC236}">
                <a16:creationId xmlns:a16="http://schemas.microsoft.com/office/drawing/2014/main" id="{F31B9156-90C8-41FB-B0E9-F06735CE699A}"/>
              </a:ext>
            </a:extLst>
          </p:cNvPr>
          <p:cNvPicPr>
            <a:picLocks noChangeAspect="1"/>
          </p:cNvPicPr>
          <p:nvPr/>
        </p:nvPicPr>
        <p:blipFill>
          <a:blip r:embed="rId3"/>
          <a:stretch>
            <a:fillRect/>
          </a:stretch>
        </p:blipFill>
        <p:spPr>
          <a:xfrm>
            <a:off x="5841023" y="1839438"/>
            <a:ext cx="3830516" cy="4403120"/>
          </a:xfrm>
          <a:prstGeom prst="rect">
            <a:avLst/>
          </a:prstGeom>
        </p:spPr>
      </p:pic>
      <p:sp>
        <p:nvSpPr>
          <p:cNvPr id="7" name="TextBox 6">
            <a:extLst>
              <a:ext uri="{FF2B5EF4-FFF2-40B4-BE49-F238E27FC236}">
                <a16:creationId xmlns:a16="http://schemas.microsoft.com/office/drawing/2014/main" id="{1D0EAEEA-1A44-4808-97D7-48D21975DBD6}"/>
              </a:ext>
            </a:extLst>
          </p:cNvPr>
          <p:cNvSpPr txBox="1"/>
          <p:nvPr/>
        </p:nvSpPr>
        <p:spPr>
          <a:xfrm>
            <a:off x="6095999" y="1395731"/>
            <a:ext cx="5817577" cy="246221"/>
          </a:xfrm>
          <a:prstGeom prst="rect">
            <a:avLst/>
          </a:prstGeom>
          <a:noFill/>
        </p:spPr>
        <p:txBody>
          <a:bodyPr wrap="square" rtlCol="0">
            <a:spAutoFit/>
          </a:bodyPr>
          <a:lstStyle/>
          <a:p>
            <a:r>
              <a:rPr lang="en-US" sz="1000" dirty="0"/>
              <a:t>After removing variables, this is missing data distribution for all remaining variables</a:t>
            </a:r>
          </a:p>
        </p:txBody>
      </p:sp>
    </p:spTree>
    <p:extLst>
      <p:ext uri="{BB962C8B-B14F-4D97-AF65-F5344CB8AC3E}">
        <p14:creationId xmlns:p14="http://schemas.microsoft.com/office/powerpoint/2010/main" val="398439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D29B-3F2B-429A-8C46-089D1C5D56C1}"/>
              </a:ext>
            </a:extLst>
          </p:cNvPr>
          <p:cNvSpPr>
            <a:spLocks noGrp="1"/>
          </p:cNvSpPr>
          <p:nvPr>
            <p:ph type="title"/>
          </p:nvPr>
        </p:nvSpPr>
        <p:spPr/>
        <p:txBody>
          <a:bodyPr/>
          <a:lstStyle/>
          <a:p>
            <a:r>
              <a:rPr lang="en-US" dirty="0"/>
              <a:t>Imputation Results – CART </a:t>
            </a:r>
            <a:r>
              <a:rPr lang="en-US" dirty="0" err="1"/>
              <a:t>Mult</a:t>
            </a:r>
            <a:r>
              <a:rPr lang="en-US" dirty="0"/>
              <a:t> Imputation</a:t>
            </a:r>
          </a:p>
        </p:txBody>
      </p:sp>
      <p:sp>
        <p:nvSpPr>
          <p:cNvPr id="4" name="TextBox 3">
            <a:extLst>
              <a:ext uri="{FF2B5EF4-FFF2-40B4-BE49-F238E27FC236}">
                <a16:creationId xmlns:a16="http://schemas.microsoft.com/office/drawing/2014/main" id="{B492931A-25D2-43C4-8B2A-F7FF6881E2C7}"/>
              </a:ext>
            </a:extLst>
          </p:cNvPr>
          <p:cNvSpPr txBox="1"/>
          <p:nvPr/>
        </p:nvSpPr>
        <p:spPr>
          <a:xfrm>
            <a:off x="475862" y="1577274"/>
            <a:ext cx="52904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5 imputations, all very close to each other</a:t>
            </a:r>
          </a:p>
          <a:p>
            <a:pPr marL="285750" indent="-285750">
              <a:buFont typeface="Arial" panose="020B0604020202020204" pitchFamily="34" charset="0"/>
              <a:buChar char="•"/>
            </a:pPr>
            <a:r>
              <a:rPr lang="en-US" dirty="0"/>
              <a:t>Almost all variables look good. </a:t>
            </a:r>
          </a:p>
          <a:p>
            <a:pPr marL="285750" indent="-285750">
              <a:buFont typeface="Arial" panose="020B0604020202020204" pitchFamily="34" charset="0"/>
              <a:buChar char="•"/>
            </a:pPr>
            <a:r>
              <a:rPr lang="en-US" dirty="0"/>
              <a:t>Electricity looks strange though.  Probably best to not use this variable?</a:t>
            </a:r>
          </a:p>
        </p:txBody>
      </p:sp>
      <p:pic>
        <p:nvPicPr>
          <p:cNvPr id="5" name="Picture 4">
            <a:extLst>
              <a:ext uri="{FF2B5EF4-FFF2-40B4-BE49-F238E27FC236}">
                <a16:creationId xmlns:a16="http://schemas.microsoft.com/office/drawing/2014/main" id="{B5762A42-C7E3-4253-997B-8444D464FC29}"/>
              </a:ext>
            </a:extLst>
          </p:cNvPr>
          <p:cNvPicPr>
            <a:picLocks noChangeAspect="1"/>
          </p:cNvPicPr>
          <p:nvPr/>
        </p:nvPicPr>
        <p:blipFill>
          <a:blip r:embed="rId2"/>
          <a:stretch>
            <a:fillRect/>
          </a:stretch>
        </p:blipFill>
        <p:spPr>
          <a:xfrm>
            <a:off x="614266" y="2500604"/>
            <a:ext cx="3498584" cy="3864449"/>
          </a:xfrm>
          <a:prstGeom prst="rect">
            <a:avLst/>
          </a:prstGeom>
        </p:spPr>
      </p:pic>
      <p:pic>
        <p:nvPicPr>
          <p:cNvPr id="6" name="Picture 5">
            <a:extLst>
              <a:ext uri="{FF2B5EF4-FFF2-40B4-BE49-F238E27FC236}">
                <a16:creationId xmlns:a16="http://schemas.microsoft.com/office/drawing/2014/main" id="{6E2698AC-0AFB-4313-852D-EB8819CE32E0}"/>
              </a:ext>
            </a:extLst>
          </p:cNvPr>
          <p:cNvPicPr>
            <a:picLocks noChangeAspect="1"/>
          </p:cNvPicPr>
          <p:nvPr/>
        </p:nvPicPr>
        <p:blipFill>
          <a:blip r:embed="rId3"/>
          <a:stretch>
            <a:fillRect/>
          </a:stretch>
        </p:blipFill>
        <p:spPr>
          <a:xfrm>
            <a:off x="6536923" y="2669892"/>
            <a:ext cx="3498584" cy="3862664"/>
          </a:xfrm>
          <a:prstGeom prst="rect">
            <a:avLst/>
          </a:prstGeom>
        </p:spPr>
      </p:pic>
      <p:sp>
        <p:nvSpPr>
          <p:cNvPr id="7" name="TextBox 6">
            <a:extLst>
              <a:ext uri="{FF2B5EF4-FFF2-40B4-BE49-F238E27FC236}">
                <a16:creationId xmlns:a16="http://schemas.microsoft.com/office/drawing/2014/main" id="{2B53B3A4-58F7-435B-AFE2-4BDEE24D1882}"/>
              </a:ext>
            </a:extLst>
          </p:cNvPr>
          <p:cNvSpPr txBox="1"/>
          <p:nvPr/>
        </p:nvSpPr>
        <p:spPr>
          <a:xfrm>
            <a:off x="6281716" y="2049479"/>
            <a:ext cx="5290457"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selected imputation (of the 5)</a:t>
            </a:r>
          </a:p>
        </p:txBody>
      </p:sp>
    </p:spTree>
    <p:extLst>
      <p:ext uri="{BB962C8B-B14F-4D97-AF65-F5344CB8AC3E}">
        <p14:creationId xmlns:p14="http://schemas.microsoft.com/office/powerpoint/2010/main" val="97149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A19116-51EA-4F02-8E3C-B71C14C23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479995"/>
            <a:ext cx="7013734" cy="7763558"/>
          </a:xfrm>
          <a:prstGeom prst="rect">
            <a:avLst/>
          </a:prstGeom>
        </p:spPr>
      </p:pic>
      <p:sp>
        <p:nvSpPr>
          <p:cNvPr id="5" name="TextBox 4">
            <a:extLst>
              <a:ext uri="{FF2B5EF4-FFF2-40B4-BE49-F238E27FC236}">
                <a16:creationId xmlns:a16="http://schemas.microsoft.com/office/drawing/2014/main" id="{4C8D3368-3480-4B6B-9F75-9501CBA54BC2}"/>
              </a:ext>
            </a:extLst>
          </p:cNvPr>
          <p:cNvSpPr txBox="1"/>
          <p:nvPr/>
        </p:nvSpPr>
        <p:spPr>
          <a:xfrm>
            <a:off x="274260" y="4991450"/>
            <a:ext cx="7460390" cy="861774"/>
          </a:xfrm>
          <a:prstGeom prst="rect">
            <a:avLst/>
          </a:prstGeom>
          <a:noFill/>
        </p:spPr>
        <p:txBody>
          <a:bodyPr wrap="square" rtlCol="0">
            <a:spAutoFit/>
          </a:bodyPr>
          <a:lstStyle/>
          <a:p>
            <a:r>
              <a:rPr lang="en-US" dirty="0"/>
              <a:t>Original correlation matrix (r-code):</a:t>
            </a:r>
          </a:p>
          <a:p>
            <a:endParaRPr lang="en-US" dirty="0"/>
          </a:p>
          <a:p>
            <a:r>
              <a:rPr lang="en-US" sz="1400" dirty="0" err="1"/>
              <a:t>correlation.matrix</a:t>
            </a:r>
            <a:r>
              <a:rPr lang="en-US" sz="1400" dirty="0"/>
              <a:t> &lt;- </a:t>
            </a:r>
            <a:r>
              <a:rPr lang="en-US" sz="1400" dirty="0" err="1"/>
              <a:t>corrplot</a:t>
            </a:r>
            <a:r>
              <a:rPr lang="en-US" sz="1400" dirty="0"/>
              <a:t>(M, type="upper", order="</a:t>
            </a:r>
            <a:r>
              <a:rPr lang="en-US" sz="1400" dirty="0" err="1"/>
              <a:t>hclust</a:t>
            </a:r>
            <a:r>
              <a:rPr lang="en-US" sz="1400" dirty="0"/>
              <a:t>", </a:t>
            </a:r>
            <a:r>
              <a:rPr lang="en-US" sz="1400" dirty="0" err="1"/>
              <a:t>tl.col</a:t>
            </a:r>
            <a:r>
              <a:rPr lang="en-US" sz="1400" dirty="0"/>
              <a:t>="black", </a:t>
            </a:r>
            <a:r>
              <a:rPr lang="en-US" sz="1400" dirty="0" err="1"/>
              <a:t>tl.srt</a:t>
            </a:r>
            <a:r>
              <a:rPr lang="en-US" sz="1400" dirty="0"/>
              <a:t>=90, </a:t>
            </a:r>
            <a:r>
              <a:rPr lang="en-US" sz="1400" dirty="0" err="1"/>
              <a:t>tl.cex</a:t>
            </a:r>
            <a:r>
              <a:rPr lang="en-US" sz="1400" dirty="0"/>
              <a:t> = .28)</a:t>
            </a:r>
          </a:p>
        </p:txBody>
      </p:sp>
    </p:spTree>
    <p:extLst>
      <p:ext uri="{BB962C8B-B14F-4D97-AF65-F5344CB8AC3E}">
        <p14:creationId xmlns:p14="http://schemas.microsoft.com/office/powerpoint/2010/main" val="382336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A76C-DD66-4B82-BAAD-9D2A7F2F4FBE}"/>
              </a:ext>
            </a:extLst>
          </p:cNvPr>
          <p:cNvSpPr>
            <a:spLocks noGrp="1"/>
          </p:cNvSpPr>
          <p:nvPr>
            <p:ph type="title"/>
          </p:nvPr>
        </p:nvSpPr>
        <p:spPr>
          <a:xfrm>
            <a:off x="169985" y="15753"/>
            <a:ext cx="10515600" cy="698744"/>
          </a:xfrm>
        </p:spPr>
        <p:txBody>
          <a:bodyPr/>
          <a:lstStyle/>
          <a:p>
            <a:r>
              <a:rPr lang="en-US" dirty="0"/>
              <a:t>Transformations</a:t>
            </a:r>
          </a:p>
        </p:txBody>
      </p:sp>
      <p:sp>
        <p:nvSpPr>
          <p:cNvPr id="5" name="TextBox 4">
            <a:extLst>
              <a:ext uri="{FF2B5EF4-FFF2-40B4-BE49-F238E27FC236}">
                <a16:creationId xmlns:a16="http://schemas.microsoft.com/office/drawing/2014/main" id="{10FD9C7A-192E-4F9C-9584-4C91AA8B7FE1}"/>
              </a:ext>
            </a:extLst>
          </p:cNvPr>
          <p:cNvSpPr txBox="1"/>
          <p:nvPr/>
        </p:nvSpPr>
        <p:spPr>
          <a:xfrm>
            <a:off x="3958004" y="180459"/>
            <a:ext cx="8307265" cy="369332"/>
          </a:xfrm>
          <a:prstGeom prst="rect">
            <a:avLst/>
          </a:prstGeom>
          <a:noFill/>
        </p:spPr>
        <p:txBody>
          <a:bodyPr wrap="square" rtlCol="0">
            <a:spAutoFit/>
          </a:bodyPr>
          <a:lstStyle/>
          <a:p>
            <a:r>
              <a:rPr lang="en-US" dirty="0"/>
              <a:t>Take log of all skewed variables (before and after) –R2 improves .1072 (.7781 to .8853)</a:t>
            </a:r>
          </a:p>
        </p:txBody>
      </p:sp>
      <p:pic>
        <p:nvPicPr>
          <p:cNvPr id="7" name="Picture 6">
            <a:extLst>
              <a:ext uri="{FF2B5EF4-FFF2-40B4-BE49-F238E27FC236}">
                <a16:creationId xmlns:a16="http://schemas.microsoft.com/office/drawing/2014/main" id="{D594202D-FB78-4A37-A13B-ED21DC069E91}"/>
              </a:ext>
            </a:extLst>
          </p:cNvPr>
          <p:cNvPicPr>
            <a:picLocks noChangeAspect="1"/>
          </p:cNvPicPr>
          <p:nvPr/>
        </p:nvPicPr>
        <p:blipFill>
          <a:blip r:embed="rId2"/>
          <a:stretch>
            <a:fillRect/>
          </a:stretch>
        </p:blipFill>
        <p:spPr>
          <a:xfrm>
            <a:off x="446734" y="587824"/>
            <a:ext cx="5549619" cy="6100069"/>
          </a:xfrm>
          <a:prstGeom prst="rect">
            <a:avLst/>
          </a:prstGeom>
        </p:spPr>
      </p:pic>
      <p:pic>
        <p:nvPicPr>
          <p:cNvPr id="8" name="Picture 7">
            <a:extLst>
              <a:ext uri="{FF2B5EF4-FFF2-40B4-BE49-F238E27FC236}">
                <a16:creationId xmlns:a16="http://schemas.microsoft.com/office/drawing/2014/main" id="{4FAFFB1A-E806-41DC-8084-C539D90D3461}"/>
              </a:ext>
            </a:extLst>
          </p:cNvPr>
          <p:cNvPicPr>
            <a:picLocks noChangeAspect="1"/>
          </p:cNvPicPr>
          <p:nvPr/>
        </p:nvPicPr>
        <p:blipFill>
          <a:blip r:embed="rId3"/>
          <a:stretch>
            <a:fillRect/>
          </a:stretch>
        </p:blipFill>
        <p:spPr>
          <a:xfrm>
            <a:off x="6350403" y="549791"/>
            <a:ext cx="5549619" cy="6108184"/>
          </a:xfrm>
          <a:prstGeom prst="rect">
            <a:avLst/>
          </a:prstGeom>
        </p:spPr>
      </p:pic>
    </p:spTree>
    <p:extLst>
      <p:ext uri="{BB962C8B-B14F-4D97-AF65-F5344CB8AC3E}">
        <p14:creationId xmlns:p14="http://schemas.microsoft.com/office/powerpoint/2010/main" val="257240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3765-0897-4187-9FEE-72AEECCAFDA0}"/>
              </a:ext>
            </a:extLst>
          </p:cNvPr>
          <p:cNvSpPr>
            <a:spLocks noGrp="1"/>
          </p:cNvSpPr>
          <p:nvPr>
            <p:ph type="title"/>
          </p:nvPr>
        </p:nvSpPr>
        <p:spPr/>
        <p:txBody>
          <a:bodyPr>
            <a:normAutofit/>
          </a:bodyPr>
          <a:lstStyle/>
          <a:p>
            <a:r>
              <a:rPr lang="en-US" sz="2500" dirty="0"/>
              <a:t>VIF shows multicollinearity so now we do ridge regression.</a:t>
            </a:r>
            <a:br>
              <a:rPr lang="en-US" sz="2500" dirty="0"/>
            </a:br>
            <a:endParaRPr lang="en-US" sz="2500" dirty="0"/>
          </a:p>
        </p:txBody>
      </p:sp>
      <p:sp>
        <p:nvSpPr>
          <p:cNvPr id="3" name="TextBox 2">
            <a:extLst>
              <a:ext uri="{FF2B5EF4-FFF2-40B4-BE49-F238E27FC236}">
                <a16:creationId xmlns:a16="http://schemas.microsoft.com/office/drawing/2014/main" id="{5A4C8126-7C37-4E6D-9D51-5BD46BCA8EF8}"/>
              </a:ext>
            </a:extLst>
          </p:cNvPr>
          <p:cNvSpPr txBox="1"/>
          <p:nvPr/>
        </p:nvSpPr>
        <p:spPr>
          <a:xfrm>
            <a:off x="885730" y="1573823"/>
            <a:ext cx="3437792" cy="4247317"/>
          </a:xfrm>
          <a:prstGeom prst="rect">
            <a:avLst/>
          </a:prstGeom>
          <a:noFill/>
        </p:spPr>
        <p:txBody>
          <a:bodyPr wrap="square" rtlCol="0">
            <a:spAutoFit/>
          </a:bodyPr>
          <a:lstStyle/>
          <a:p>
            <a:r>
              <a:rPr lang="en-US" sz="900" dirty="0"/>
              <a:t>#Results -&gt; Looks like all the revenue stuff if important!  Let's PCA  that (helps remove multi b\c PCA creates uncorrelated variables…and so that we have just one or 2 variables that represent “industry breakdown of revenue”</a:t>
            </a:r>
          </a:p>
          <a:p>
            <a:r>
              <a:rPr lang="en-US" sz="900" dirty="0"/>
              <a:t>#(Intercept)             1.488220e+00</a:t>
            </a:r>
          </a:p>
          <a:p>
            <a:r>
              <a:rPr lang="en-US" sz="900" dirty="0"/>
              <a:t>#</a:t>
            </a:r>
            <a:r>
              <a:rPr lang="en-US" sz="900" dirty="0" err="1"/>
              <a:t>NumAirline</a:t>
            </a:r>
            <a:r>
              <a:rPr lang="en-US" sz="900" dirty="0"/>
              <a:t>              9.122145e-03</a:t>
            </a:r>
          </a:p>
          <a:p>
            <a:r>
              <a:rPr lang="en-US" sz="900" dirty="0"/>
              <a:t>#</a:t>
            </a:r>
            <a:r>
              <a:rPr lang="en-US" sz="900" dirty="0" err="1"/>
              <a:t>TaxableWageBase</a:t>
            </a:r>
            <a:r>
              <a:rPr lang="en-US" sz="900" dirty="0"/>
              <a:t>         6.379546e-03</a:t>
            </a:r>
          </a:p>
          <a:p>
            <a:r>
              <a:rPr lang="en-US" sz="900" dirty="0"/>
              <a:t>#PerofRev11             -6.324011e-03</a:t>
            </a:r>
          </a:p>
          <a:p>
            <a:r>
              <a:rPr lang="en-US" sz="900" dirty="0"/>
              <a:t>#PerofRev22              2.123504e-03</a:t>
            </a:r>
          </a:p>
          <a:p>
            <a:r>
              <a:rPr lang="en-US" sz="900" dirty="0"/>
              <a:t>#PerofRev44_45          -9.156522e-02</a:t>
            </a:r>
          </a:p>
          <a:p>
            <a:r>
              <a:rPr lang="en-US" sz="900" dirty="0"/>
              <a:t>#PerofRev51             -1.712036e-02</a:t>
            </a:r>
          </a:p>
          <a:p>
            <a:r>
              <a:rPr lang="en-US" sz="900" dirty="0"/>
              <a:t>#PerofRev52              7.025785e-03</a:t>
            </a:r>
          </a:p>
          <a:p>
            <a:r>
              <a:rPr lang="en-US" sz="900" dirty="0"/>
              <a:t>#PerofRev53             -3.626712e-02</a:t>
            </a:r>
          </a:p>
          <a:p>
            <a:r>
              <a:rPr lang="en-US" sz="900" dirty="0"/>
              <a:t>#PerofRev54             -2.050024e-02</a:t>
            </a:r>
          </a:p>
          <a:p>
            <a:r>
              <a:rPr lang="en-US" sz="900" dirty="0"/>
              <a:t>#PerofRev62             -2.849507e-01</a:t>
            </a:r>
          </a:p>
          <a:p>
            <a:r>
              <a:rPr lang="en-US" sz="900" dirty="0"/>
              <a:t>#PerofRev71              5.354693e-03</a:t>
            </a:r>
          </a:p>
          <a:p>
            <a:r>
              <a:rPr lang="en-US" sz="900" dirty="0"/>
              <a:t>#PerofRev72             -1.748010e-01</a:t>
            </a:r>
          </a:p>
          <a:p>
            <a:r>
              <a:rPr lang="en-US" sz="900" dirty="0"/>
              <a:t>#PerofRev55              4.302406e-03</a:t>
            </a:r>
          </a:p>
          <a:p>
            <a:r>
              <a:rPr lang="en-US" sz="900" dirty="0"/>
              <a:t>#</a:t>
            </a:r>
            <a:r>
              <a:rPr lang="en-US" sz="900" dirty="0" err="1"/>
              <a:t>AvgPropTaxPerCap</a:t>
            </a:r>
            <a:r>
              <a:rPr lang="en-US" sz="900" dirty="0"/>
              <a:t>        1.058509e-05</a:t>
            </a:r>
          </a:p>
          <a:p>
            <a:r>
              <a:rPr lang="en-US" sz="900" dirty="0"/>
              <a:t>#</a:t>
            </a:r>
            <a:r>
              <a:rPr lang="en-US" sz="900" dirty="0" err="1"/>
              <a:t>PovertyRate</a:t>
            </a:r>
            <a:r>
              <a:rPr lang="en-US" sz="900" dirty="0"/>
              <a:t>            -4.464812e-01</a:t>
            </a:r>
          </a:p>
          <a:p>
            <a:r>
              <a:rPr lang="en-US" sz="900" dirty="0"/>
              <a:t>#Electricity            -5.800223e-05</a:t>
            </a:r>
          </a:p>
          <a:p>
            <a:r>
              <a:rPr lang="en-US" sz="900" dirty="0"/>
              <a:t>#</a:t>
            </a:r>
            <a:r>
              <a:rPr lang="en-US" sz="900" dirty="0" err="1"/>
              <a:t>CorpTaxMax</a:t>
            </a:r>
            <a:r>
              <a:rPr lang="en-US" sz="900" dirty="0"/>
              <a:t>              1.838152e-01</a:t>
            </a:r>
          </a:p>
          <a:p>
            <a:r>
              <a:rPr lang="en-US" sz="900" dirty="0"/>
              <a:t>#</a:t>
            </a:r>
            <a:r>
              <a:rPr lang="en-US" sz="900" dirty="0" err="1"/>
              <a:t>WCIndex</a:t>
            </a:r>
            <a:r>
              <a:rPr lang="en-US" sz="900" dirty="0"/>
              <a:t>                -4.472801e-03</a:t>
            </a:r>
          </a:p>
          <a:p>
            <a:r>
              <a:rPr lang="en-US" sz="900" dirty="0"/>
              <a:t>#GDP5Year               -1.233853e-01</a:t>
            </a:r>
          </a:p>
          <a:p>
            <a:r>
              <a:rPr lang="en-US" sz="900" dirty="0"/>
              <a:t>#</a:t>
            </a:r>
            <a:r>
              <a:rPr lang="en-US" sz="900" dirty="0" err="1"/>
              <a:t>MaleFemaleRatio</a:t>
            </a:r>
            <a:r>
              <a:rPr lang="en-US" sz="900" dirty="0"/>
              <a:t>        -4.099508e-03</a:t>
            </a:r>
          </a:p>
          <a:p>
            <a:r>
              <a:rPr lang="en-US" sz="900" dirty="0"/>
              <a:t>#</a:t>
            </a:r>
            <a:r>
              <a:rPr lang="en-US" sz="900" dirty="0" err="1"/>
              <a:t>MedianAge</a:t>
            </a:r>
            <a:r>
              <a:rPr lang="en-US" sz="900" dirty="0"/>
              <a:t>               3.995853e-04</a:t>
            </a:r>
          </a:p>
          <a:p>
            <a:r>
              <a:rPr lang="en-US" sz="900" dirty="0"/>
              <a:t>#</a:t>
            </a:r>
            <a:r>
              <a:rPr lang="en-US" sz="900" dirty="0" err="1"/>
              <a:t>GDPperCap</a:t>
            </a:r>
            <a:r>
              <a:rPr lang="en-US" sz="900" dirty="0"/>
              <a:t>               3.686909e+00</a:t>
            </a:r>
          </a:p>
          <a:p>
            <a:r>
              <a:rPr lang="en-US" sz="900" dirty="0"/>
              <a:t>#</a:t>
            </a:r>
            <a:r>
              <a:rPr lang="en-US" sz="900" dirty="0" err="1"/>
              <a:t>TopGrad</a:t>
            </a:r>
            <a:r>
              <a:rPr lang="en-US" sz="900" dirty="0"/>
              <a:t>                 1.553890e-03</a:t>
            </a:r>
          </a:p>
          <a:p>
            <a:r>
              <a:rPr lang="en-US" sz="900" dirty="0"/>
              <a:t>#</a:t>
            </a:r>
            <a:r>
              <a:rPr lang="en-US" sz="900" dirty="0" err="1"/>
              <a:t>landusescore</a:t>
            </a:r>
            <a:r>
              <a:rPr lang="en-US" sz="900" dirty="0"/>
              <a:t>            5.046025e-05</a:t>
            </a:r>
          </a:p>
          <a:p>
            <a:r>
              <a:rPr lang="en-US" sz="900" dirty="0"/>
              <a:t>#</a:t>
            </a:r>
            <a:r>
              <a:rPr lang="en-US" sz="900" dirty="0" err="1"/>
              <a:t>activityscore</a:t>
            </a:r>
            <a:r>
              <a:rPr lang="en-US" sz="900" dirty="0"/>
              <a:t>           6.910573e-0</a:t>
            </a:r>
          </a:p>
        </p:txBody>
      </p:sp>
      <p:sp>
        <p:nvSpPr>
          <p:cNvPr id="4" name="TextBox 3">
            <a:extLst>
              <a:ext uri="{FF2B5EF4-FFF2-40B4-BE49-F238E27FC236}">
                <a16:creationId xmlns:a16="http://schemas.microsoft.com/office/drawing/2014/main" id="{6746167B-63BF-42BB-B267-ED9A2C2FDB6B}"/>
              </a:ext>
            </a:extLst>
          </p:cNvPr>
          <p:cNvSpPr txBox="1"/>
          <p:nvPr/>
        </p:nvSpPr>
        <p:spPr>
          <a:xfrm>
            <a:off x="4747847" y="1389157"/>
            <a:ext cx="6901961" cy="369332"/>
          </a:xfrm>
          <a:prstGeom prst="rect">
            <a:avLst/>
          </a:prstGeom>
          <a:noFill/>
        </p:spPr>
        <p:txBody>
          <a:bodyPr wrap="square" rtlCol="0">
            <a:spAutoFit/>
          </a:bodyPr>
          <a:lstStyle/>
          <a:p>
            <a:r>
              <a:rPr lang="en-US" dirty="0"/>
              <a:t>Note: research shows </a:t>
            </a:r>
            <a:r>
              <a:rPr lang="en-US" dirty="0" err="1"/>
              <a:t>PCA’ing</a:t>
            </a:r>
            <a:r>
              <a:rPr lang="en-US" dirty="0"/>
              <a:t> </a:t>
            </a:r>
            <a:r>
              <a:rPr lang="en-US" dirty="0" err="1"/>
              <a:t>pred</a:t>
            </a:r>
            <a:r>
              <a:rPr lang="en-US" dirty="0"/>
              <a:t> vars for regression is very common</a:t>
            </a:r>
          </a:p>
        </p:txBody>
      </p:sp>
      <p:sp>
        <p:nvSpPr>
          <p:cNvPr id="9" name="TextBox 8">
            <a:extLst>
              <a:ext uri="{FF2B5EF4-FFF2-40B4-BE49-F238E27FC236}">
                <a16:creationId xmlns:a16="http://schemas.microsoft.com/office/drawing/2014/main" id="{2FBB022A-F67D-4A71-B465-9F94788B1A5C}"/>
              </a:ext>
            </a:extLst>
          </p:cNvPr>
          <p:cNvSpPr txBox="1"/>
          <p:nvPr/>
        </p:nvSpPr>
        <p:spPr>
          <a:xfrm>
            <a:off x="838200" y="6073607"/>
            <a:ext cx="10881170" cy="707886"/>
          </a:xfrm>
          <a:prstGeom prst="rect">
            <a:avLst/>
          </a:prstGeom>
          <a:noFill/>
        </p:spPr>
        <p:txBody>
          <a:bodyPr wrap="square" rtlCol="0">
            <a:spAutoFit/>
          </a:bodyPr>
          <a:lstStyle/>
          <a:p>
            <a:r>
              <a:rPr lang="en-US" sz="1000" b="1" dirty="0"/>
              <a:t>First principal component</a:t>
            </a:r>
            <a:r>
              <a:rPr lang="en-US" sz="1000" dirty="0"/>
              <a:t> is a linear combination of original predictor variables which captures the maximum variance in the data set.</a:t>
            </a:r>
          </a:p>
          <a:p>
            <a:r>
              <a:rPr lang="en-US" sz="1000" b="1" dirty="0"/>
              <a:t>Second principal component </a:t>
            </a:r>
            <a:r>
              <a:rPr lang="en-US" sz="1000" dirty="0"/>
              <a:t>is also a linear combination of original predictors which captures the remaining variance in the data set and is uncorrelated with 1</a:t>
            </a:r>
            <a:r>
              <a:rPr lang="en-US" sz="1000" baseline="30000" dirty="0"/>
              <a:t>st.</a:t>
            </a:r>
            <a:endParaRPr lang="en-US" sz="1000" dirty="0"/>
          </a:p>
          <a:p>
            <a:endParaRPr lang="en-US" sz="1000" dirty="0"/>
          </a:p>
          <a:p>
            <a:endParaRPr lang="en-US" sz="1000" dirty="0"/>
          </a:p>
        </p:txBody>
      </p:sp>
      <p:pic>
        <p:nvPicPr>
          <p:cNvPr id="6" name="Picture 5">
            <a:extLst>
              <a:ext uri="{FF2B5EF4-FFF2-40B4-BE49-F238E27FC236}">
                <a16:creationId xmlns:a16="http://schemas.microsoft.com/office/drawing/2014/main" id="{0796BA10-3653-4189-9B5A-5BD316C43944}"/>
              </a:ext>
            </a:extLst>
          </p:cNvPr>
          <p:cNvPicPr>
            <a:picLocks noChangeAspect="1"/>
          </p:cNvPicPr>
          <p:nvPr/>
        </p:nvPicPr>
        <p:blipFill>
          <a:blip r:embed="rId2"/>
          <a:stretch>
            <a:fillRect/>
          </a:stretch>
        </p:blipFill>
        <p:spPr>
          <a:xfrm>
            <a:off x="8027521" y="1676443"/>
            <a:ext cx="3538441" cy="4446244"/>
          </a:xfrm>
          <a:prstGeom prst="rect">
            <a:avLst/>
          </a:prstGeom>
        </p:spPr>
      </p:pic>
    </p:spTree>
    <p:extLst>
      <p:ext uri="{BB962C8B-B14F-4D97-AF65-F5344CB8AC3E}">
        <p14:creationId xmlns:p14="http://schemas.microsoft.com/office/powerpoint/2010/main" val="248603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107-DF2B-4181-86CC-5FECDC1704CE}"/>
              </a:ext>
            </a:extLst>
          </p:cNvPr>
          <p:cNvSpPr>
            <a:spLocks noGrp="1"/>
          </p:cNvSpPr>
          <p:nvPr>
            <p:ph type="title"/>
          </p:nvPr>
        </p:nvSpPr>
        <p:spPr>
          <a:xfrm>
            <a:off x="838200" y="365125"/>
            <a:ext cx="10515600" cy="493291"/>
          </a:xfrm>
        </p:spPr>
        <p:txBody>
          <a:bodyPr>
            <a:normAutofit fontScale="90000"/>
          </a:bodyPr>
          <a:lstStyle/>
          <a:p>
            <a:r>
              <a:rPr lang="en-US" dirty="0"/>
              <a:t>More on PCA</a:t>
            </a:r>
          </a:p>
        </p:txBody>
      </p:sp>
      <p:sp>
        <p:nvSpPr>
          <p:cNvPr id="3" name="TextBox 2">
            <a:extLst>
              <a:ext uri="{FF2B5EF4-FFF2-40B4-BE49-F238E27FC236}">
                <a16:creationId xmlns:a16="http://schemas.microsoft.com/office/drawing/2014/main" id="{88AFEE58-62C9-4EAA-A289-28142E962D55}"/>
              </a:ext>
            </a:extLst>
          </p:cNvPr>
          <p:cNvSpPr txBox="1"/>
          <p:nvPr/>
        </p:nvSpPr>
        <p:spPr>
          <a:xfrm>
            <a:off x="989045" y="1007706"/>
            <a:ext cx="10142375" cy="1785104"/>
          </a:xfrm>
          <a:prstGeom prst="rect">
            <a:avLst/>
          </a:prstGeom>
          <a:noFill/>
        </p:spPr>
        <p:txBody>
          <a:bodyPr wrap="square" rtlCol="0">
            <a:spAutoFit/>
          </a:bodyPr>
          <a:lstStyle/>
          <a:p>
            <a:pPr marL="285750" indent="-285750">
              <a:buFont typeface="Arial" panose="020B0604020202020204" pitchFamily="34" charset="0"/>
              <a:buChar char="•"/>
            </a:pPr>
            <a:r>
              <a:rPr lang="en-US" sz="1100" dirty="0"/>
              <a:t>We did this b\c many of the percent of rev variables came out as predictive.  So to reduce multicollinearity and reduce the dimensionality, we PCA’s all the percent of rev variables</a:t>
            </a:r>
          </a:p>
          <a:p>
            <a:pPr marL="285750" indent="-285750">
              <a:buFont typeface="Arial" panose="020B0604020202020204" pitchFamily="34" charset="0"/>
              <a:buChar char="•"/>
            </a:pPr>
            <a:r>
              <a:rPr lang="en-US" sz="1100" dirty="0"/>
              <a:t>“PCA is a type of linear transformation on a given data set that has values for a certain number of variables (coordinates) for a certain amount of spaces. This linear transformation fits this dataset to a new coordinate system in such a way that the most significant variance is found on the first coordinate, and each subsequent coordinate is orthogonal to the last and has a lesser variance. In this way, you transform a set of x correlated variables over y samples to a set of p uncorrelated principal components over the same samples.”</a:t>
            </a:r>
          </a:p>
          <a:p>
            <a:pPr marL="285750" indent="-285750">
              <a:buFont typeface="Arial" panose="020B0604020202020204" pitchFamily="34" charset="0"/>
              <a:buChar char="•"/>
            </a:pPr>
            <a:r>
              <a:rPr lang="en-US" sz="1100" dirty="0"/>
              <a:t>You obtain 19 principal components, which you call PC1-19. Each of these explains a percentage of the total variation in the dataset. That is to say: PC1 explains 21% of the total variance, which means that 1/5 of the information in the dataset (19 variables) can be encapsulated by just that one Principal Component. PC2 explains 11% of the variance. PC3 is 7%.</a:t>
            </a:r>
          </a:p>
          <a:p>
            <a:pPr marL="285750"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B2E60E6C-744A-4F02-B1FA-A27D7E521891}"/>
              </a:ext>
            </a:extLst>
          </p:cNvPr>
          <p:cNvPicPr>
            <a:picLocks noChangeAspect="1"/>
          </p:cNvPicPr>
          <p:nvPr/>
        </p:nvPicPr>
        <p:blipFill>
          <a:blip r:embed="rId2"/>
          <a:stretch>
            <a:fillRect/>
          </a:stretch>
        </p:blipFill>
        <p:spPr>
          <a:xfrm>
            <a:off x="1352939" y="2578938"/>
            <a:ext cx="8332237" cy="1293266"/>
          </a:xfrm>
          <a:prstGeom prst="rect">
            <a:avLst/>
          </a:prstGeom>
        </p:spPr>
      </p:pic>
      <p:sp>
        <p:nvSpPr>
          <p:cNvPr id="5" name="TextBox 4">
            <a:extLst>
              <a:ext uri="{FF2B5EF4-FFF2-40B4-BE49-F238E27FC236}">
                <a16:creationId xmlns:a16="http://schemas.microsoft.com/office/drawing/2014/main" id="{CD3A8ACF-1ADB-41AF-9A0C-CE4C4C5F0AE7}"/>
              </a:ext>
            </a:extLst>
          </p:cNvPr>
          <p:cNvSpPr txBox="1"/>
          <p:nvPr/>
        </p:nvSpPr>
        <p:spPr>
          <a:xfrm>
            <a:off x="590939" y="3977950"/>
            <a:ext cx="10142375" cy="1785104"/>
          </a:xfrm>
          <a:prstGeom prst="rect">
            <a:avLst/>
          </a:prstGeom>
          <a:noFill/>
        </p:spPr>
        <p:txBody>
          <a:bodyPr wrap="square" rtlCol="0">
            <a:spAutoFit/>
          </a:bodyPr>
          <a:lstStyle/>
          <a:p>
            <a:pPr marL="285750" indent="-285750">
              <a:buFont typeface="Arial" panose="020B0604020202020204" pitchFamily="34" charset="0"/>
              <a:buChar char="•"/>
            </a:pPr>
            <a:r>
              <a:rPr lang="en-US" sz="1100" dirty="0"/>
              <a:t>We did this b\c many of the percent of rev variables came out as predictive.  So to reduce multicollinearity and reduce the dimensionality, we PCA’s all the percent of rev variables</a:t>
            </a:r>
          </a:p>
          <a:p>
            <a:pPr marL="285750" indent="-285750">
              <a:buFont typeface="Arial" panose="020B0604020202020204" pitchFamily="34" charset="0"/>
              <a:buChar char="•"/>
            </a:pPr>
            <a:r>
              <a:rPr lang="en-US" sz="1100" dirty="0"/>
              <a:t>“PCA is a type of linear transformation on a given data set that has values for a certain number of variables (coordinates) for a certain amount of spaces. This linear transformation fits this dataset to a new coordinate system in such a way that the most significant variance is found on the first coordinate, and each subsequent coordinate is orthogonal to the last and has a lesser variance. In this way, you transform a set of x correlated variables over y samples to a set of p uncorrelated principal components over the same samples.”</a:t>
            </a:r>
          </a:p>
          <a:p>
            <a:pPr marL="285750" indent="-285750">
              <a:buFont typeface="Arial" panose="020B0604020202020204" pitchFamily="34" charset="0"/>
              <a:buChar char="•"/>
            </a:pPr>
            <a:r>
              <a:rPr lang="en-US" sz="1100" dirty="0"/>
              <a:t>You obtain 19 principal components, which you call PC1-19. Each of these explains a percentage of the total variation in the dataset. That is to say: PC1 explains 21% of the total variance, which means that 1/5 of the information in the dataset (19 variables) can be encapsulated by just that one Principal Component. PC2 explains 11% of the variance. PC3 is 7%.</a:t>
            </a:r>
          </a:p>
          <a:p>
            <a:pPr marL="285750" indent="-285750">
              <a:buFont typeface="Arial" panose="020B0604020202020204" pitchFamily="34" charset="0"/>
              <a:buChar char="•"/>
            </a:pPr>
            <a:endParaRPr lang="en-US" sz="1100" dirty="0"/>
          </a:p>
        </p:txBody>
      </p:sp>
    </p:spTree>
    <p:extLst>
      <p:ext uri="{BB962C8B-B14F-4D97-AF65-F5344CB8AC3E}">
        <p14:creationId xmlns:p14="http://schemas.microsoft.com/office/powerpoint/2010/main" val="91582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AC0C8A-1C52-432C-9BFD-319EE7B2D8C7}"/>
              </a:ext>
            </a:extLst>
          </p:cNvPr>
          <p:cNvSpPr>
            <a:spLocks noGrp="1"/>
          </p:cNvSpPr>
          <p:nvPr>
            <p:ph type="title"/>
          </p:nvPr>
        </p:nvSpPr>
        <p:spPr>
          <a:xfrm>
            <a:off x="838200" y="365125"/>
            <a:ext cx="10515600" cy="493291"/>
          </a:xfrm>
        </p:spPr>
        <p:txBody>
          <a:bodyPr>
            <a:normAutofit fontScale="90000"/>
          </a:bodyPr>
          <a:lstStyle/>
          <a:p>
            <a:r>
              <a:rPr lang="en-US" dirty="0"/>
              <a:t>More on PCA</a:t>
            </a:r>
          </a:p>
        </p:txBody>
      </p:sp>
      <p:sp>
        <p:nvSpPr>
          <p:cNvPr id="5" name="TextBox 4">
            <a:extLst>
              <a:ext uri="{FF2B5EF4-FFF2-40B4-BE49-F238E27FC236}">
                <a16:creationId xmlns:a16="http://schemas.microsoft.com/office/drawing/2014/main" id="{C5580B54-86FF-4451-BC07-73D9C4B6D2AD}"/>
              </a:ext>
            </a:extLst>
          </p:cNvPr>
          <p:cNvSpPr txBox="1"/>
          <p:nvPr/>
        </p:nvSpPr>
        <p:spPr>
          <a:xfrm>
            <a:off x="346246" y="934634"/>
            <a:ext cx="10682538"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chart on slide 6 lets you see which MSA’s are similar to each other (</a:t>
            </a:r>
            <a:r>
              <a:rPr lang="en-US" sz="1400" dirty="0" err="1"/>
              <a:t>index’d</a:t>
            </a:r>
            <a:r>
              <a:rPr lang="en-US" sz="1400" dirty="0"/>
              <a:t> by row number for the MSA)</a:t>
            </a:r>
          </a:p>
          <a:p>
            <a:pPr marL="285750" indent="-285750">
              <a:buFont typeface="Arial" panose="020B0604020202020204" pitchFamily="34" charset="0"/>
              <a:buChar char="•"/>
            </a:pPr>
            <a:r>
              <a:rPr lang="en-US" sz="1400" dirty="0"/>
              <a:t>But how do we make sense of this?  Let’s try grouping the MSAs in </a:t>
            </a:r>
            <a:r>
              <a:rPr lang="en-US" sz="1400" dirty="0" err="1"/>
              <a:t>Tech_hub</a:t>
            </a:r>
            <a:r>
              <a:rPr lang="en-US" sz="1400" dirty="0"/>
              <a:t> or not.  Yup…all the tech-hub guys are all groups together. </a:t>
            </a:r>
          </a:p>
          <a:p>
            <a:pPr marL="285750" indent="-285750">
              <a:buFont typeface="Arial" panose="020B0604020202020204" pitchFamily="34" charset="0"/>
              <a:buChar char="•"/>
            </a:pPr>
            <a:r>
              <a:rPr lang="en-US" sz="1400" dirty="0"/>
              <a:t>Let’s try by amazon bid or not.  Yup, same thing.</a:t>
            </a:r>
          </a:p>
          <a:p>
            <a:pPr marL="285750" indent="-285750">
              <a:buFont typeface="Arial" panose="020B0604020202020204" pitchFamily="34" charset="0"/>
              <a:buChar char="•"/>
            </a:pPr>
            <a:r>
              <a:rPr lang="en-US" sz="1400" dirty="0"/>
              <a:t>These are all characterized by higher values of Rev 22, 42, 49, 52, 61, 54, 51 (utilities, wholesale trade, transportation, finance &amp; insurance, educational services, professional/scientific/technical services, information) -&gt; makes total sense!</a:t>
            </a:r>
          </a:p>
        </p:txBody>
      </p:sp>
      <p:pic>
        <p:nvPicPr>
          <p:cNvPr id="7" name="Picture 6">
            <a:extLst>
              <a:ext uri="{FF2B5EF4-FFF2-40B4-BE49-F238E27FC236}">
                <a16:creationId xmlns:a16="http://schemas.microsoft.com/office/drawing/2014/main" id="{E2F5BF65-1F25-43BF-BE89-C43676F741D6}"/>
              </a:ext>
            </a:extLst>
          </p:cNvPr>
          <p:cNvPicPr>
            <a:picLocks noChangeAspect="1"/>
          </p:cNvPicPr>
          <p:nvPr/>
        </p:nvPicPr>
        <p:blipFill>
          <a:blip r:embed="rId2"/>
          <a:stretch>
            <a:fillRect/>
          </a:stretch>
        </p:blipFill>
        <p:spPr>
          <a:xfrm>
            <a:off x="744894" y="2332653"/>
            <a:ext cx="4099652" cy="3908296"/>
          </a:xfrm>
          <a:prstGeom prst="rect">
            <a:avLst/>
          </a:prstGeom>
        </p:spPr>
      </p:pic>
      <p:pic>
        <p:nvPicPr>
          <p:cNvPr id="8" name="Picture 7">
            <a:extLst>
              <a:ext uri="{FF2B5EF4-FFF2-40B4-BE49-F238E27FC236}">
                <a16:creationId xmlns:a16="http://schemas.microsoft.com/office/drawing/2014/main" id="{AF41E37A-9DBC-411F-A87D-5F23802B3B88}"/>
              </a:ext>
            </a:extLst>
          </p:cNvPr>
          <p:cNvPicPr>
            <a:picLocks noChangeAspect="1"/>
          </p:cNvPicPr>
          <p:nvPr/>
        </p:nvPicPr>
        <p:blipFill>
          <a:blip r:embed="rId3"/>
          <a:stretch>
            <a:fillRect/>
          </a:stretch>
        </p:blipFill>
        <p:spPr>
          <a:xfrm>
            <a:off x="6096000" y="2180403"/>
            <a:ext cx="4446133" cy="4250629"/>
          </a:xfrm>
          <a:prstGeom prst="rect">
            <a:avLst/>
          </a:prstGeom>
        </p:spPr>
      </p:pic>
    </p:spTree>
    <p:extLst>
      <p:ext uri="{BB962C8B-B14F-4D97-AF65-F5344CB8AC3E}">
        <p14:creationId xmlns:p14="http://schemas.microsoft.com/office/powerpoint/2010/main" val="417019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8AD1-7741-462D-B3AF-94B8C45656B7}"/>
              </a:ext>
            </a:extLst>
          </p:cNvPr>
          <p:cNvSpPr>
            <a:spLocks noGrp="1"/>
          </p:cNvSpPr>
          <p:nvPr>
            <p:ph type="title"/>
          </p:nvPr>
        </p:nvSpPr>
        <p:spPr>
          <a:xfrm>
            <a:off x="838200" y="365125"/>
            <a:ext cx="10515600" cy="478937"/>
          </a:xfrm>
        </p:spPr>
        <p:txBody>
          <a:bodyPr>
            <a:normAutofit fontScale="90000"/>
          </a:bodyPr>
          <a:lstStyle/>
          <a:p>
            <a:r>
              <a:rPr lang="en-US" sz="2500" dirty="0"/>
              <a:t>Rerun model (R2 now .849 -&gt; didn’t lose much info at all)</a:t>
            </a:r>
            <a:br>
              <a:rPr lang="en-US" sz="2500" dirty="0"/>
            </a:br>
            <a:r>
              <a:rPr lang="en-US" sz="2500" dirty="0"/>
              <a:t>Then do ridge regression again -&gt; keeping 12 variables. </a:t>
            </a:r>
          </a:p>
        </p:txBody>
      </p:sp>
      <p:sp>
        <p:nvSpPr>
          <p:cNvPr id="4" name="TextBox 3">
            <a:extLst>
              <a:ext uri="{FF2B5EF4-FFF2-40B4-BE49-F238E27FC236}">
                <a16:creationId xmlns:a16="http://schemas.microsoft.com/office/drawing/2014/main" id="{24BD9986-E36C-4E9D-B03C-854BDB238AAA}"/>
              </a:ext>
            </a:extLst>
          </p:cNvPr>
          <p:cNvSpPr txBox="1"/>
          <p:nvPr/>
        </p:nvSpPr>
        <p:spPr>
          <a:xfrm>
            <a:off x="465993" y="1222130"/>
            <a:ext cx="4457700" cy="2862322"/>
          </a:xfrm>
          <a:prstGeom prst="rect">
            <a:avLst/>
          </a:prstGeom>
          <a:noFill/>
        </p:spPr>
        <p:txBody>
          <a:bodyPr wrap="square" rtlCol="0">
            <a:spAutoFit/>
          </a:bodyPr>
          <a:lstStyle/>
          <a:p>
            <a:r>
              <a:rPr lang="en-US" sz="1200" dirty="0"/>
              <a:t>#(Intercept)             2.141026e+00</a:t>
            </a:r>
          </a:p>
          <a:p>
            <a:r>
              <a:rPr lang="en-US" sz="1200" dirty="0"/>
              <a:t>#PC1                    -3.830211e-02</a:t>
            </a:r>
          </a:p>
          <a:p>
            <a:r>
              <a:rPr lang="en-US" sz="1200" dirty="0"/>
              <a:t>#PC2                     4.064659e-02</a:t>
            </a:r>
          </a:p>
          <a:p>
            <a:r>
              <a:rPr lang="en-US" sz="1200" dirty="0"/>
              <a:t>#</a:t>
            </a:r>
            <a:r>
              <a:rPr lang="en-US" sz="1200" dirty="0" err="1"/>
              <a:t>NumAirline</a:t>
            </a:r>
            <a:r>
              <a:rPr lang="en-US" sz="1200" dirty="0"/>
              <a:t>              6.524268e-03</a:t>
            </a:r>
          </a:p>
          <a:p>
            <a:r>
              <a:rPr lang="en-US" sz="1200" dirty="0"/>
              <a:t>#GDP                     1.459783e-02</a:t>
            </a:r>
          </a:p>
          <a:p>
            <a:r>
              <a:rPr lang="en-US" sz="1200" dirty="0"/>
              <a:t>#</a:t>
            </a:r>
            <a:r>
              <a:rPr lang="en-US" sz="1200" dirty="0" err="1"/>
              <a:t>PovertyRate</a:t>
            </a:r>
            <a:r>
              <a:rPr lang="en-US" sz="1200" dirty="0"/>
              <a:t>            -5.761459e-01</a:t>
            </a:r>
          </a:p>
          <a:p>
            <a:r>
              <a:rPr lang="en-US" sz="1200" dirty="0"/>
              <a:t>#Electricity            -7.577712e-04 -&gt; DO NOT USE!</a:t>
            </a:r>
          </a:p>
          <a:p>
            <a:r>
              <a:rPr lang="en-US" sz="1200" dirty="0"/>
              <a:t>#</a:t>
            </a:r>
            <a:r>
              <a:rPr lang="en-US" sz="1200" dirty="0" err="1"/>
              <a:t>CorpTaxMax</a:t>
            </a:r>
            <a:r>
              <a:rPr lang="en-US" sz="1200" dirty="0"/>
              <a:t>              1.532226e-01</a:t>
            </a:r>
          </a:p>
          <a:p>
            <a:r>
              <a:rPr lang="en-US" sz="1200" dirty="0"/>
              <a:t>#GDP5Year               -3.110169e-02</a:t>
            </a:r>
          </a:p>
          <a:p>
            <a:r>
              <a:rPr lang="en-US" sz="1200" dirty="0"/>
              <a:t>#</a:t>
            </a:r>
            <a:r>
              <a:rPr lang="en-US" sz="1200" dirty="0" err="1"/>
              <a:t>MaleFemaleRatio</a:t>
            </a:r>
            <a:r>
              <a:rPr lang="en-US" sz="1200" dirty="0"/>
              <a:t>        -3.809430e-03</a:t>
            </a:r>
          </a:p>
          <a:p>
            <a:r>
              <a:rPr lang="en-US" sz="1200" dirty="0"/>
              <a:t>#</a:t>
            </a:r>
            <a:r>
              <a:rPr lang="en-US" sz="1200" dirty="0" err="1"/>
              <a:t>MedianAge</a:t>
            </a:r>
            <a:r>
              <a:rPr lang="en-US" sz="1200" dirty="0"/>
              <a:t>               3.604419e-04</a:t>
            </a:r>
          </a:p>
          <a:p>
            <a:r>
              <a:rPr lang="en-US" sz="1200" dirty="0"/>
              <a:t>#</a:t>
            </a:r>
            <a:r>
              <a:rPr lang="en-US" sz="1200" dirty="0" err="1"/>
              <a:t>GDPperCap</a:t>
            </a:r>
            <a:r>
              <a:rPr lang="en-US" sz="1200" dirty="0"/>
              <a:t>               4.046149e+00</a:t>
            </a:r>
          </a:p>
          <a:p>
            <a:r>
              <a:rPr lang="en-US" sz="1200" dirty="0"/>
              <a:t>#</a:t>
            </a:r>
            <a:r>
              <a:rPr lang="en-US" sz="1200" dirty="0" err="1"/>
              <a:t>activityscore</a:t>
            </a:r>
            <a:r>
              <a:rPr lang="en-US" sz="1200" dirty="0"/>
              <a:t>           6.345482e-05</a:t>
            </a:r>
          </a:p>
          <a:p>
            <a:endParaRPr lang="en-US" sz="1200" dirty="0"/>
          </a:p>
          <a:p>
            <a:r>
              <a:rPr lang="en-US" sz="1200" dirty="0"/>
              <a:t>YUP!  PC1 &amp; 2 are both predictive still!</a:t>
            </a:r>
          </a:p>
        </p:txBody>
      </p:sp>
      <p:pic>
        <p:nvPicPr>
          <p:cNvPr id="5" name="Picture 4">
            <a:extLst>
              <a:ext uri="{FF2B5EF4-FFF2-40B4-BE49-F238E27FC236}">
                <a16:creationId xmlns:a16="http://schemas.microsoft.com/office/drawing/2014/main" id="{8AB0D33C-966B-46E7-BB0A-47A5203F0F03}"/>
              </a:ext>
            </a:extLst>
          </p:cNvPr>
          <p:cNvPicPr>
            <a:picLocks noChangeAspect="1"/>
          </p:cNvPicPr>
          <p:nvPr/>
        </p:nvPicPr>
        <p:blipFill>
          <a:blip r:embed="rId2"/>
          <a:stretch>
            <a:fillRect/>
          </a:stretch>
        </p:blipFill>
        <p:spPr>
          <a:xfrm>
            <a:off x="5264902" y="2015951"/>
            <a:ext cx="2758879" cy="3009686"/>
          </a:xfrm>
          <a:prstGeom prst="rect">
            <a:avLst/>
          </a:prstGeom>
        </p:spPr>
      </p:pic>
      <p:sp>
        <p:nvSpPr>
          <p:cNvPr id="6" name="TextBox 5">
            <a:extLst>
              <a:ext uri="{FF2B5EF4-FFF2-40B4-BE49-F238E27FC236}">
                <a16:creationId xmlns:a16="http://schemas.microsoft.com/office/drawing/2014/main" id="{A0C3FC7B-95F2-4289-A98B-D392FF20A977}"/>
              </a:ext>
            </a:extLst>
          </p:cNvPr>
          <p:cNvSpPr txBox="1"/>
          <p:nvPr/>
        </p:nvSpPr>
        <p:spPr>
          <a:xfrm>
            <a:off x="4158762" y="1063869"/>
            <a:ext cx="4035669" cy="830997"/>
          </a:xfrm>
          <a:prstGeom prst="rect">
            <a:avLst/>
          </a:prstGeom>
          <a:noFill/>
        </p:spPr>
        <p:txBody>
          <a:bodyPr wrap="square" rtlCol="0">
            <a:spAutoFit/>
          </a:bodyPr>
          <a:lstStyle/>
          <a:p>
            <a:r>
              <a:rPr lang="en-US" sz="1600" dirty="0"/>
              <a:t>Refit the model &amp; look at </a:t>
            </a:r>
            <a:r>
              <a:rPr lang="en-US" sz="1600" dirty="0" err="1"/>
              <a:t>diag’s</a:t>
            </a:r>
            <a:endParaRPr lang="en-US" sz="1600" dirty="0"/>
          </a:p>
          <a:p>
            <a:r>
              <a:rPr lang="en-US" sz="1600" dirty="0"/>
              <a:t>Note: </a:t>
            </a:r>
            <a:r>
              <a:rPr lang="en-US" sz="1600" dirty="0" err="1"/>
              <a:t>Vif</a:t>
            </a:r>
            <a:r>
              <a:rPr lang="en-US" sz="1600" dirty="0"/>
              <a:t> all good </a:t>
            </a:r>
          </a:p>
          <a:p>
            <a:r>
              <a:rPr lang="en-US" sz="1600" dirty="0"/>
              <a:t>Not normal! -&gt; remove outliers first </a:t>
            </a:r>
          </a:p>
        </p:txBody>
      </p:sp>
      <p:pic>
        <p:nvPicPr>
          <p:cNvPr id="7" name="Picture 6">
            <a:extLst>
              <a:ext uri="{FF2B5EF4-FFF2-40B4-BE49-F238E27FC236}">
                <a16:creationId xmlns:a16="http://schemas.microsoft.com/office/drawing/2014/main" id="{B5B62849-BED0-474D-AC05-1B5B8D6FA552}"/>
              </a:ext>
            </a:extLst>
          </p:cNvPr>
          <p:cNvPicPr>
            <a:picLocks noChangeAspect="1"/>
          </p:cNvPicPr>
          <p:nvPr/>
        </p:nvPicPr>
        <p:blipFill>
          <a:blip r:embed="rId3"/>
          <a:stretch>
            <a:fillRect/>
          </a:stretch>
        </p:blipFill>
        <p:spPr>
          <a:xfrm>
            <a:off x="8758552" y="1063869"/>
            <a:ext cx="2406579" cy="1994023"/>
          </a:xfrm>
          <a:prstGeom prst="rect">
            <a:avLst/>
          </a:prstGeom>
        </p:spPr>
      </p:pic>
      <p:sp>
        <p:nvSpPr>
          <p:cNvPr id="8" name="TextBox 7">
            <a:extLst>
              <a:ext uri="{FF2B5EF4-FFF2-40B4-BE49-F238E27FC236}">
                <a16:creationId xmlns:a16="http://schemas.microsoft.com/office/drawing/2014/main" id="{7E671720-9655-4A39-9537-702FB87CAF60}"/>
              </a:ext>
            </a:extLst>
          </p:cNvPr>
          <p:cNvSpPr txBox="1"/>
          <p:nvPr/>
        </p:nvSpPr>
        <p:spPr>
          <a:xfrm>
            <a:off x="8554915" y="457200"/>
            <a:ext cx="2798885" cy="369332"/>
          </a:xfrm>
          <a:prstGeom prst="rect">
            <a:avLst/>
          </a:prstGeom>
          <a:noFill/>
        </p:spPr>
        <p:txBody>
          <a:bodyPr wrap="square" rtlCol="0">
            <a:spAutoFit/>
          </a:bodyPr>
          <a:lstStyle/>
          <a:p>
            <a:r>
              <a:rPr lang="en-US" dirty="0"/>
              <a:t>More on normality</a:t>
            </a:r>
          </a:p>
        </p:txBody>
      </p:sp>
      <p:pic>
        <p:nvPicPr>
          <p:cNvPr id="9" name="Picture 8">
            <a:extLst>
              <a:ext uri="{FF2B5EF4-FFF2-40B4-BE49-F238E27FC236}">
                <a16:creationId xmlns:a16="http://schemas.microsoft.com/office/drawing/2014/main" id="{BBF41330-5871-4266-9221-699734E95F50}"/>
              </a:ext>
            </a:extLst>
          </p:cNvPr>
          <p:cNvPicPr>
            <a:picLocks noChangeAspect="1"/>
          </p:cNvPicPr>
          <p:nvPr/>
        </p:nvPicPr>
        <p:blipFill>
          <a:blip r:embed="rId4"/>
          <a:stretch>
            <a:fillRect/>
          </a:stretch>
        </p:blipFill>
        <p:spPr>
          <a:xfrm>
            <a:off x="8758552" y="4084451"/>
            <a:ext cx="1791147" cy="1961732"/>
          </a:xfrm>
          <a:prstGeom prst="rect">
            <a:avLst/>
          </a:prstGeom>
        </p:spPr>
      </p:pic>
      <p:sp>
        <p:nvSpPr>
          <p:cNvPr id="10" name="TextBox 9">
            <a:extLst>
              <a:ext uri="{FF2B5EF4-FFF2-40B4-BE49-F238E27FC236}">
                <a16:creationId xmlns:a16="http://schemas.microsoft.com/office/drawing/2014/main" id="{98CA057E-68A8-48D5-AD69-438FA0A28A9F}"/>
              </a:ext>
            </a:extLst>
          </p:cNvPr>
          <p:cNvSpPr txBox="1"/>
          <p:nvPr/>
        </p:nvSpPr>
        <p:spPr>
          <a:xfrm>
            <a:off x="8654561" y="3386505"/>
            <a:ext cx="2798885" cy="369332"/>
          </a:xfrm>
          <a:prstGeom prst="rect">
            <a:avLst/>
          </a:prstGeom>
          <a:noFill/>
        </p:spPr>
        <p:txBody>
          <a:bodyPr wrap="square" rtlCol="0">
            <a:spAutoFit/>
          </a:bodyPr>
          <a:lstStyle/>
          <a:p>
            <a:r>
              <a:rPr lang="en-US" dirty="0"/>
              <a:t>Power trans of 1.332857</a:t>
            </a:r>
          </a:p>
        </p:txBody>
      </p:sp>
      <p:sp>
        <p:nvSpPr>
          <p:cNvPr id="3" name="TextBox 2">
            <a:extLst>
              <a:ext uri="{FF2B5EF4-FFF2-40B4-BE49-F238E27FC236}">
                <a16:creationId xmlns:a16="http://schemas.microsoft.com/office/drawing/2014/main" id="{3E9C656A-36C6-4F55-9152-AC5E9C1150B6}"/>
              </a:ext>
            </a:extLst>
          </p:cNvPr>
          <p:cNvSpPr txBox="1"/>
          <p:nvPr/>
        </p:nvSpPr>
        <p:spPr>
          <a:xfrm>
            <a:off x="202146" y="4118904"/>
            <a:ext cx="10891968" cy="3000821"/>
          </a:xfrm>
          <a:prstGeom prst="rect">
            <a:avLst/>
          </a:prstGeom>
          <a:noFill/>
        </p:spPr>
        <p:txBody>
          <a:bodyPr wrap="square" rtlCol="0">
            <a:spAutoFit/>
          </a:bodyPr>
          <a:lstStyle/>
          <a:p>
            <a:r>
              <a:rPr lang="en-US" sz="900" dirty="0">
                <a:highlight>
                  <a:srgbClr val="FFFF00"/>
                </a:highlight>
              </a:rPr>
              <a:t>Look at leverage…what is that…</a:t>
            </a:r>
          </a:p>
          <a:p>
            <a:endParaRPr lang="en-US" sz="900" dirty="0">
              <a:highlight>
                <a:srgbClr val="FFFF00"/>
              </a:highlight>
            </a:endParaRPr>
          </a:p>
          <a:p>
            <a:r>
              <a:rPr lang="en-US" sz="900" dirty="0">
                <a:highlight>
                  <a:srgbClr val="FFFF00"/>
                </a:highlight>
              </a:rPr>
              <a:t>This plot helps us to find influential cases (i.e., subjects) if any. Not all outliers are influential in linear regression analysis (whatever outliers mean). Even though data have extreme values, they might not be influential to determine a regression line. That means, the results wouldn’t be much different if we either include or exclude them from analysis. They follow the trend in the majority of cases and they don’t really matter; they are not influential. On the other hand, some cases could be very influential even if they look to be within a reasonable range of the values. They could be extreme cases against a regression line and can alter the results if we exclude them from analysis. Another way to put it is that they don’t get along with the trend in the majority of the cases.</a:t>
            </a:r>
          </a:p>
          <a:p>
            <a:r>
              <a:rPr lang="en-US" sz="900" dirty="0">
                <a:highlight>
                  <a:srgbClr val="FFFF00"/>
                </a:highlight>
              </a:rPr>
              <a:t>Unlike the other plots, this time patterns are not relevant. We watch out for outlying values at the upper right corner or at the lower right corner. Those spots are the places where cases can be influential against a regression line. Look for cases outside of a dashed line, Cook’s distance. When cases are outside of the Cook’s distance (meaning they have high Cook’s distance scores), the cases are influential to the regression results. The regression results will be altered if we exclude those cases.</a:t>
            </a:r>
          </a:p>
          <a:p>
            <a:endParaRPr lang="en-US" sz="900" dirty="0">
              <a:highlight>
                <a:srgbClr val="FFFF00"/>
              </a:highlight>
            </a:endParaRPr>
          </a:p>
          <a:p>
            <a:r>
              <a:rPr lang="en-US" sz="900" dirty="0">
                <a:highlight>
                  <a:srgbClr val="FFFF00"/>
                </a:highlight>
              </a:rPr>
              <a:t>So basically 211 might distort results….we removed it. We removed a few others that looked bad too.  Basically these are cities where are the predictor variables look unimpressive but there is something going on in that area that earns a lot of revenue.</a:t>
            </a:r>
          </a:p>
          <a:p>
            <a:endParaRPr lang="en-US" sz="900" dirty="0">
              <a:highlight>
                <a:srgbClr val="FFFF00"/>
              </a:highlight>
            </a:endParaRPr>
          </a:p>
          <a:p>
            <a:r>
              <a:rPr lang="en-US" sz="900" dirty="0"/>
              <a:t>#removed 183: </a:t>
            </a:r>
            <a:r>
              <a:rPr lang="en-US" sz="900" dirty="0" err="1"/>
              <a:t>Lebanan</a:t>
            </a:r>
            <a:r>
              <a:rPr lang="en-US" sz="900" dirty="0"/>
              <a:t>, PA | 211: Midland, TX | 141: Hinesville, GA | 27: Bay City, MI | 155: Jacksonville, NC</a:t>
            </a:r>
          </a:p>
          <a:p>
            <a:r>
              <a:rPr lang="en-US" sz="900" dirty="0"/>
              <a:t>#midland rev is driven by Mining, Quarrying, and Oil and Gas Extraction.</a:t>
            </a:r>
          </a:p>
          <a:p>
            <a:r>
              <a:rPr lang="en-US" sz="900" dirty="0"/>
              <a:t>#</a:t>
            </a:r>
            <a:r>
              <a:rPr lang="en-US" sz="900" dirty="0" err="1"/>
              <a:t>lebanan</a:t>
            </a:r>
            <a:r>
              <a:rPr lang="en-US" sz="900" dirty="0"/>
              <a:t> rev is driven by Wholesale Trade </a:t>
            </a:r>
          </a:p>
          <a:p>
            <a:r>
              <a:rPr lang="en-US" sz="900" dirty="0"/>
              <a:t>#</a:t>
            </a:r>
            <a:r>
              <a:rPr lang="en-US" sz="900" dirty="0" err="1"/>
              <a:t>hinesville</a:t>
            </a:r>
            <a:r>
              <a:rPr lang="en-US" sz="900" dirty="0"/>
              <a:t> rev is driven by Manufacturing</a:t>
            </a:r>
          </a:p>
          <a:p>
            <a:r>
              <a:rPr lang="en-US" sz="900" dirty="0"/>
              <a:t>#bay city rev is driven by  Wholesale Trade &amp; Manufacturing</a:t>
            </a:r>
          </a:p>
          <a:p>
            <a:r>
              <a:rPr lang="en-US" sz="900" dirty="0"/>
              <a:t>#Jacksonville NC is driven by Retail Trade</a:t>
            </a:r>
            <a:endParaRPr lang="en-US" sz="900" dirty="0">
              <a:highlight>
                <a:srgbClr val="FFFF00"/>
              </a:highlight>
            </a:endParaRPr>
          </a:p>
          <a:p>
            <a:endParaRPr lang="en-US" sz="900" dirty="0">
              <a:highlight>
                <a:srgbClr val="FFFF00"/>
              </a:highlight>
            </a:endParaRPr>
          </a:p>
          <a:p>
            <a:endParaRPr lang="en-US" sz="900" dirty="0">
              <a:highlight>
                <a:srgbClr val="FFFF00"/>
              </a:highlight>
            </a:endParaRPr>
          </a:p>
        </p:txBody>
      </p:sp>
    </p:spTree>
    <p:extLst>
      <p:ext uri="{BB962C8B-B14F-4D97-AF65-F5344CB8AC3E}">
        <p14:creationId xmlns:p14="http://schemas.microsoft.com/office/powerpoint/2010/main" val="55207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1867</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Linear Regression Results</vt:lpstr>
      <vt:lpstr>Missing Data </vt:lpstr>
      <vt:lpstr>Imputation Results – CART Mult Imputation</vt:lpstr>
      <vt:lpstr>PowerPoint Presentation</vt:lpstr>
      <vt:lpstr>Transformations</vt:lpstr>
      <vt:lpstr>VIF shows multicollinearity so now we do ridge regression. </vt:lpstr>
      <vt:lpstr>More on PCA</vt:lpstr>
      <vt:lpstr>More on PCA</vt:lpstr>
      <vt:lpstr>Rerun model (R2 now .849 -&gt; didn’t lose much info at all) Then do ridge regression again -&gt; keeping 12 variables. </vt:lpstr>
      <vt:lpstr>After removing outliers and power transform</vt:lpstr>
      <vt:lpstr>What happens if we don’t remove anything </vt:lpstr>
      <vt:lpstr>PowerPoint Presentation</vt:lpstr>
      <vt:lpstr>10 fold cross validation results</vt:lpstr>
      <vt:lpstr>Relative Importance of Pred Vars</vt:lpstr>
      <vt:lpstr>Finally, we ran regression with Tech_hub as target as well (logistic b\c binary) – the purpose of this is to show that our conclusion that the breakdown of industry revenue really matters is robust.  AKA…it’s not just b\c we selected the target for this to be total revenue…it’s also predictive about whether or not a MSA is a tech-hub.    So the industry type breakdown is predictive of the total revenue that a MSA will bring in and also predictive of whether or not a MSA is a tech-hub.    So it’ll pay for city managers to pay attention to the type of industry in their city…not just the total revenue.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Yogeish Phadnis</dc:creator>
  <cp:lastModifiedBy>Dardia, Kristen</cp:lastModifiedBy>
  <cp:revision>36</cp:revision>
  <dcterms:created xsi:type="dcterms:W3CDTF">2019-02-07T01:10:56Z</dcterms:created>
  <dcterms:modified xsi:type="dcterms:W3CDTF">2019-02-16T18:25:20Z</dcterms:modified>
</cp:coreProperties>
</file>