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0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0176F0-6C53-4865-BB6E-4D3209F9B182}">
          <p14:sldIdLst>
            <p14:sldId id="260"/>
            <p14:sldId id="261"/>
            <p14:sldId id="262"/>
            <p14:sldId id="263"/>
            <p14:sldId id="264"/>
          </p14:sldIdLst>
        </p14:section>
        <p14:section name="Untitled Section" id="{1799F93C-ED4E-4C52-9051-7BB9E441AFF2}">
          <p14:sldIdLst>
            <p14:sldId id="265"/>
          </p14:sldIdLst>
        </p14:section>
        <p14:section name="Untitled Section" id="{6A4DCB7C-75C6-4C8B-B8BF-6AD595C8493A}">
          <p14:sldIdLst>
            <p14:sldId id="266"/>
          </p14:sldIdLst>
        </p14:section>
        <p14:section name="Untitled Section" id="{B04CB461-7973-4404-A778-4FF484F04941}">
          <p14:sldIdLst>
            <p14:sldId id="267"/>
          </p14:sldIdLst>
        </p14:section>
        <p14:section name="Untitled Section" id="{A2B6CC3E-B670-41AF-B2D9-E4D6406C04B5}">
          <p14:sldIdLst>
            <p14:sldId id="268"/>
            <p14:sldId id="269"/>
            <p14:sldId id="271"/>
            <p14:sldId id="272"/>
            <p14:sldId id="273"/>
            <p14:sldId id="270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F3CF-870C-4638-9922-4078F9F72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B020-D6E3-4CA7-91CA-E68EFD502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003-9A7F-43CF-8ABE-D951B142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04B2-7DEB-4683-A6C2-9B2AD6D4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AE56-A26C-4C28-8417-C84C3DAC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105C-FE2E-4999-95A2-755ED1F5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1527-B5D1-4825-B5B9-379E3D6D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BCF9-41F1-48CD-9A55-326206EB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D991-CD09-4972-BB1D-9F48BA4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41F1-8B19-4F93-A3E8-24C72368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D302-CD9A-49E0-B87E-C2C49A11B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82E00-A5D6-4667-9CCB-DDBCFE0D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B147-1083-418D-B69B-09D3BCE4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AEA3-81DD-43AE-8979-8563E8C2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76F7D-3B4A-4B0D-864E-513DD2C8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6972-ED86-46D9-9F44-95AF63F4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5B64-1012-4D0F-848A-BE78C9D6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1594-8750-46F2-805F-48765677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8819-A157-44CF-B024-72DE46E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866B-65A8-480B-B217-152C6CE8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7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379C-C9A5-497C-89A1-986FA208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FCB0-9D61-4944-88F8-D27A1C1F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CC53-23AB-4B0E-8264-C011A580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9FB5-9563-41D2-9EEE-3AB517B8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4E12-8367-48EC-A66D-42E67D23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B7DC-E793-485D-8BE3-E8C52F0E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D584-625E-4671-8882-2098AE8C7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A42E3-738E-4910-A024-5C4F1132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E3C2-1C59-43E8-AFFA-5CE7EACA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2858-F3D7-4734-B772-56F9B8B1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606F4-E4E4-45C2-BA1C-5BC5DEB1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ECDA-613D-4696-9E4B-CDE1CE2E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214C-8009-4C4B-9281-D51D0D98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A021-3D83-4374-98A5-EED980488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2916F-4A28-45AB-9B3D-58A46E650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4DDE6-CA51-4D79-8F8E-43D2024A2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63860-89F2-4049-B081-FAA8CA73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D2161-835E-46C2-B353-E1498E9B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70CEC-20DB-490A-ADBD-20292C03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AF30-2DFB-4DC5-B98D-C96E0FC6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EEF3E-6008-443F-8163-AC76F9F8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7239B-40D4-4D42-85FD-6D0E20CE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E0F6C-180B-485C-8420-27323AC0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CBB12-1EE6-408A-85F5-128B95DB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B842E-BFE1-408E-ADBE-6FA2D6AC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E1BB8-3917-46D0-9EE9-1A2FA4B0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0452-D29B-4F38-999C-023DC0AA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412C-D6D6-4F4A-9587-CCC94AE2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C5165-B0E5-4B8F-92B7-FDC2F19BB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18116-DB49-40BE-9698-4F1E2079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E943A-7CC2-4B4B-892E-A903622F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22BD2-83D0-46BF-945C-8F465B46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7236-07E5-49EE-8BA4-EE01883A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A6927-7BA3-48B4-9AF4-949770020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5AEC4-2BE2-428E-A6C8-18926F62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7A0CE-F9EE-4AB5-ADAE-778F134F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E90B-A9B2-4FC1-8AFC-675188A6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D9AA1-686D-47C7-9334-F9E214FB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F23D9-A3BF-4372-81BA-525489D3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67EA-0BD0-47F2-99CD-7E388FA8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8ECE-7D10-4651-B258-B652D693E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D0507-B218-49CA-B4A7-DFFBD7718C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5261-627B-438E-8C0A-1B1D1F23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AAE6-EC15-4EE5-8123-640DF84D3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7362-03A4-47EB-B553-58F274EA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683B-EEA7-49BB-9AAB-C93D54494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Score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9E780-9832-4251-B3F0-358CB587CAD2}"/>
              </a:ext>
            </a:extLst>
          </p:cNvPr>
          <p:cNvSpPr txBox="1"/>
          <p:nvPr/>
        </p:nvSpPr>
        <p:spPr>
          <a:xfrm>
            <a:off x="2563203" y="3509963"/>
            <a:ext cx="6856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One America Works Capstone Team</a:t>
            </a:r>
          </a:p>
        </p:txBody>
      </p:sp>
    </p:spTree>
    <p:extLst>
      <p:ext uri="{BB962C8B-B14F-4D97-AF65-F5344CB8AC3E}">
        <p14:creationId xmlns:p14="http://schemas.microsoft.com/office/powerpoint/2010/main" val="383993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CDAC-D17F-4F92-A281-C7AD1FB5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-82744"/>
            <a:ext cx="10515600" cy="1325563"/>
          </a:xfrm>
        </p:spPr>
        <p:txBody>
          <a:bodyPr/>
          <a:lstStyle/>
          <a:p>
            <a:r>
              <a:rPr lang="en-US" dirty="0"/>
              <a:t>Talent Regression (after Ridge,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25001-4503-4B47-9CC7-1AA0A09E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6" y="1741183"/>
            <a:ext cx="4076448" cy="2773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AD403-9DB4-4779-9F99-9BBA3A306466}"/>
              </a:ext>
            </a:extLst>
          </p:cNvPr>
          <p:cNvSpPr txBox="1"/>
          <p:nvPr/>
        </p:nvSpPr>
        <p:spPr>
          <a:xfrm>
            <a:off x="1019908" y="1099038"/>
            <a:ext cx="2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Rev0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B9005-DEE2-4A6D-8D6E-AF390CD83D3C}"/>
              </a:ext>
            </a:extLst>
          </p:cNvPr>
          <p:cNvSpPr txBox="1"/>
          <p:nvPr/>
        </p:nvSpPr>
        <p:spPr>
          <a:xfrm>
            <a:off x="7256585" y="1242819"/>
            <a:ext cx="27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TecRev</a:t>
            </a:r>
            <a:r>
              <a:rPr lang="en-US" dirty="0"/>
              <a:t> – Better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9328F-44A7-4003-8074-15FDC631E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58" y="1741183"/>
            <a:ext cx="4936883" cy="2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CDAC-D17F-4F92-A281-C7AD1FB5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-82744"/>
            <a:ext cx="10515600" cy="1325563"/>
          </a:xfrm>
        </p:spPr>
        <p:txBody>
          <a:bodyPr/>
          <a:lstStyle/>
          <a:p>
            <a:r>
              <a:rPr lang="en-US" dirty="0"/>
              <a:t>Connect Regression (after Ridge,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AD403-9DB4-4779-9F99-9BBA3A306466}"/>
              </a:ext>
            </a:extLst>
          </p:cNvPr>
          <p:cNvSpPr txBox="1"/>
          <p:nvPr/>
        </p:nvSpPr>
        <p:spPr>
          <a:xfrm>
            <a:off x="1019908" y="1099038"/>
            <a:ext cx="2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Rev0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B9005-DEE2-4A6D-8D6E-AF390CD83D3C}"/>
              </a:ext>
            </a:extLst>
          </p:cNvPr>
          <p:cNvSpPr txBox="1"/>
          <p:nvPr/>
        </p:nvSpPr>
        <p:spPr>
          <a:xfrm>
            <a:off x="7256585" y="1242819"/>
            <a:ext cx="27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TecRev</a:t>
            </a:r>
            <a:r>
              <a:rPr lang="en-US" dirty="0"/>
              <a:t> – Better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B9F09-CE75-4C4B-9F6C-4C94D9DC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0" y="2031022"/>
            <a:ext cx="4598385" cy="3002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131C2-E1A8-4CAA-8962-FAEAC6EC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04" y="1981392"/>
            <a:ext cx="6079881" cy="36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5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CDAC-D17F-4F92-A281-C7AD1FB5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-82744"/>
            <a:ext cx="10515600" cy="1325563"/>
          </a:xfrm>
        </p:spPr>
        <p:txBody>
          <a:bodyPr/>
          <a:lstStyle/>
          <a:p>
            <a:r>
              <a:rPr lang="en-US" dirty="0"/>
              <a:t>Cost Regression (after Ridge,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AD403-9DB4-4779-9F99-9BBA3A306466}"/>
              </a:ext>
            </a:extLst>
          </p:cNvPr>
          <p:cNvSpPr txBox="1"/>
          <p:nvPr/>
        </p:nvSpPr>
        <p:spPr>
          <a:xfrm>
            <a:off x="1019908" y="1099038"/>
            <a:ext cx="2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Rev0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B9005-DEE2-4A6D-8D6E-AF390CD83D3C}"/>
              </a:ext>
            </a:extLst>
          </p:cNvPr>
          <p:cNvSpPr txBox="1"/>
          <p:nvPr/>
        </p:nvSpPr>
        <p:spPr>
          <a:xfrm>
            <a:off x="7256585" y="1242819"/>
            <a:ext cx="27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TecRev</a:t>
            </a:r>
            <a:r>
              <a:rPr lang="en-US" dirty="0"/>
              <a:t> – Better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B2AB-69E0-4E36-A055-953377A9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2101361"/>
            <a:ext cx="4566467" cy="2524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4329E-DB96-4B4F-A8B5-E0DC9D33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9150"/>
            <a:ext cx="5547580" cy="33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CDAC-D17F-4F92-A281-C7AD1FB5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-82744"/>
            <a:ext cx="10515600" cy="1325563"/>
          </a:xfrm>
        </p:spPr>
        <p:txBody>
          <a:bodyPr/>
          <a:lstStyle/>
          <a:p>
            <a:r>
              <a:rPr lang="en-US" dirty="0"/>
              <a:t>Quality Regression (after Ridge,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AD403-9DB4-4779-9F99-9BBA3A306466}"/>
              </a:ext>
            </a:extLst>
          </p:cNvPr>
          <p:cNvSpPr txBox="1"/>
          <p:nvPr/>
        </p:nvSpPr>
        <p:spPr>
          <a:xfrm>
            <a:off x="1019908" y="1099038"/>
            <a:ext cx="2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Rev0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B9005-DEE2-4A6D-8D6E-AF390CD83D3C}"/>
              </a:ext>
            </a:extLst>
          </p:cNvPr>
          <p:cNvSpPr txBox="1"/>
          <p:nvPr/>
        </p:nvSpPr>
        <p:spPr>
          <a:xfrm>
            <a:off x="7256585" y="1242819"/>
            <a:ext cx="27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TecRev</a:t>
            </a:r>
            <a:r>
              <a:rPr lang="en-US" dirty="0"/>
              <a:t> – Better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85291-B7C4-49EE-B2E1-50C578B2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27" y="1556238"/>
            <a:ext cx="4886365" cy="2901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72694-D544-4C5B-9C70-C80170C0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5893"/>
            <a:ext cx="5846885" cy="35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42B1-4EEC-4327-A899-A4AC8275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9" y="-118452"/>
            <a:ext cx="10515600" cy="1325563"/>
          </a:xfrm>
        </p:spPr>
        <p:txBody>
          <a:bodyPr/>
          <a:lstStyle/>
          <a:p>
            <a:r>
              <a:rPr lang="en-US" dirty="0"/>
              <a:t>Variable Importance - Talent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09F8B2-4EE2-4716-B0C5-F2309F719038}"/>
              </a:ext>
            </a:extLst>
          </p:cNvPr>
          <p:cNvSpPr/>
          <p:nvPr/>
        </p:nvSpPr>
        <p:spPr>
          <a:xfrm>
            <a:off x="436684" y="10390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#</a:t>
            </a:r>
            <a:r>
              <a:rPr lang="en-US" sz="900" dirty="0" err="1"/>
              <a:t>lmg</a:t>
            </a:r>
            <a:endParaRPr lang="en-US" sz="900" dirty="0"/>
          </a:p>
          <a:p>
            <a:r>
              <a:rPr lang="en-US" sz="900" dirty="0"/>
              <a:t>#</a:t>
            </a:r>
            <a:r>
              <a:rPr lang="en-US" sz="900" dirty="0" err="1"/>
              <a:t>TechHub</a:t>
            </a:r>
            <a:r>
              <a:rPr lang="en-US" sz="900" dirty="0"/>
              <a:t>                    0.085041607</a:t>
            </a:r>
          </a:p>
          <a:p>
            <a:r>
              <a:rPr lang="en-US" sz="900" dirty="0"/>
              <a:t>#</a:t>
            </a:r>
            <a:r>
              <a:rPr lang="en-US" sz="900" dirty="0" err="1"/>
              <a:t>TopGrad</a:t>
            </a:r>
            <a:r>
              <a:rPr lang="en-US" sz="900" dirty="0"/>
              <a:t>                    0.019206753</a:t>
            </a:r>
          </a:p>
          <a:p>
            <a:r>
              <a:rPr lang="en-US" sz="900" dirty="0"/>
              <a:t>#Age2534                    0.017551347</a:t>
            </a:r>
          </a:p>
          <a:p>
            <a:r>
              <a:rPr lang="en-US" sz="900" dirty="0"/>
              <a:t>#</a:t>
            </a:r>
            <a:r>
              <a:rPr lang="en-US" sz="900" dirty="0" err="1"/>
              <a:t>PercentBach</a:t>
            </a:r>
            <a:r>
              <a:rPr lang="en-US" sz="900" dirty="0"/>
              <a:t>                0.184487864</a:t>
            </a:r>
          </a:p>
          <a:p>
            <a:r>
              <a:rPr lang="en-US" sz="900" dirty="0"/>
              <a:t>#</a:t>
            </a:r>
            <a:r>
              <a:rPr lang="en-US" sz="900" dirty="0" err="1"/>
              <a:t>TotEnrollment</a:t>
            </a:r>
            <a:r>
              <a:rPr lang="en-US" sz="900" dirty="0"/>
              <a:t>              0.074054465</a:t>
            </a:r>
          </a:p>
          <a:p>
            <a:r>
              <a:rPr lang="en-US" sz="900" dirty="0"/>
              <a:t>#</a:t>
            </a:r>
            <a:r>
              <a:rPr lang="en-US" sz="900" dirty="0" err="1"/>
              <a:t>AvgTuition</a:t>
            </a:r>
            <a:r>
              <a:rPr lang="en-US" sz="900" dirty="0"/>
              <a:t>                 0.170142322</a:t>
            </a:r>
          </a:p>
          <a:p>
            <a:r>
              <a:rPr lang="en-US" sz="900" dirty="0"/>
              <a:t>#</a:t>
            </a:r>
            <a:r>
              <a:rPr lang="en-US" sz="900" dirty="0" err="1"/>
              <a:t>AvgSchoolRep</a:t>
            </a:r>
            <a:r>
              <a:rPr lang="en-US" sz="900" dirty="0"/>
              <a:t>               0.057845876</a:t>
            </a:r>
          </a:p>
          <a:p>
            <a:r>
              <a:rPr lang="en-US" sz="900" dirty="0"/>
              <a:t>#</a:t>
            </a:r>
            <a:r>
              <a:rPr lang="en-US" sz="900" dirty="0" err="1"/>
              <a:t>MaleFemaleRatio</a:t>
            </a:r>
            <a:r>
              <a:rPr lang="en-US" sz="900" dirty="0"/>
              <a:t>            0.020068509</a:t>
            </a:r>
          </a:p>
          <a:p>
            <a:r>
              <a:rPr lang="en-US" sz="900" dirty="0"/>
              <a:t>#Labor                      0.091434420</a:t>
            </a:r>
          </a:p>
          <a:p>
            <a:r>
              <a:rPr lang="en-US" sz="900" dirty="0"/>
              <a:t>#</a:t>
            </a:r>
            <a:r>
              <a:rPr lang="en-US" sz="900" dirty="0" err="1"/>
              <a:t>MedianAge</a:t>
            </a:r>
            <a:r>
              <a:rPr lang="en-US" sz="900" dirty="0"/>
              <a:t>                  0.004399969</a:t>
            </a:r>
          </a:p>
          <a:p>
            <a:r>
              <a:rPr lang="en-US" sz="900" dirty="0"/>
              <a:t>#</a:t>
            </a:r>
            <a:r>
              <a:rPr lang="en-US" sz="900" dirty="0" err="1"/>
              <a:t>LaborForceAnnGrowth</a:t>
            </a:r>
            <a:r>
              <a:rPr lang="en-US" sz="900" dirty="0"/>
              <a:t>        0.001428946</a:t>
            </a:r>
          </a:p>
          <a:p>
            <a:r>
              <a:rPr lang="en-US" sz="900" dirty="0"/>
              <a:t>#</a:t>
            </a:r>
            <a:r>
              <a:rPr lang="en-US" sz="900" dirty="0" err="1"/>
              <a:t>CBRE_Tech_Talent</a:t>
            </a:r>
            <a:r>
              <a:rPr lang="en-US" sz="900" dirty="0"/>
              <a:t>           0.045167181</a:t>
            </a:r>
          </a:p>
          <a:p>
            <a:r>
              <a:rPr lang="en-US" sz="900" dirty="0"/>
              <a:t>#CBRE_Concentration_17      0.046374675</a:t>
            </a:r>
          </a:p>
          <a:p>
            <a:r>
              <a:rPr lang="en-US" sz="900" dirty="0"/>
              <a:t>#CBRE_17_Tech_Degrees       0.087486679</a:t>
            </a:r>
          </a:p>
          <a:p>
            <a:r>
              <a:rPr lang="en-US" sz="900" dirty="0"/>
              <a:t>#CBRE_TalentWage_5Yr_Growth 0.002826917</a:t>
            </a:r>
          </a:p>
          <a:p>
            <a:r>
              <a:rPr lang="en-US" sz="900" dirty="0"/>
              <a:t>#Patents                    0.087691603</a:t>
            </a:r>
          </a:p>
          <a:p>
            <a:r>
              <a:rPr lang="en-US" sz="900" dirty="0"/>
              <a:t>#PC2_age                    0.004790866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5666-892A-43B0-AD0B-3B5471B1D2E1}"/>
              </a:ext>
            </a:extLst>
          </p:cNvPr>
          <p:cNvSpPr/>
          <p:nvPr/>
        </p:nvSpPr>
        <p:spPr>
          <a:xfrm>
            <a:off x="3047999" y="1028343"/>
            <a:ext cx="81797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unscaled_talent_score</a:t>
            </a:r>
            <a:r>
              <a:rPr lang="en-US" sz="900" dirty="0"/>
              <a:t> &lt;- 0.085041607*</a:t>
            </a:r>
            <a:r>
              <a:rPr lang="en-US" sz="900" dirty="0" err="1"/>
              <a:t>combo$TechHub</a:t>
            </a:r>
            <a:r>
              <a:rPr lang="en-US" sz="900" dirty="0"/>
              <a:t> + 0.019206753*</a:t>
            </a:r>
            <a:r>
              <a:rPr lang="en-US" sz="900" dirty="0" err="1"/>
              <a:t>combo$TopGrad</a:t>
            </a:r>
            <a:r>
              <a:rPr lang="en-US" sz="900" dirty="0"/>
              <a:t> + 0.017551347*combo$Age2534 + 0.184487864*</a:t>
            </a:r>
            <a:r>
              <a:rPr lang="en-US" sz="900" dirty="0" err="1"/>
              <a:t>combo$PercentBach</a:t>
            </a:r>
            <a:r>
              <a:rPr lang="en-US" sz="900" dirty="0"/>
              <a:t> + </a:t>
            </a:r>
          </a:p>
          <a:p>
            <a:r>
              <a:rPr lang="en-US" sz="900" dirty="0"/>
              <a:t>  0.074054465*</a:t>
            </a:r>
            <a:r>
              <a:rPr lang="en-US" sz="900" dirty="0" err="1"/>
              <a:t>combo$TotEnrollment</a:t>
            </a:r>
            <a:r>
              <a:rPr lang="en-US" sz="900" dirty="0"/>
              <a:t> + 0.170142322*</a:t>
            </a:r>
            <a:r>
              <a:rPr lang="en-US" sz="900" dirty="0" err="1"/>
              <a:t>combo$AvgTuition</a:t>
            </a:r>
            <a:r>
              <a:rPr lang="en-US" sz="900" dirty="0"/>
              <a:t> + -0.057845876*</a:t>
            </a:r>
            <a:r>
              <a:rPr lang="en-US" sz="900" dirty="0" err="1"/>
              <a:t>combo$AvgSchoolRep</a:t>
            </a:r>
            <a:r>
              <a:rPr lang="en-US" sz="900" dirty="0"/>
              <a:t> + -0.020068509*</a:t>
            </a:r>
            <a:r>
              <a:rPr lang="en-US" sz="900" dirty="0" err="1"/>
              <a:t>combo$MaleFemaleRatio</a:t>
            </a:r>
            <a:r>
              <a:rPr lang="en-US" sz="900" dirty="0"/>
              <a:t> + </a:t>
            </a:r>
          </a:p>
          <a:p>
            <a:r>
              <a:rPr lang="en-US" sz="900" dirty="0"/>
              <a:t>  0.091434420*</a:t>
            </a:r>
            <a:r>
              <a:rPr lang="en-US" sz="900" dirty="0" err="1"/>
              <a:t>combo$Labor</a:t>
            </a:r>
            <a:r>
              <a:rPr lang="en-US" sz="900" dirty="0"/>
              <a:t> + -0.004399969*</a:t>
            </a:r>
            <a:r>
              <a:rPr lang="en-US" sz="900" dirty="0" err="1"/>
              <a:t>combo$MedianAge</a:t>
            </a:r>
            <a:r>
              <a:rPr lang="en-US" sz="900" dirty="0"/>
              <a:t> + 0.001428946*</a:t>
            </a:r>
            <a:r>
              <a:rPr lang="en-US" sz="900" dirty="0" err="1"/>
              <a:t>combo$LaborForceAnnGrowth</a:t>
            </a:r>
            <a:r>
              <a:rPr lang="en-US" sz="900" dirty="0"/>
              <a:t> + 0.045167181*</a:t>
            </a:r>
            <a:r>
              <a:rPr lang="en-US" sz="900" dirty="0" err="1"/>
              <a:t>combo$CBRE_Tech_Talent</a:t>
            </a:r>
            <a:r>
              <a:rPr lang="en-US" sz="900" dirty="0"/>
              <a:t> +</a:t>
            </a:r>
          </a:p>
          <a:p>
            <a:r>
              <a:rPr lang="en-US" sz="900" dirty="0"/>
              <a:t>  0.046374675*combo$CBRE_Concentration_17 + 0.087486679*combo$CBRE_17_Tech_Degrees + 0.002826917*combo$CBRE_TalentWage_5Yr_Growth + </a:t>
            </a:r>
          </a:p>
          <a:p>
            <a:r>
              <a:rPr lang="en-US" sz="900" dirty="0"/>
              <a:t>  0.087691603*</a:t>
            </a:r>
            <a:r>
              <a:rPr lang="en-US" sz="900" dirty="0" err="1"/>
              <a:t>combo$Patents</a:t>
            </a:r>
            <a:r>
              <a:rPr lang="en-US" sz="900" dirty="0"/>
              <a:t> + -0.004790866*combo$PC2_age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F58B3-F0EF-4919-B9B4-0F58AC19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260" y="2242038"/>
            <a:ext cx="3968102" cy="4411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92AE7-9222-41AD-9D4C-4EA5B623C24B}"/>
              </a:ext>
            </a:extLst>
          </p:cNvPr>
          <p:cNvSpPr txBox="1"/>
          <p:nvPr/>
        </p:nvSpPr>
        <p:spPr>
          <a:xfrm>
            <a:off x="5552342" y="1874664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 b\f and after 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C4995-88DF-4F1A-BF94-643788B26B5D}"/>
              </a:ext>
            </a:extLst>
          </p:cNvPr>
          <p:cNvSpPr txBox="1"/>
          <p:nvPr/>
        </p:nvSpPr>
        <p:spPr>
          <a:xfrm>
            <a:off x="436684" y="4026877"/>
            <a:ext cx="3537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 normal adjustment? Or do you prefer uniform?</a:t>
            </a:r>
          </a:p>
          <a:p>
            <a:endParaRPr lang="en-US" dirty="0"/>
          </a:p>
          <a:p>
            <a:r>
              <a:rPr lang="en-US" dirty="0"/>
              <a:t>Q: Adjustments to weight?</a:t>
            </a:r>
          </a:p>
        </p:txBody>
      </p:sp>
    </p:spTree>
    <p:extLst>
      <p:ext uri="{BB962C8B-B14F-4D97-AF65-F5344CB8AC3E}">
        <p14:creationId xmlns:p14="http://schemas.microsoft.com/office/powerpoint/2010/main" val="3835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42B1-4EEC-4327-A899-A4AC8275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9" y="-118452"/>
            <a:ext cx="10515600" cy="1325563"/>
          </a:xfrm>
        </p:spPr>
        <p:txBody>
          <a:bodyPr/>
          <a:lstStyle/>
          <a:p>
            <a:r>
              <a:rPr lang="en-US" dirty="0"/>
              <a:t>Variable Importance - Connect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09F8B2-4EE2-4716-B0C5-F2309F719038}"/>
              </a:ext>
            </a:extLst>
          </p:cNvPr>
          <p:cNvSpPr/>
          <p:nvPr/>
        </p:nvSpPr>
        <p:spPr>
          <a:xfrm>
            <a:off x="436684" y="10390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#</a:t>
            </a:r>
            <a:r>
              <a:rPr lang="en-US" sz="900" dirty="0" err="1"/>
              <a:t>lmg</a:t>
            </a:r>
            <a:endParaRPr lang="en-US" sz="900" dirty="0"/>
          </a:p>
          <a:p>
            <a:r>
              <a:rPr lang="en-US" sz="900" dirty="0"/>
              <a:t>#</a:t>
            </a:r>
            <a:r>
              <a:rPr lang="en-US" sz="900" dirty="0" err="1"/>
              <a:t>TechHub</a:t>
            </a:r>
            <a:r>
              <a:rPr lang="en-US" sz="900" dirty="0"/>
              <a:t>                     0.057922912</a:t>
            </a:r>
          </a:p>
          <a:p>
            <a:r>
              <a:rPr lang="en-US" sz="900" dirty="0"/>
              <a:t>#Amazon                      0.205354036</a:t>
            </a:r>
          </a:p>
          <a:p>
            <a:r>
              <a:rPr lang="en-US" sz="900" dirty="0"/>
              <a:t>#</a:t>
            </a:r>
            <a:r>
              <a:rPr lang="en-US" sz="900" dirty="0" err="1"/>
              <a:t>PopDensity</a:t>
            </a:r>
            <a:r>
              <a:rPr lang="en-US" sz="900" dirty="0"/>
              <a:t>                  0.050465602</a:t>
            </a:r>
          </a:p>
          <a:p>
            <a:r>
              <a:rPr lang="en-US" sz="900" dirty="0"/>
              <a:t>#</a:t>
            </a:r>
            <a:r>
              <a:rPr lang="en-US" sz="900" dirty="0" err="1"/>
              <a:t>PollutionIndex</a:t>
            </a:r>
            <a:r>
              <a:rPr lang="en-US" sz="900" dirty="0"/>
              <a:t>              0.006893477</a:t>
            </a:r>
          </a:p>
          <a:p>
            <a:r>
              <a:rPr lang="en-US" sz="900" dirty="0"/>
              <a:t>#</a:t>
            </a:r>
            <a:r>
              <a:rPr lang="en-US" sz="900" dirty="0" err="1"/>
              <a:t>TrafficIndex</a:t>
            </a:r>
            <a:r>
              <a:rPr lang="en-US" sz="900" dirty="0"/>
              <a:t>                0.009627496</a:t>
            </a:r>
          </a:p>
          <a:p>
            <a:r>
              <a:rPr lang="en-US" sz="900" dirty="0"/>
              <a:t>#Labor                       0.085379363</a:t>
            </a:r>
          </a:p>
          <a:p>
            <a:r>
              <a:rPr lang="en-US" sz="900" dirty="0"/>
              <a:t>#</a:t>
            </a:r>
            <a:r>
              <a:rPr lang="en-US" sz="900" dirty="0" err="1"/>
              <a:t>LaborForceAnnGrowth</a:t>
            </a:r>
            <a:r>
              <a:rPr lang="en-US" sz="900" dirty="0"/>
              <a:t>         0.002722620</a:t>
            </a:r>
          </a:p>
          <a:p>
            <a:r>
              <a:rPr lang="en-US" sz="900" dirty="0"/>
              <a:t>#</a:t>
            </a:r>
            <a:r>
              <a:rPr lang="en-US" sz="900" dirty="0" err="1"/>
              <a:t>CBRE_TechScore</a:t>
            </a:r>
            <a:r>
              <a:rPr lang="en-US" sz="900" dirty="0"/>
              <a:t>              0.082586424</a:t>
            </a:r>
          </a:p>
          <a:p>
            <a:r>
              <a:rPr lang="en-US" sz="900" dirty="0"/>
              <a:t>#</a:t>
            </a:r>
            <a:r>
              <a:rPr lang="en-US" sz="900" dirty="0" err="1"/>
              <a:t>CBRE_Vacancy_Rate</a:t>
            </a:r>
            <a:r>
              <a:rPr lang="en-US" sz="900" dirty="0"/>
              <a:t>           0.008213789</a:t>
            </a:r>
          </a:p>
          <a:p>
            <a:r>
              <a:rPr lang="en-US" sz="900" dirty="0"/>
              <a:t>#CBRE_Office_Vacancy_Rate_13 0.086012042</a:t>
            </a:r>
          </a:p>
          <a:p>
            <a:r>
              <a:rPr lang="en-US" sz="900" dirty="0"/>
              <a:t>#</a:t>
            </a:r>
            <a:r>
              <a:rPr lang="en-US" sz="900" dirty="0" err="1"/>
              <a:t>VCInvPer</a:t>
            </a:r>
            <a:r>
              <a:rPr lang="en-US" sz="900" dirty="0"/>
              <a:t>                    0.033391318</a:t>
            </a:r>
          </a:p>
          <a:p>
            <a:r>
              <a:rPr lang="en-US" sz="900" dirty="0"/>
              <a:t>#</a:t>
            </a:r>
            <a:r>
              <a:rPr lang="en-US" sz="900" dirty="0" err="1"/>
              <a:t>VCFirms</a:t>
            </a:r>
            <a:r>
              <a:rPr lang="en-US" sz="900" dirty="0"/>
              <a:t>                     0.068289190</a:t>
            </a:r>
          </a:p>
          <a:p>
            <a:r>
              <a:rPr lang="en-US" sz="900" dirty="0"/>
              <a:t>#</a:t>
            </a:r>
            <a:r>
              <a:rPr lang="en-US" sz="900" dirty="0" err="1"/>
              <a:t>numairport</a:t>
            </a:r>
            <a:r>
              <a:rPr lang="en-US" sz="900" dirty="0"/>
              <a:t>                  0.050058256</a:t>
            </a:r>
          </a:p>
          <a:p>
            <a:r>
              <a:rPr lang="en-US" sz="900" dirty="0"/>
              <a:t>#</a:t>
            </a:r>
            <a:r>
              <a:rPr lang="en-US" sz="900" dirty="0" err="1"/>
              <a:t>asai</a:t>
            </a:r>
            <a:r>
              <a:rPr lang="en-US" sz="900" dirty="0"/>
              <a:t>                        0.128385800</a:t>
            </a:r>
          </a:p>
          <a:p>
            <a:r>
              <a:rPr lang="en-US" sz="900" dirty="0"/>
              <a:t>#</a:t>
            </a:r>
            <a:r>
              <a:rPr lang="en-US" sz="900" dirty="0" err="1"/>
              <a:t>landusescore</a:t>
            </a:r>
            <a:r>
              <a:rPr lang="en-US" sz="900" dirty="0"/>
              <a:t>                0.063676985</a:t>
            </a:r>
          </a:p>
          <a:p>
            <a:r>
              <a:rPr lang="en-US" sz="900" dirty="0"/>
              <a:t>#</a:t>
            </a:r>
            <a:r>
              <a:rPr lang="en-US" sz="900" dirty="0" err="1"/>
              <a:t>activityscore</a:t>
            </a:r>
            <a:r>
              <a:rPr lang="en-US" sz="900" dirty="0"/>
              <a:t>               0.013142098</a:t>
            </a:r>
          </a:p>
          <a:p>
            <a:r>
              <a:rPr lang="en-US" sz="900" dirty="0"/>
              <a:t>#</a:t>
            </a:r>
            <a:r>
              <a:rPr lang="en-US" sz="900" dirty="0" err="1"/>
              <a:t>streetscore</a:t>
            </a:r>
            <a:r>
              <a:rPr lang="en-US" sz="900" dirty="0"/>
              <a:t>                 0.047878593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5666-892A-43B0-AD0B-3B5471B1D2E1}"/>
              </a:ext>
            </a:extLst>
          </p:cNvPr>
          <p:cNvSpPr/>
          <p:nvPr/>
        </p:nvSpPr>
        <p:spPr>
          <a:xfrm>
            <a:off x="3047999" y="1028343"/>
            <a:ext cx="81797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unscaled_connect_score</a:t>
            </a:r>
            <a:r>
              <a:rPr lang="en-US" sz="900" dirty="0"/>
              <a:t> &lt;- 0.057922912*</a:t>
            </a:r>
            <a:r>
              <a:rPr lang="en-US" sz="900" dirty="0" err="1"/>
              <a:t>combo$TechHub</a:t>
            </a:r>
            <a:r>
              <a:rPr lang="en-US" sz="900" dirty="0"/>
              <a:t> + 0.205354036*</a:t>
            </a:r>
            <a:r>
              <a:rPr lang="en-US" sz="900" dirty="0" err="1"/>
              <a:t>combo$Amazon</a:t>
            </a:r>
            <a:r>
              <a:rPr lang="en-US" sz="900" dirty="0"/>
              <a:t> + 0.050465602*</a:t>
            </a:r>
            <a:r>
              <a:rPr lang="en-US" sz="900" dirty="0" err="1"/>
              <a:t>combo$PopDensity</a:t>
            </a:r>
            <a:r>
              <a:rPr lang="en-US" sz="900" dirty="0"/>
              <a:t> + 0.006893477*</a:t>
            </a:r>
            <a:r>
              <a:rPr lang="en-US" sz="900" dirty="0" err="1"/>
              <a:t>combo$PollutionIndex</a:t>
            </a:r>
            <a:r>
              <a:rPr lang="en-US" sz="900" dirty="0"/>
              <a:t> +</a:t>
            </a:r>
          </a:p>
          <a:p>
            <a:r>
              <a:rPr lang="en-US" sz="900" dirty="0"/>
              <a:t>  0.009627496*</a:t>
            </a:r>
            <a:r>
              <a:rPr lang="en-US" sz="900" dirty="0" err="1"/>
              <a:t>combo$TrafficIndex</a:t>
            </a:r>
            <a:r>
              <a:rPr lang="en-US" sz="900" dirty="0"/>
              <a:t> + 0.085379363*</a:t>
            </a:r>
            <a:r>
              <a:rPr lang="en-US" sz="900" dirty="0" err="1"/>
              <a:t>combo$Labor</a:t>
            </a:r>
            <a:r>
              <a:rPr lang="en-US" sz="900" dirty="0"/>
              <a:t> + 0.002722620*</a:t>
            </a:r>
            <a:r>
              <a:rPr lang="en-US" sz="900" dirty="0" err="1"/>
              <a:t>combo$LaborForceAnnGrowth</a:t>
            </a:r>
            <a:r>
              <a:rPr lang="en-US" sz="900" dirty="0"/>
              <a:t> + 0.082586424*</a:t>
            </a:r>
            <a:r>
              <a:rPr lang="en-US" sz="900" dirty="0" err="1"/>
              <a:t>combo$CBRE_TechScore</a:t>
            </a:r>
            <a:r>
              <a:rPr lang="en-US" sz="900" dirty="0"/>
              <a:t> +</a:t>
            </a:r>
          </a:p>
          <a:p>
            <a:r>
              <a:rPr lang="en-US" sz="900" dirty="0"/>
              <a:t>  0.008213789*</a:t>
            </a:r>
            <a:r>
              <a:rPr lang="en-US" sz="900" dirty="0" err="1"/>
              <a:t>combo$CBRE_Vacancy_Rate</a:t>
            </a:r>
            <a:r>
              <a:rPr lang="en-US" sz="900" dirty="0"/>
              <a:t> + 0.086012042*combo$CBRE_Office_Vacancy_Rate_13 + 0.033391318*</a:t>
            </a:r>
            <a:r>
              <a:rPr lang="en-US" sz="900" dirty="0" err="1"/>
              <a:t>combo$VCInvPer</a:t>
            </a:r>
            <a:r>
              <a:rPr lang="en-US" sz="900" dirty="0"/>
              <a:t> + </a:t>
            </a:r>
          </a:p>
          <a:p>
            <a:r>
              <a:rPr lang="en-US" sz="900" dirty="0"/>
              <a:t>  0.068289190*</a:t>
            </a:r>
            <a:r>
              <a:rPr lang="en-US" sz="900" dirty="0" err="1"/>
              <a:t>combo$VCFirms</a:t>
            </a:r>
            <a:r>
              <a:rPr lang="en-US" sz="900" dirty="0"/>
              <a:t> + 0.050058256*</a:t>
            </a:r>
            <a:r>
              <a:rPr lang="en-US" sz="900" dirty="0" err="1"/>
              <a:t>combo$numairport</a:t>
            </a:r>
            <a:r>
              <a:rPr lang="en-US" sz="900" dirty="0"/>
              <a:t> + 0.128385800*</a:t>
            </a:r>
            <a:r>
              <a:rPr lang="en-US" sz="900" dirty="0" err="1"/>
              <a:t>combo$asai</a:t>
            </a:r>
            <a:r>
              <a:rPr lang="en-US" sz="900" dirty="0"/>
              <a:t> + 0.063676985*</a:t>
            </a:r>
            <a:r>
              <a:rPr lang="en-US" sz="900" dirty="0" err="1"/>
              <a:t>combo$landusescore</a:t>
            </a:r>
            <a:r>
              <a:rPr lang="en-US" sz="900" dirty="0"/>
              <a:t> + </a:t>
            </a:r>
          </a:p>
          <a:p>
            <a:r>
              <a:rPr lang="en-US" sz="900" dirty="0"/>
              <a:t>  0.013142098*</a:t>
            </a:r>
            <a:r>
              <a:rPr lang="en-US" sz="900" dirty="0" err="1"/>
              <a:t>combo$activityscore</a:t>
            </a:r>
            <a:r>
              <a:rPr lang="en-US" sz="900" dirty="0"/>
              <a:t> + 0.047878593*</a:t>
            </a:r>
            <a:r>
              <a:rPr lang="en-US" sz="900" dirty="0" err="1"/>
              <a:t>combo$streetscore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92AE7-9222-41AD-9D4C-4EA5B623C24B}"/>
              </a:ext>
            </a:extLst>
          </p:cNvPr>
          <p:cNvSpPr txBox="1"/>
          <p:nvPr/>
        </p:nvSpPr>
        <p:spPr>
          <a:xfrm>
            <a:off x="5552342" y="1874664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 b\f and after normalization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56A92-B06F-46F3-89F5-F69548C7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64" y="2305487"/>
            <a:ext cx="3758103" cy="41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42B1-4EEC-4327-A899-A4AC8275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9" y="-118452"/>
            <a:ext cx="10515600" cy="1325563"/>
          </a:xfrm>
        </p:spPr>
        <p:txBody>
          <a:bodyPr/>
          <a:lstStyle/>
          <a:p>
            <a:r>
              <a:rPr lang="en-US" dirty="0"/>
              <a:t>Variable Importance - Cost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09F8B2-4EE2-4716-B0C5-F2309F719038}"/>
              </a:ext>
            </a:extLst>
          </p:cNvPr>
          <p:cNvSpPr/>
          <p:nvPr/>
        </p:nvSpPr>
        <p:spPr>
          <a:xfrm>
            <a:off x="436684" y="10390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#Relative importance metrics: (use </a:t>
            </a:r>
            <a:r>
              <a:rPr lang="en-US" sz="900" dirty="0" err="1"/>
              <a:t>lmg</a:t>
            </a:r>
            <a:r>
              <a:rPr lang="en-US" sz="900" dirty="0"/>
              <a:t>)</a:t>
            </a:r>
          </a:p>
          <a:p>
            <a:r>
              <a:rPr lang="en-US" sz="900" dirty="0"/>
              <a:t>#</a:t>
            </a:r>
            <a:r>
              <a:rPr lang="en-US" sz="900" dirty="0" err="1"/>
              <a:t>AvgStateTax</a:t>
            </a:r>
            <a:r>
              <a:rPr lang="en-US" sz="900" dirty="0"/>
              <a:t>                 0.0012212756</a:t>
            </a:r>
          </a:p>
          <a:p>
            <a:r>
              <a:rPr lang="en-US" sz="900" dirty="0"/>
              <a:t>#</a:t>
            </a:r>
            <a:r>
              <a:rPr lang="en-US" sz="900" dirty="0" err="1"/>
              <a:t>AvgPropTaxPerCap</a:t>
            </a:r>
            <a:r>
              <a:rPr lang="en-US" sz="900" dirty="0"/>
              <a:t>            0.0627961272</a:t>
            </a:r>
          </a:p>
          <a:p>
            <a:r>
              <a:rPr lang="en-US" sz="900" dirty="0"/>
              <a:t>#</a:t>
            </a:r>
            <a:r>
              <a:rPr lang="en-US" sz="900" dirty="0" err="1"/>
              <a:t>MedianIncome</a:t>
            </a:r>
            <a:r>
              <a:rPr lang="en-US" sz="900" dirty="0"/>
              <a:t>                0.3140204253</a:t>
            </a:r>
          </a:p>
          <a:p>
            <a:r>
              <a:rPr lang="en-US" sz="900" dirty="0"/>
              <a:t>#</a:t>
            </a:r>
            <a:r>
              <a:rPr lang="en-US" sz="900" dirty="0" err="1"/>
              <a:t>PovertyRate</a:t>
            </a:r>
            <a:r>
              <a:rPr lang="en-US" sz="900" dirty="0"/>
              <a:t>                 0.0988799276</a:t>
            </a:r>
          </a:p>
          <a:p>
            <a:r>
              <a:rPr lang="en-US" sz="900" dirty="0"/>
              <a:t>#</a:t>
            </a:r>
            <a:r>
              <a:rPr lang="en-US" sz="900" dirty="0" err="1"/>
              <a:t>HealthCareIndex</a:t>
            </a:r>
            <a:r>
              <a:rPr lang="en-US" sz="900" dirty="0"/>
              <a:t>             0.0166692394</a:t>
            </a:r>
          </a:p>
          <a:p>
            <a:r>
              <a:rPr lang="en-US" sz="900" dirty="0"/>
              <a:t>#</a:t>
            </a:r>
            <a:r>
              <a:rPr lang="en-US" sz="900" dirty="0" err="1"/>
              <a:t>PurchasingPower</a:t>
            </a:r>
            <a:r>
              <a:rPr lang="en-US" sz="900" dirty="0"/>
              <a:t>             0.0296597584</a:t>
            </a:r>
          </a:p>
          <a:p>
            <a:r>
              <a:rPr lang="en-US" sz="900" dirty="0"/>
              <a:t>#</a:t>
            </a:r>
            <a:r>
              <a:rPr lang="en-US" sz="900" dirty="0" err="1"/>
              <a:t>CPIIndex</a:t>
            </a:r>
            <a:r>
              <a:rPr lang="en-US" sz="900" dirty="0"/>
              <a:t>                    0.0067434924</a:t>
            </a:r>
          </a:p>
          <a:p>
            <a:r>
              <a:rPr lang="en-US" sz="900" dirty="0"/>
              <a:t>#</a:t>
            </a:r>
            <a:r>
              <a:rPr lang="en-US" sz="900" dirty="0" err="1"/>
              <a:t>RentIndex</a:t>
            </a:r>
            <a:r>
              <a:rPr lang="en-US" sz="900" dirty="0"/>
              <a:t>                   0.1863926246</a:t>
            </a:r>
          </a:p>
          <a:p>
            <a:r>
              <a:rPr lang="en-US" sz="900" dirty="0"/>
              <a:t>#</a:t>
            </a:r>
            <a:r>
              <a:rPr lang="en-US" sz="900" dirty="0" err="1"/>
              <a:t>PropPricetoIncomeRatio</a:t>
            </a:r>
            <a:r>
              <a:rPr lang="en-US" sz="900" dirty="0"/>
              <a:t>      0.0072617969</a:t>
            </a:r>
          </a:p>
          <a:p>
            <a:r>
              <a:rPr lang="en-US" sz="900" dirty="0"/>
              <a:t>#</a:t>
            </a:r>
            <a:r>
              <a:rPr lang="en-US" sz="900" dirty="0" err="1"/>
              <a:t>WCIndex</a:t>
            </a:r>
            <a:r>
              <a:rPr lang="en-US" sz="900" dirty="0"/>
              <a:t>                     0.0161252065</a:t>
            </a:r>
          </a:p>
          <a:p>
            <a:r>
              <a:rPr lang="en-US" sz="900" dirty="0"/>
              <a:t>#</a:t>
            </a:r>
            <a:r>
              <a:rPr lang="en-US" sz="900" dirty="0" err="1"/>
              <a:t>CorpTaxMax</a:t>
            </a:r>
            <a:r>
              <a:rPr lang="en-US" sz="900" dirty="0"/>
              <a:t>                  0.0181598674</a:t>
            </a:r>
          </a:p>
          <a:p>
            <a:r>
              <a:rPr lang="en-US" sz="900" dirty="0"/>
              <a:t>#</a:t>
            </a:r>
            <a:r>
              <a:rPr lang="en-US" sz="900" dirty="0" err="1"/>
              <a:t>CostLivingComposit</a:t>
            </a:r>
            <a:r>
              <a:rPr lang="en-US" sz="900" dirty="0"/>
              <a:t>          0.0004284582</a:t>
            </a:r>
          </a:p>
          <a:p>
            <a:r>
              <a:rPr lang="en-US" sz="900" dirty="0"/>
              <a:t>#</a:t>
            </a:r>
            <a:r>
              <a:rPr lang="en-US" sz="900" dirty="0" err="1"/>
              <a:t>SingEmpCost</a:t>
            </a:r>
            <a:r>
              <a:rPr lang="en-US" sz="900" dirty="0"/>
              <a:t>                 0.0170793878</a:t>
            </a:r>
          </a:p>
          <a:p>
            <a:r>
              <a:rPr lang="en-US" sz="900" dirty="0"/>
              <a:t>#</a:t>
            </a:r>
            <a:r>
              <a:rPr lang="en-US" sz="900" dirty="0" err="1"/>
              <a:t>CBRE_Costofliving</a:t>
            </a:r>
            <a:r>
              <a:rPr lang="en-US" sz="900" dirty="0"/>
              <a:t>           0.0167659913</a:t>
            </a:r>
          </a:p>
          <a:p>
            <a:r>
              <a:rPr lang="en-US" sz="900" dirty="0"/>
              <a:t>#</a:t>
            </a:r>
            <a:r>
              <a:rPr lang="en-US" sz="900" dirty="0" err="1"/>
              <a:t>CBRE_Rent_to_Tech_WageRatio</a:t>
            </a:r>
            <a:r>
              <a:rPr lang="en-US" sz="900" dirty="0"/>
              <a:t> 0.0480421580</a:t>
            </a:r>
          </a:p>
          <a:p>
            <a:r>
              <a:rPr lang="en-US" sz="900" dirty="0"/>
              <a:t>#</a:t>
            </a:r>
            <a:r>
              <a:rPr lang="en-US" sz="900" dirty="0" err="1"/>
              <a:t>CBRE_WageRelativetoUSAvg</a:t>
            </a:r>
            <a:r>
              <a:rPr lang="en-US" sz="900" dirty="0"/>
              <a:t>    0.0127206338</a:t>
            </a:r>
          </a:p>
          <a:p>
            <a:r>
              <a:rPr lang="en-US" sz="900" dirty="0"/>
              <a:t>#CBRE_Office_Vacancy_Rate_13 0.1185163858</a:t>
            </a:r>
          </a:p>
          <a:p>
            <a:r>
              <a:rPr lang="en-US" sz="900" dirty="0"/>
              <a:t>#</a:t>
            </a:r>
            <a:r>
              <a:rPr lang="en-US" sz="900" dirty="0" err="1"/>
              <a:t>CBRE_AvgAnn_TechWage</a:t>
            </a:r>
            <a:r>
              <a:rPr lang="en-US" sz="900" dirty="0"/>
              <a:t>        0.0285172437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5666-892A-43B0-AD0B-3B5471B1D2E1}"/>
              </a:ext>
            </a:extLst>
          </p:cNvPr>
          <p:cNvSpPr/>
          <p:nvPr/>
        </p:nvSpPr>
        <p:spPr>
          <a:xfrm>
            <a:off x="3047999" y="1028343"/>
            <a:ext cx="8179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unscaled_cost_score</a:t>
            </a:r>
            <a:r>
              <a:rPr lang="en-US" sz="900" dirty="0"/>
              <a:t> &lt;-  -0.0012212756*</a:t>
            </a:r>
            <a:r>
              <a:rPr lang="en-US" sz="900" dirty="0" err="1"/>
              <a:t>combo$AvgStateTax</a:t>
            </a:r>
            <a:r>
              <a:rPr lang="en-US" sz="900" dirty="0"/>
              <a:t> + -0.0627961272*</a:t>
            </a:r>
            <a:r>
              <a:rPr lang="en-US" sz="900" dirty="0" err="1"/>
              <a:t>combo$AvgPropTaxPerCap</a:t>
            </a:r>
            <a:r>
              <a:rPr lang="en-US" sz="900" dirty="0"/>
              <a:t> + -0.3140204253*</a:t>
            </a:r>
            <a:r>
              <a:rPr lang="en-US" sz="900" dirty="0" err="1"/>
              <a:t>combo$MedianIncome</a:t>
            </a:r>
            <a:r>
              <a:rPr lang="en-US" sz="900" dirty="0"/>
              <a:t> + </a:t>
            </a:r>
          </a:p>
          <a:p>
            <a:r>
              <a:rPr lang="en-US" sz="900" dirty="0"/>
              <a:t>  0.0988799276*</a:t>
            </a:r>
            <a:r>
              <a:rPr lang="en-US" sz="900" dirty="0" err="1"/>
              <a:t>combo$PovertyRate</a:t>
            </a:r>
            <a:r>
              <a:rPr lang="en-US" sz="900" dirty="0"/>
              <a:t> + -0.0166692394*</a:t>
            </a:r>
            <a:r>
              <a:rPr lang="en-US" sz="900" dirty="0" err="1"/>
              <a:t>combo$HealthCareIndex</a:t>
            </a:r>
            <a:r>
              <a:rPr lang="en-US" sz="900" dirty="0"/>
              <a:t> + 0.0296597584*</a:t>
            </a:r>
            <a:r>
              <a:rPr lang="en-US" sz="900" dirty="0" err="1"/>
              <a:t>combo$PurchasingPower</a:t>
            </a:r>
            <a:r>
              <a:rPr lang="en-US" sz="900" dirty="0"/>
              <a:t> + -0.0067434924*</a:t>
            </a:r>
            <a:r>
              <a:rPr lang="en-US" sz="900" dirty="0" err="1"/>
              <a:t>combo$CPIIndex</a:t>
            </a:r>
            <a:r>
              <a:rPr lang="en-US" sz="900" dirty="0"/>
              <a:t> +</a:t>
            </a:r>
          </a:p>
          <a:p>
            <a:r>
              <a:rPr lang="en-US" sz="900" dirty="0"/>
              <a:t>  -0.1863926246*</a:t>
            </a:r>
            <a:r>
              <a:rPr lang="en-US" sz="900" dirty="0" err="1"/>
              <a:t>combo$RentIndex</a:t>
            </a:r>
            <a:r>
              <a:rPr lang="en-US" sz="900" dirty="0"/>
              <a:t> + -0.0072617969*</a:t>
            </a:r>
            <a:r>
              <a:rPr lang="en-US" sz="900" dirty="0" err="1"/>
              <a:t>combo$PropPricetoIncomeRatio</a:t>
            </a:r>
            <a:r>
              <a:rPr lang="en-US" sz="900" dirty="0"/>
              <a:t> + -0.0161252065*</a:t>
            </a:r>
            <a:r>
              <a:rPr lang="en-US" sz="900" dirty="0" err="1"/>
              <a:t>combo$WCIndex</a:t>
            </a:r>
            <a:r>
              <a:rPr lang="en-US" sz="900" dirty="0"/>
              <a:t> + -0.0181598674*</a:t>
            </a:r>
            <a:r>
              <a:rPr lang="en-US" sz="900" dirty="0" err="1"/>
              <a:t>combo$CorpTaxMax</a:t>
            </a:r>
            <a:r>
              <a:rPr lang="en-US" sz="900" dirty="0"/>
              <a:t> +</a:t>
            </a:r>
          </a:p>
          <a:p>
            <a:r>
              <a:rPr lang="en-US" sz="900" dirty="0"/>
              <a:t>  -0.0004284582*</a:t>
            </a:r>
            <a:r>
              <a:rPr lang="en-US" sz="900" dirty="0" err="1"/>
              <a:t>combo$CostLivingComposit</a:t>
            </a:r>
            <a:r>
              <a:rPr lang="en-US" sz="900" dirty="0"/>
              <a:t> + -0.0170793878*</a:t>
            </a:r>
            <a:r>
              <a:rPr lang="en-US" sz="900" dirty="0" err="1"/>
              <a:t>combo$SingEmpCost</a:t>
            </a:r>
            <a:r>
              <a:rPr lang="en-US" sz="900" dirty="0"/>
              <a:t> + -0.0167659913*</a:t>
            </a:r>
            <a:r>
              <a:rPr lang="en-US" sz="900" dirty="0" err="1"/>
              <a:t>combo$CBRE_Costofliving</a:t>
            </a:r>
            <a:r>
              <a:rPr lang="en-US" sz="900" dirty="0"/>
              <a:t> + </a:t>
            </a:r>
          </a:p>
          <a:p>
            <a:r>
              <a:rPr lang="en-US" sz="900" dirty="0"/>
              <a:t>  -0.0480421580*</a:t>
            </a:r>
            <a:r>
              <a:rPr lang="en-US" sz="900" dirty="0" err="1"/>
              <a:t>combo$CBRE_Rent_to_Tech_WageRatio</a:t>
            </a:r>
            <a:r>
              <a:rPr lang="en-US" sz="900" dirty="0"/>
              <a:t> + -0.0127206338*</a:t>
            </a:r>
            <a:r>
              <a:rPr lang="en-US" sz="900" dirty="0" err="1"/>
              <a:t>combo$CBRE_WageRelativetoUSAvg</a:t>
            </a:r>
            <a:r>
              <a:rPr lang="en-US" sz="900" dirty="0"/>
              <a:t> + 0.1185163858*combo$CBRE_Office_Vacancy_Rate_13 + </a:t>
            </a:r>
          </a:p>
          <a:p>
            <a:r>
              <a:rPr lang="en-US" sz="900" dirty="0"/>
              <a:t>  -0.0285172437*</a:t>
            </a:r>
            <a:r>
              <a:rPr lang="en-US" sz="900" dirty="0" err="1"/>
              <a:t>combo$CBRE_AvgAnn_TechWage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92AE7-9222-41AD-9D4C-4EA5B623C24B}"/>
              </a:ext>
            </a:extLst>
          </p:cNvPr>
          <p:cNvSpPr txBox="1"/>
          <p:nvPr/>
        </p:nvSpPr>
        <p:spPr>
          <a:xfrm>
            <a:off x="5552342" y="1874664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 b\f and after normalization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A7032-7CA0-493E-8A30-EE6D39EE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42" y="2486529"/>
            <a:ext cx="3090863" cy="34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42B1-4EEC-4327-A899-A4AC8275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9" y="-118452"/>
            <a:ext cx="10515600" cy="1325563"/>
          </a:xfrm>
        </p:spPr>
        <p:txBody>
          <a:bodyPr/>
          <a:lstStyle/>
          <a:p>
            <a:r>
              <a:rPr lang="en-US" dirty="0"/>
              <a:t>Variable Importance - Quality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09F8B2-4EE2-4716-B0C5-F2309F719038}"/>
              </a:ext>
            </a:extLst>
          </p:cNvPr>
          <p:cNvSpPr/>
          <p:nvPr/>
        </p:nvSpPr>
        <p:spPr>
          <a:xfrm>
            <a:off x="436684" y="1039065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#Relative importance metrics: (use </a:t>
            </a:r>
            <a:r>
              <a:rPr lang="en-US" sz="900" dirty="0" err="1"/>
              <a:t>lmg</a:t>
            </a:r>
            <a:r>
              <a:rPr lang="en-US" sz="900" dirty="0"/>
              <a:t>)</a:t>
            </a:r>
          </a:p>
          <a:p>
            <a:r>
              <a:rPr lang="en-US" sz="900" dirty="0"/>
              <a:t>#</a:t>
            </a:r>
            <a:r>
              <a:rPr lang="en-US" sz="900" dirty="0" err="1"/>
              <a:t>PovertyRate</a:t>
            </a:r>
            <a:r>
              <a:rPr lang="en-US" sz="900" dirty="0"/>
              <a:t>            0.1685269613</a:t>
            </a:r>
          </a:p>
          <a:p>
            <a:r>
              <a:rPr lang="en-US" sz="900" dirty="0"/>
              <a:t>#</a:t>
            </a:r>
            <a:r>
              <a:rPr lang="en-US" sz="900" dirty="0" err="1"/>
              <a:t>HealthCareIndex</a:t>
            </a:r>
            <a:r>
              <a:rPr lang="en-US" sz="900" dirty="0"/>
              <a:t>        0.0325338054</a:t>
            </a:r>
          </a:p>
          <a:p>
            <a:r>
              <a:rPr lang="en-US" sz="900" dirty="0"/>
              <a:t>#</a:t>
            </a:r>
            <a:r>
              <a:rPr lang="en-US" sz="900" dirty="0" err="1"/>
              <a:t>CrimeIndex</a:t>
            </a:r>
            <a:r>
              <a:rPr lang="en-US" sz="900" dirty="0"/>
              <a:t>             0.0050658113</a:t>
            </a:r>
          </a:p>
          <a:p>
            <a:r>
              <a:rPr lang="en-US" sz="900" dirty="0"/>
              <a:t>#</a:t>
            </a:r>
            <a:r>
              <a:rPr lang="en-US" sz="900" dirty="0" err="1"/>
              <a:t>PurchasingPower</a:t>
            </a:r>
            <a:r>
              <a:rPr lang="en-US" sz="900" dirty="0"/>
              <a:t>        0.0385033805</a:t>
            </a:r>
          </a:p>
          <a:p>
            <a:r>
              <a:rPr lang="en-US" sz="900" dirty="0"/>
              <a:t>#</a:t>
            </a:r>
            <a:r>
              <a:rPr lang="en-US" sz="900" dirty="0" err="1"/>
              <a:t>PollutionIndex</a:t>
            </a:r>
            <a:r>
              <a:rPr lang="en-US" sz="900" dirty="0"/>
              <a:t>         0.1101468110</a:t>
            </a:r>
          </a:p>
          <a:p>
            <a:r>
              <a:rPr lang="en-US" sz="900" dirty="0"/>
              <a:t>#</a:t>
            </a:r>
            <a:r>
              <a:rPr lang="en-US" sz="900" dirty="0" err="1"/>
              <a:t>TrafficIndex</a:t>
            </a:r>
            <a:r>
              <a:rPr lang="en-US" sz="900" dirty="0"/>
              <a:t>           0.0545183038</a:t>
            </a:r>
          </a:p>
          <a:p>
            <a:r>
              <a:rPr lang="en-US" sz="900" dirty="0"/>
              <a:t>#</a:t>
            </a:r>
            <a:r>
              <a:rPr lang="en-US" sz="900" dirty="0" err="1"/>
              <a:t>QualityofLifeIndex</a:t>
            </a:r>
            <a:r>
              <a:rPr lang="en-US" sz="900" dirty="0"/>
              <a:t>     0.2601026410</a:t>
            </a:r>
          </a:p>
          <a:p>
            <a:r>
              <a:rPr lang="en-US" sz="900" dirty="0"/>
              <a:t>#</a:t>
            </a:r>
            <a:r>
              <a:rPr lang="en-US" sz="900" dirty="0" err="1"/>
              <a:t>PropPricetoIncomeRatio</a:t>
            </a:r>
            <a:r>
              <a:rPr lang="en-US" sz="900" dirty="0"/>
              <a:t> 0.0696343548</a:t>
            </a:r>
          </a:p>
          <a:p>
            <a:r>
              <a:rPr lang="en-US" sz="900" dirty="0"/>
              <a:t>#CO2Index               0.0021069460</a:t>
            </a:r>
          </a:p>
          <a:p>
            <a:r>
              <a:rPr lang="en-US" sz="900" dirty="0"/>
              <a:t>#</a:t>
            </a:r>
            <a:r>
              <a:rPr lang="en-US" sz="900" dirty="0" err="1"/>
              <a:t>CostLivingComposit</a:t>
            </a:r>
            <a:r>
              <a:rPr lang="en-US" sz="900" dirty="0"/>
              <a:t>     0.0007701137</a:t>
            </a:r>
          </a:p>
          <a:p>
            <a:r>
              <a:rPr lang="en-US" sz="900" dirty="0"/>
              <a:t>#</a:t>
            </a:r>
            <a:r>
              <a:rPr lang="en-US" sz="900" dirty="0" err="1"/>
              <a:t>MaleFemaleRatio</a:t>
            </a:r>
            <a:r>
              <a:rPr lang="en-US" sz="900" dirty="0"/>
              <a:t>        0.0564075905</a:t>
            </a:r>
          </a:p>
          <a:p>
            <a:r>
              <a:rPr lang="en-US" sz="900" dirty="0"/>
              <a:t>#</a:t>
            </a:r>
            <a:r>
              <a:rPr lang="en-US" sz="900" dirty="0" err="1"/>
              <a:t>GDPperCap</a:t>
            </a:r>
            <a:r>
              <a:rPr lang="en-US" sz="900" dirty="0"/>
              <a:t>              0.0521098376 - give 25 percent to quality of life index, 10% to activity, 10% to Pollution, 5% to traffic, and 5% to price to income</a:t>
            </a:r>
          </a:p>
          <a:p>
            <a:r>
              <a:rPr lang="en-US" sz="900" dirty="0"/>
              <a:t>#PC2_age                0.0047993471</a:t>
            </a:r>
          </a:p>
          <a:p>
            <a:r>
              <a:rPr lang="en-US" sz="900" dirty="0"/>
              <a:t>#PC3_age                0.0083087862</a:t>
            </a:r>
          </a:p>
          <a:p>
            <a:r>
              <a:rPr lang="en-US" sz="900" dirty="0"/>
              <a:t>#</a:t>
            </a:r>
            <a:r>
              <a:rPr lang="en-US" sz="900" dirty="0" err="1"/>
              <a:t>activityscore</a:t>
            </a:r>
            <a:r>
              <a:rPr lang="en-US" sz="900" dirty="0"/>
              <a:t>          0.1364653098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5666-892A-43B0-AD0B-3B5471B1D2E1}"/>
              </a:ext>
            </a:extLst>
          </p:cNvPr>
          <p:cNvSpPr/>
          <p:nvPr/>
        </p:nvSpPr>
        <p:spPr>
          <a:xfrm>
            <a:off x="3047999" y="1028343"/>
            <a:ext cx="8179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quality_score</a:t>
            </a:r>
            <a:r>
              <a:rPr lang="en-US" sz="900" dirty="0"/>
              <a:t> &lt;- 0.1685269613*</a:t>
            </a:r>
            <a:r>
              <a:rPr lang="en-US" sz="900" dirty="0" err="1"/>
              <a:t>combo$PovertyRate</a:t>
            </a:r>
            <a:r>
              <a:rPr lang="en-US" sz="900" dirty="0"/>
              <a:t> + 0.0325338054*</a:t>
            </a:r>
            <a:r>
              <a:rPr lang="en-US" sz="900" dirty="0" err="1"/>
              <a:t>combo$HealthCareIndex</a:t>
            </a:r>
            <a:r>
              <a:rPr lang="en-US" sz="900" dirty="0"/>
              <a:t> + 0.0050658113*</a:t>
            </a:r>
            <a:r>
              <a:rPr lang="en-US" sz="900" dirty="0" err="1"/>
              <a:t>combo$CrimeIndex</a:t>
            </a:r>
            <a:r>
              <a:rPr lang="en-US" sz="900" dirty="0"/>
              <a:t> + 0.0385033805*</a:t>
            </a:r>
            <a:r>
              <a:rPr lang="en-US" sz="900" dirty="0" err="1"/>
              <a:t>combo$PurchasingPower</a:t>
            </a:r>
            <a:r>
              <a:rPr lang="en-US" sz="900" dirty="0"/>
              <a:t> +</a:t>
            </a:r>
          </a:p>
          <a:p>
            <a:r>
              <a:rPr lang="en-US" sz="900" dirty="0"/>
              <a:t>  0.1101468110*</a:t>
            </a:r>
            <a:r>
              <a:rPr lang="en-US" sz="900" dirty="0" err="1"/>
              <a:t>combo$PollutionIndex</a:t>
            </a:r>
            <a:r>
              <a:rPr lang="en-US" sz="900" dirty="0"/>
              <a:t> + 0.0545183038*</a:t>
            </a:r>
            <a:r>
              <a:rPr lang="en-US" sz="900" dirty="0" err="1"/>
              <a:t>combo$TrafficIndex</a:t>
            </a:r>
            <a:r>
              <a:rPr lang="en-US" sz="900" dirty="0"/>
              <a:t> + 0.2601026410*</a:t>
            </a:r>
            <a:r>
              <a:rPr lang="en-US" sz="900" dirty="0" err="1"/>
              <a:t>combo$QualityofLifeIndex</a:t>
            </a:r>
            <a:r>
              <a:rPr lang="en-US" sz="900" dirty="0"/>
              <a:t> + </a:t>
            </a:r>
          </a:p>
          <a:p>
            <a:r>
              <a:rPr lang="en-US" sz="900" dirty="0"/>
              <a:t>  0.0696343548*</a:t>
            </a:r>
            <a:r>
              <a:rPr lang="en-US" sz="900" dirty="0" err="1"/>
              <a:t>combo$PropPricetoIncomeRatio</a:t>
            </a:r>
            <a:r>
              <a:rPr lang="en-US" sz="900" dirty="0"/>
              <a:t>+ 0.0021069460*combo$CO2Index+ 0.0007701137*</a:t>
            </a:r>
            <a:r>
              <a:rPr lang="en-US" sz="900" dirty="0" err="1"/>
              <a:t>combo$CostLivingComposit</a:t>
            </a:r>
            <a:r>
              <a:rPr lang="en-US" sz="900" dirty="0"/>
              <a:t> +</a:t>
            </a:r>
          </a:p>
          <a:p>
            <a:r>
              <a:rPr lang="en-US" sz="900" dirty="0"/>
              <a:t>  0.0564075905*</a:t>
            </a:r>
            <a:r>
              <a:rPr lang="en-US" sz="900" dirty="0" err="1"/>
              <a:t>combo$MaleFemaleRatio</a:t>
            </a:r>
            <a:r>
              <a:rPr lang="en-US" sz="900" dirty="0"/>
              <a:t> + 0.0521098376*</a:t>
            </a:r>
            <a:r>
              <a:rPr lang="en-US" sz="900" dirty="0" err="1"/>
              <a:t>combo$GDPperCap</a:t>
            </a:r>
            <a:r>
              <a:rPr lang="en-US" sz="900" dirty="0"/>
              <a:t> + 0.0047993471*combo$PC2_age+ 0.0083087862*combo$PC3_age +</a:t>
            </a:r>
          </a:p>
          <a:p>
            <a:r>
              <a:rPr lang="en-US" sz="900" dirty="0"/>
              <a:t>  0.1364653098*</a:t>
            </a:r>
            <a:r>
              <a:rPr lang="en-US" sz="900" dirty="0" err="1"/>
              <a:t>combo$activityscore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92AE7-9222-41AD-9D4C-4EA5B623C24B}"/>
              </a:ext>
            </a:extLst>
          </p:cNvPr>
          <p:cNvSpPr txBox="1"/>
          <p:nvPr/>
        </p:nvSpPr>
        <p:spPr>
          <a:xfrm>
            <a:off x="7943849" y="1769751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 b\f and after normalization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30142-B67D-4187-AD8D-A4AD9E94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071" y="2148012"/>
            <a:ext cx="3728032" cy="41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F9CD-A850-4FCA-BC8F-A79364A4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Combined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EE0DD-BB12-4F6B-A7FC-8332E505D0C1}"/>
              </a:ext>
            </a:extLst>
          </p:cNvPr>
          <p:cNvSpPr txBox="1"/>
          <p:nvPr/>
        </p:nvSpPr>
        <p:spPr>
          <a:xfrm>
            <a:off x="319454" y="894676"/>
            <a:ext cx="51083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Var Importance for all score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talent_score</a:t>
            </a:r>
            <a:r>
              <a:rPr lang="en-US" sz="1000" dirty="0"/>
              <a:t>  0.41852 -&gt; make .3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connect_score</a:t>
            </a:r>
            <a:r>
              <a:rPr lang="en-US" sz="1000" dirty="0"/>
              <a:t> 0.27799 -&gt; make .25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cost_score</a:t>
            </a:r>
            <a:r>
              <a:rPr lang="en-US" sz="1000" dirty="0"/>
              <a:t>    0.29656 -&gt; make .3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quality_score</a:t>
            </a:r>
            <a:r>
              <a:rPr lang="en-US" sz="1000" dirty="0"/>
              <a:t> 0.00492 -&gt; make .15</a:t>
            </a:r>
          </a:p>
          <a:p>
            <a:endParaRPr lang="en-US" sz="1000" dirty="0"/>
          </a:p>
          <a:p>
            <a:r>
              <a:rPr lang="en-US" sz="1000" dirty="0"/>
              <a:t>THESE CAN BE CHANGED BY THE USER…JUST SETTING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A8EA9-88E6-46B7-8ED8-74AC8646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43" y="780614"/>
            <a:ext cx="4639767" cy="5597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8E2B76-321E-4531-86DC-F9D0C6488009}"/>
              </a:ext>
            </a:extLst>
          </p:cNvPr>
          <p:cNvSpPr txBox="1"/>
          <p:nvPr/>
        </p:nvSpPr>
        <p:spPr>
          <a:xfrm>
            <a:off x="1175657" y="3275045"/>
            <a:ext cx="47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 normal or uniform?</a:t>
            </a:r>
          </a:p>
        </p:txBody>
      </p:sp>
    </p:spTree>
    <p:extLst>
      <p:ext uri="{BB962C8B-B14F-4D97-AF65-F5344CB8AC3E}">
        <p14:creationId xmlns:p14="http://schemas.microsoft.com/office/powerpoint/2010/main" val="238191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C495-1CE7-4CC4-9490-DA2C65ED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303579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All variables included: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F5E082-012D-43BE-ABC2-F9888082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01164"/>
              </p:ext>
            </p:extLst>
          </p:nvPr>
        </p:nvGraphicFramePr>
        <p:xfrm>
          <a:off x="838200" y="2179546"/>
          <a:ext cx="10515600" cy="38117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654040863"/>
                    </a:ext>
                  </a:extLst>
                </a:gridCol>
              </a:tblGrid>
              <a:tr h="294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[1] "MSA" "State" "Lat" [4] "Long"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NumAirline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"GDP" [7]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Tech_Hub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AvgStateTax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AvgPropTaxPerCap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[10]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LandArea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PopDensity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"Age2534" [13]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MedianIncome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PercentBach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PovertyRate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[16]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HealthCareIndex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CrimeIndex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PurchasingPower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[19]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CPIIndex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PollutionIndex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TrafficIndex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[22]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QualityofLifeIndex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RentIndex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PropPricetoIncomeRatio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[25] "CO2Index"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NumTechConf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TotEnrollment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[28]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AvgSchoolRep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AvgTuition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"Electricity" [31]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NatGas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CorpTaxMin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CorpTaxMax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[34]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CostLivingComposit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WCIndex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TaxableWageBase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[37]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SingEmpCost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FamilyEmpCost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"GDP5Year" [40]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Poplutation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MaleFemaleRatio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"Under5" [43] "Bet5and9" "Bet10and14" "Bet15and19" [46] "Bet20and24" "Bet25and34" "Bet35and44" [49] "Bet45and54" "Bet55and59" "Bet60and64" [52] "Bet65and74" "Bet75and84" "AtorOver85" [55]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MedianAge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"Labor"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LaborForceAnnGrowth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[58]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GDPperCap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CBRE_TechScore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CBRE_Tech_Talent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[61] "CBRE_change_12_17" "CBRE_Volume_12_17" "CBRE_Concentration_17" [64] "CBRE_17_Tech_Degrees" "CBRE_Growth_12_17"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CBRE_Brain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[67] "CBRE_AvgRent_75K"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CBRE_Vacancy_Rate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CBRE_Avg_monthly_Apartment_Rent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[70]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CBRE_Costofliving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CBRE_AvgAnn_TechWage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CBRE_Rent_to_Tech_WageRatio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[73]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CBRE_MILLENNIAL_Pop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CBRE_WageRelativetoUSAvg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"CBRE_TalentWage_5Yr_Growth" [76] "CBRE_Office_Vacancy_Rate_13" "RevPerCap0" "RevPerCap11" [79] "RevPerCap21" "RevPerCap22" "RevPerCap23" [82] "RevPerCap31_33" "RevPerCap42" "RevPerCap44_45" [85] "RevPerCap48_49" "RevPerCap51" "RevPerCap52" [88] "RevPerCap53" "RevPerCap54" "RevPerCap56" [91] "RevPerCap61" "RevPerCap62" "RevPerCap71" [94] "RevPerCap72" "RevPerCap81" "RevPerCap55" [97] "RevPerCap99" "PerofRev0" "PerofRev11" [100] "PerofRev21" "PerofRev22" "PerofRev23" [103] "PerofRev31_33" "PerofRev42" "PerofRev44_45" [106] "PerofRev48_49" "PerofRev51" "PerofRev52" [109] "PerofRev53" "PerofRev54" "PerofRev56" [112] "PerofRev61" "PerofRev62" "PerofRev71" [115] "PerofRev72" "PerofRev81" "PerofRev55" [118] "PerofRev99" "Patents"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VCInvPer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[121]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VCFirms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"Amazon"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TopGrad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[124]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numairport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asai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densityscore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[127]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landusescore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activityscore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streetscore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" </a:t>
                      </a:r>
                    </a:p>
                    <a:p>
                      <a:pPr algn="l" fontAlgn="t"/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Added region and subregion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Also engineered a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TecRev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variable</a:t>
                      </a:r>
                    </a:p>
                  </a:txBody>
                  <a:tcPr marL="49995" marR="0" marT="0" marB="666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79306"/>
                  </a:ext>
                </a:extLst>
              </a:tr>
              <a:tr h="226644">
                <a:tc>
                  <a:txBody>
                    <a:bodyPr/>
                    <a:lstStyle/>
                    <a:p>
                      <a:pPr algn="l" fontAlgn="t"/>
                      <a:endParaRPr lang="en-US" sz="100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9995" marR="0" marT="0" marB="666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3408"/>
                  </a:ext>
                </a:extLst>
              </a:tr>
              <a:tr h="30663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9995" marR="0" marT="0" marB="666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64852"/>
                  </a:ext>
                </a:extLst>
              </a:tr>
              <a:tr h="159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7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1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4EF4-9FF7-4E51-BC1C-4FB82782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0" y="0"/>
            <a:ext cx="10515600" cy="1325563"/>
          </a:xfrm>
        </p:spPr>
        <p:txBody>
          <a:bodyPr/>
          <a:lstStyle/>
          <a:p>
            <a:r>
              <a:rPr lang="en-US" dirty="0"/>
              <a:t>Missing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E4BD9-CD71-4411-8ADF-E803E3AF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17" y="1194318"/>
            <a:ext cx="4959706" cy="54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0212-DB30-491B-A9EA-83027796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21240-6F08-4F99-BCD3-27E1E1D2474C}"/>
              </a:ext>
            </a:extLst>
          </p:cNvPr>
          <p:cNvSpPr txBox="1"/>
          <p:nvPr/>
        </p:nvSpPr>
        <p:spPr>
          <a:xfrm>
            <a:off x="729761" y="2051118"/>
            <a:ext cx="102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on Rev Breakdown and on </a:t>
            </a:r>
            <a:r>
              <a:rPr lang="en-US" dirty="0" err="1"/>
              <a:t>AgeGroups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F2A5F-C918-4C38-9858-8F9B0D9DF97A}"/>
              </a:ext>
            </a:extLst>
          </p:cNvPr>
          <p:cNvSpPr txBox="1"/>
          <p:nvPr/>
        </p:nvSpPr>
        <p:spPr>
          <a:xfrm>
            <a:off x="729762" y="1485900"/>
            <a:ext cx="102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Imputation, variable engineering, 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1BF50-4D67-420B-9EFA-EC7DBEAE0BC1}"/>
              </a:ext>
            </a:extLst>
          </p:cNvPr>
          <p:cNvSpPr txBox="1"/>
          <p:nvPr/>
        </p:nvSpPr>
        <p:spPr>
          <a:xfrm>
            <a:off x="729760" y="2671628"/>
            <a:ext cx="102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Variables in 4 categories: Talent, Connectivity, Cost, </a:t>
            </a:r>
            <a:r>
              <a:rPr lang="en-US" dirty="0" err="1"/>
              <a:t>QualityofLIfe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2DBD-583C-47D7-BF1C-98CCFF25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-255161"/>
            <a:ext cx="10515600" cy="1325563"/>
          </a:xfrm>
        </p:spPr>
        <p:txBody>
          <a:bodyPr/>
          <a:lstStyle/>
          <a:p>
            <a:r>
              <a:rPr lang="en-US" dirty="0"/>
              <a:t>Mapping of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CC8AF-3E62-47ED-8149-53A95A08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716707"/>
            <a:ext cx="7613489" cy="1393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45464-78EB-4730-A043-D99D2BE3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2250490"/>
            <a:ext cx="6183474" cy="1372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E4AC2-1561-477D-A7C6-91DB8C4F4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3667958"/>
            <a:ext cx="5969939" cy="1578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B31F7-D447-4C45-AFDC-C2B938019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665" y="3814118"/>
            <a:ext cx="5304842" cy="1726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B9121-4476-4A7D-A25D-3DD08845DE04}"/>
              </a:ext>
            </a:extLst>
          </p:cNvPr>
          <p:cNvSpPr txBox="1"/>
          <p:nvPr/>
        </p:nvSpPr>
        <p:spPr>
          <a:xfrm>
            <a:off x="9009184" y="1648887"/>
            <a:ext cx="353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Comments on Mapping?</a:t>
            </a:r>
          </a:p>
        </p:txBody>
      </p:sp>
    </p:spTree>
    <p:extLst>
      <p:ext uri="{BB962C8B-B14F-4D97-AF65-F5344CB8AC3E}">
        <p14:creationId xmlns:p14="http://schemas.microsoft.com/office/powerpoint/2010/main" val="13916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1B11-AB25-46B1-9735-B51E2A4E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 Matrix - talent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C4AE1-F3AA-47B3-9A88-B58D818D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67" y="195262"/>
            <a:ext cx="58864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9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1B11-AB25-46B1-9735-B51E2A4E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 Matrix - connect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2137F-96FB-4529-AA8A-D48951DE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275"/>
            <a:ext cx="58293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1B11-AB25-46B1-9735-B51E2A4E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 Matrix - cost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876F-790F-4A84-9DD6-BDDFA2E9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35" y="365125"/>
            <a:ext cx="55911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7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1B11-AB25-46B1-9735-B51E2A4E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 Matrix - quality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8CD9C-38BE-4605-9BA0-A74361CD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365125"/>
            <a:ext cx="57435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7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1688</Words>
  <Application>Microsoft Office PowerPoint</Application>
  <PresentationFormat>Widescreen</PresentationFormat>
  <Paragraphs>143</Paragraphs>
  <Slides>18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Score Results</vt:lpstr>
      <vt:lpstr>All variables included:</vt:lpstr>
      <vt:lpstr>Missing Data </vt:lpstr>
      <vt:lpstr>Next steps</vt:lpstr>
      <vt:lpstr>Mapping of variables</vt:lpstr>
      <vt:lpstr>Cor Matrix - talent</vt:lpstr>
      <vt:lpstr>Cor Matrix - connect</vt:lpstr>
      <vt:lpstr>Cor Matrix - cost</vt:lpstr>
      <vt:lpstr>Cor Matrix - quality</vt:lpstr>
      <vt:lpstr>Talent Regression (after Ridge, etc)</vt:lpstr>
      <vt:lpstr>Connect Regression (after Ridge, etc)</vt:lpstr>
      <vt:lpstr>Cost Regression (after Ridge, etc)</vt:lpstr>
      <vt:lpstr>Quality Regression (after Ridge, etc)</vt:lpstr>
      <vt:lpstr>Variable Importance - Talent</vt:lpstr>
      <vt:lpstr>Variable Importance - Connect</vt:lpstr>
      <vt:lpstr>Variable Importance - Cost</vt:lpstr>
      <vt:lpstr>Variable Importance - Quality</vt:lpstr>
      <vt:lpstr>Combined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Yogeish Phadnis</dc:creator>
  <cp:lastModifiedBy>Dardia, Kristen</cp:lastModifiedBy>
  <cp:revision>32</cp:revision>
  <dcterms:created xsi:type="dcterms:W3CDTF">2019-02-07T01:10:56Z</dcterms:created>
  <dcterms:modified xsi:type="dcterms:W3CDTF">2019-02-10T20:16:00Z</dcterms:modified>
</cp:coreProperties>
</file>