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metadata" ContentType="application/binary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firstSlideNum="0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8"/>
    <p:sldId id="258" r:id="rId9"/>
    <p:sldId id="259" r:id="rId10"/>
  </p:sldIdLst>
  <p:sldSz cy="6858000" cx="9906000"/>
  <p:notesSz cx="6735750" cy="98663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GoogleSlidesCustomDataVersion2">
      <go:slidesCustomData xmlns:go="http://customooxmlschemas.google.com/" r:id="rId7" roundtripDataSignature="AMtx7mjcisAuFle60rNsKVZh7cm+gc9iB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120"/>
      </p:guideLst>
    </p:cSldViewPr>
  </p:slideViewPr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customschemas.google.com/relationships/presentationmetadata" Target="metadata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19413" cy="493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14763" y="0"/>
            <a:ext cx="2919412" cy="493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95325" y="739775"/>
            <a:ext cx="5345113" cy="37004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73100" y="4686300"/>
            <a:ext cx="5389563" cy="44402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371013"/>
            <a:ext cx="2919413" cy="4937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14763" y="9371013"/>
            <a:ext cx="2919412" cy="4937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:notes"/>
          <p:cNvSpPr/>
          <p:nvPr>
            <p:ph idx="2" type="sldImg"/>
          </p:nvPr>
        </p:nvSpPr>
        <p:spPr>
          <a:xfrm>
            <a:off x="695325" y="739775"/>
            <a:ext cx="5345113" cy="37004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2" name="Google Shape;72;p1:notes"/>
          <p:cNvSpPr txBox="1"/>
          <p:nvPr>
            <p:ph idx="1" type="body"/>
          </p:nvPr>
        </p:nvSpPr>
        <p:spPr>
          <a:xfrm>
            <a:off x="673100" y="4686300"/>
            <a:ext cx="5389563" cy="44402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3" name="Google Shape;73;p1:notes"/>
          <p:cNvSpPr txBox="1"/>
          <p:nvPr>
            <p:ph idx="12" type="sldNum"/>
          </p:nvPr>
        </p:nvSpPr>
        <p:spPr>
          <a:xfrm>
            <a:off x="3814763" y="9371013"/>
            <a:ext cx="2919412" cy="4937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3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このスライドでは、生成AIのLLMが得意とする分野と苦手とする分野について説明します。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3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LLMがパターンを見つけ、それを応用する能力について詳しく述べます。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3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プロンプトの組み立て方について、有効な例とヒントを提供します。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タイトル スライド" showMasterSp="0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7"/>
          <p:cNvSpPr txBox="1"/>
          <p:nvPr>
            <p:ph type="ctrTitle"/>
          </p:nvPr>
        </p:nvSpPr>
        <p:spPr>
          <a:xfrm>
            <a:off x="632520" y="1905000"/>
            <a:ext cx="8659118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7600" lIns="129575" spcFirstLastPara="1" rIns="95225" wrap="square" tIns="467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7"/>
          <p:cNvSpPr txBox="1"/>
          <p:nvPr/>
        </p:nvSpPr>
        <p:spPr>
          <a:xfrm>
            <a:off x="6575425" y="6381750"/>
            <a:ext cx="184150" cy="301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11877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1" sz="9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" name="Google Shape;21;p7"/>
          <p:cNvSpPr txBox="1"/>
          <p:nvPr/>
        </p:nvSpPr>
        <p:spPr>
          <a:xfrm>
            <a:off x="3080792" y="6521549"/>
            <a:ext cx="3744913" cy="3046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1187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MS PGothic"/>
                <a:ea typeface="MS PGothic"/>
                <a:cs typeface="MS PGothic"/>
                <a:sym typeface="MS PGothic"/>
              </a:rPr>
              <a:t>All rights reserved, Copyright © [組織名] Ｊ－ＰＯＷＥＲグループ</a:t>
            </a:r>
            <a:endParaRPr b="0" i="0" sz="900" u="none" cap="none" strike="noStrike">
              <a:solidFill>
                <a:schemeClr val="dk1"/>
              </a:solidFill>
              <a:latin typeface="MS PGothic"/>
              <a:ea typeface="MS PGothic"/>
              <a:cs typeface="MS PGothic"/>
              <a:sym typeface="MS PGothic"/>
            </a:endParaRPr>
          </a:p>
        </p:txBody>
      </p:sp>
      <p:pic>
        <p:nvPicPr>
          <p:cNvPr id="22" name="Google Shape;22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812925" cy="549275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7"/>
          <p:cNvSpPr txBox="1"/>
          <p:nvPr>
            <p:ph idx="1" type="subTitle"/>
          </p:nvPr>
        </p:nvSpPr>
        <p:spPr>
          <a:xfrm>
            <a:off x="1352600" y="3581400"/>
            <a:ext cx="72008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7875" lIns="95775" spcFirstLastPara="1" rIns="95775" wrap="square" tIns="47875">
            <a:noAutofit/>
          </a:bodyPr>
          <a:lstStyle>
            <a:lvl1pPr lvl="0" algn="ctr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Noto Sans Symbols"/>
              <a:buNone/>
              <a:defRPr sz="3600"/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⮚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✔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  <a:defRPr/>
            </a:lvl9pPr>
          </a:lstStyle>
          <a:p/>
        </p:txBody>
      </p:sp>
      <p:pic>
        <p:nvPicPr>
          <p:cNvPr id="24" name="Google Shape;24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49275"/>
            <a:ext cx="9906000" cy="3651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25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6489700"/>
            <a:ext cx="9906000" cy="36513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7"/>
          <p:cNvSpPr/>
          <p:nvPr/>
        </p:nvSpPr>
        <p:spPr>
          <a:xfrm>
            <a:off x="632520" y="5266902"/>
            <a:ext cx="8659118" cy="8263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7600" lIns="95225" spcFirstLastPara="1" rIns="95225" wrap="square" tIns="476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MS PGothic"/>
                <a:ea typeface="MS PGothic"/>
                <a:cs typeface="MS PGothic"/>
                <a:sym typeface="MS PGothic"/>
              </a:rPr>
              <a:t>[組織名]</a:t>
            </a:r>
            <a:endParaRPr b="1" i="0" sz="1600" u="none" cap="none" strike="noStrike">
              <a:solidFill>
                <a:schemeClr val="dk1"/>
              </a:solidFill>
              <a:latin typeface="MS PGothic"/>
              <a:ea typeface="MS PGothic"/>
              <a:cs typeface="MS PGothic"/>
              <a:sym typeface="MS PGothic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タイトルと&#10;縦書きテキスト" type="vertTx">
  <p:cSld name="VERTICAL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type="title"/>
          </p:nvPr>
        </p:nvSpPr>
        <p:spPr>
          <a:xfrm>
            <a:off x="631825" y="908050"/>
            <a:ext cx="8642350" cy="720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7600" lIns="129575" spcFirstLastPara="1" rIns="95225" wrap="square" tIns="467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" type="body"/>
          </p:nvPr>
        </p:nvSpPr>
        <p:spPr>
          <a:xfrm rot="5400000">
            <a:off x="2702719" y="-262731"/>
            <a:ext cx="4500562" cy="8642350"/>
          </a:xfrm>
          <a:prstGeom prst="rect">
            <a:avLst/>
          </a:prstGeom>
          <a:noFill/>
          <a:ln>
            <a:noFill/>
          </a:ln>
        </p:spPr>
        <p:txBody>
          <a:bodyPr anchorCtr="0" anchor="t" bIns="47875" lIns="95775" spcFirstLastPara="1" rIns="95775" wrap="square" tIns="4787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◆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⮚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✔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  <a:defRPr/>
            </a:lvl9pPr>
          </a:lstStyle>
          <a:p/>
        </p:txBody>
      </p:sp>
      <p:sp>
        <p:nvSpPr>
          <p:cNvPr id="65" name="Google Shape;65;p16"/>
          <p:cNvSpPr txBox="1"/>
          <p:nvPr>
            <p:ph idx="12" type="sldNum"/>
          </p:nvPr>
        </p:nvSpPr>
        <p:spPr>
          <a:xfrm>
            <a:off x="9247188" y="6540500"/>
            <a:ext cx="457200" cy="2111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MS PGothic"/>
                <a:ea typeface="MS PGothic"/>
                <a:cs typeface="MS PGothic"/>
                <a:sym typeface="MS P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MS PGothic"/>
                <a:ea typeface="MS PGothic"/>
                <a:cs typeface="MS PGothic"/>
                <a:sym typeface="MS P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MS PGothic"/>
                <a:ea typeface="MS PGothic"/>
                <a:cs typeface="MS PGothic"/>
                <a:sym typeface="MS P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MS PGothic"/>
                <a:ea typeface="MS PGothic"/>
                <a:cs typeface="MS PGothic"/>
                <a:sym typeface="MS P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MS PGothic"/>
                <a:ea typeface="MS PGothic"/>
                <a:cs typeface="MS PGothic"/>
                <a:sym typeface="MS P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MS PGothic"/>
                <a:ea typeface="MS PGothic"/>
                <a:cs typeface="MS PGothic"/>
                <a:sym typeface="MS P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MS PGothic"/>
                <a:ea typeface="MS PGothic"/>
                <a:cs typeface="MS PGothic"/>
                <a:sym typeface="MS P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MS PGothic"/>
                <a:ea typeface="MS PGothic"/>
                <a:cs typeface="MS PGothic"/>
                <a:sym typeface="MS P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MS PGothic"/>
                <a:ea typeface="MS PGothic"/>
                <a:cs typeface="MS PGothic"/>
                <a:sym typeface="MS P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縦書きタイトルと&#10;縦書きテキスト" type="vertTitleAndTx">
  <p:cSld name="VERTICAL_TITLE_AND_VERTICAL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/>
          <p:nvPr>
            <p:ph type="title"/>
          </p:nvPr>
        </p:nvSpPr>
        <p:spPr>
          <a:xfrm rot="5400000">
            <a:off x="5493544" y="2528094"/>
            <a:ext cx="5400675" cy="2160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7600" lIns="129575" spcFirstLastPara="1" rIns="95225" wrap="square" tIns="467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7"/>
          <p:cNvSpPr txBox="1"/>
          <p:nvPr>
            <p:ph idx="1" type="body"/>
          </p:nvPr>
        </p:nvSpPr>
        <p:spPr>
          <a:xfrm rot="5400000">
            <a:off x="1096169" y="443706"/>
            <a:ext cx="5400675" cy="6329363"/>
          </a:xfrm>
          <a:prstGeom prst="rect">
            <a:avLst/>
          </a:prstGeom>
          <a:noFill/>
          <a:ln>
            <a:noFill/>
          </a:ln>
        </p:spPr>
        <p:txBody>
          <a:bodyPr anchorCtr="0" anchor="t" bIns="47875" lIns="95775" spcFirstLastPara="1" rIns="95775" wrap="square" tIns="4787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◆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⮚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✔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  <a:defRPr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9247188" y="6540500"/>
            <a:ext cx="457200" cy="2111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MS PGothic"/>
                <a:ea typeface="MS PGothic"/>
                <a:cs typeface="MS PGothic"/>
                <a:sym typeface="MS P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MS PGothic"/>
                <a:ea typeface="MS PGothic"/>
                <a:cs typeface="MS PGothic"/>
                <a:sym typeface="MS P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MS PGothic"/>
                <a:ea typeface="MS PGothic"/>
                <a:cs typeface="MS PGothic"/>
                <a:sym typeface="MS P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MS PGothic"/>
                <a:ea typeface="MS PGothic"/>
                <a:cs typeface="MS PGothic"/>
                <a:sym typeface="MS P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MS PGothic"/>
                <a:ea typeface="MS PGothic"/>
                <a:cs typeface="MS PGothic"/>
                <a:sym typeface="MS P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MS PGothic"/>
                <a:ea typeface="MS PGothic"/>
                <a:cs typeface="MS PGothic"/>
                <a:sym typeface="MS P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MS PGothic"/>
                <a:ea typeface="MS PGothic"/>
                <a:cs typeface="MS PGothic"/>
                <a:sym typeface="MS P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MS PGothic"/>
                <a:ea typeface="MS PGothic"/>
                <a:cs typeface="MS PGothic"/>
                <a:sym typeface="MS P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MS PGothic"/>
                <a:ea typeface="MS PGothic"/>
                <a:cs typeface="MS PGothic"/>
                <a:sym typeface="MS P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タイトルとコンテンツ" type="obj">
  <p:cSld name="OBJEC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/>
          <p:nvPr>
            <p:ph type="title"/>
          </p:nvPr>
        </p:nvSpPr>
        <p:spPr>
          <a:xfrm>
            <a:off x="631825" y="908050"/>
            <a:ext cx="8642350" cy="720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7600" lIns="129575" spcFirstLastPara="1" rIns="95225" wrap="square" tIns="467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8"/>
          <p:cNvSpPr txBox="1"/>
          <p:nvPr>
            <p:ph idx="1" type="body"/>
          </p:nvPr>
        </p:nvSpPr>
        <p:spPr>
          <a:xfrm>
            <a:off x="631825" y="1808163"/>
            <a:ext cx="8642350" cy="4500562"/>
          </a:xfrm>
          <a:prstGeom prst="rect">
            <a:avLst/>
          </a:prstGeom>
          <a:noFill/>
          <a:ln>
            <a:noFill/>
          </a:ln>
        </p:spPr>
        <p:txBody>
          <a:bodyPr anchorCtr="0" anchor="t" bIns="47875" lIns="95775" spcFirstLastPara="1" rIns="95775" wrap="square" tIns="4787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◆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⮚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✔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  <a:defRPr/>
            </a:lvl9pPr>
          </a:lstStyle>
          <a:p/>
        </p:txBody>
      </p:sp>
      <p:sp>
        <p:nvSpPr>
          <p:cNvPr id="30" name="Google Shape;30;p8"/>
          <p:cNvSpPr txBox="1"/>
          <p:nvPr>
            <p:ph idx="12" type="sldNum"/>
          </p:nvPr>
        </p:nvSpPr>
        <p:spPr>
          <a:xfrm>
            <a:off x="9247188" y="6540500"/>
            <a:ext cx="457200" cy="2111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MS PGothic"/>
                <a:ea typeface="MS PGothic"/>
                <a:cs typeface="MS PGothic"/>
                <a:sym typeface="MS P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MS PGothic"/>
                <a:ea typeface="MS PGothic"/>
                <a:cs typeface="MS PGothic"/>
                <a:sym typeface="MS P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MS PGothic"/>
                <a:ea typeface="MS PGothic"/>
                <a:cs typeface="MS PGothic"/>
                <a:sym typeface="MS P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MS PGothic"/>
                <a:ea typeface="MS PGothic"/>
                <a:cs typeface="MS PGothic"/>
                <a:sym typeface="MS P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MS PGothic"/>
                <a:ea typeface="MS PGothic"/>
                <a:cs typeface="MS PGothic"/>
                <a:sym typeface="MS P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MS PGothic"/>
                <a:ea typeface="MS PGothic"/>
                <a:cs typeface="MS PGothic"/>
                <a:sym typeface="MS P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MS PGothic"/>
                <a:ea typeface="MS PGothic"/>
                <a:cs typeface="MS PGothic"/>
                <a:sym typeface="MS P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MS PGothic"/>
                <a:ea typeface="MS PGothic"/>
                <a:cs typeface="MS PGothic"/>
                <a:sym typeface="MS P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MS PGothic"/>
                <a:ea typeface="MS PGothic"/>
                <a:cs typeface="MS PGothic"/>
                <a:sym typeface="MS P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セクション見出し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/>
          <p:nvPr>
            <p:ph type="title"/>
          </p:nvPr>
        </p:nvSpPr>
        <p:spPr>
          <a:xfrm>
            <a:off x="782638" y="4406900"/>
            <a:ext cx="84201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7600" lIns="129575" spcFirstLastPara="1" rIns="95225" wrap="square" tIns="467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9"/>
          <p:cNvSpPr txBox="1"/>
          <p:nvPr>
            <p:ph idx="1" type="body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7875" lIns="95775" spcFirstLastPara="1" rIns="95775" wrap="square" tIns="4787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9pPr>
          </a:lstStyle>
          <a:p/>
        </p:txBody>
      </p:sp>
      <p:sp>
        <p:nvSpPr>
          <p:cNvPr id="34" name="Google Shape;34;p9"/>
          <p:cNvSpPr txBox="1"/>
          <p:nvPr>
            <p:ph idx="12" type="sldNum"/>
          </p:nvPr>
        </p:nvSpPr>
        <p:spPr>
          <a:xfrm>
            <a:off x="9247188" y="6540500"/>
            <a:ext cx="457200" cy="2111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MS PGothic"/>
                <a:ea typeface="MS PGothic"/>
                <a:cs typeface="MS PGothic"/>
                <a:sym typeface="MS P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MS PGothic"/>
                <a:ea typeface="MS PGothic"/>
                <a:cs typeface="MS PGothic"/>
                <a:sym typeface="MS P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MS PGothic"/>
                <a:ea typeface="MS PGothic"/>
                <a:cs typeface="MS PGothic"/>
                <a:sym typeface="MS P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MS PGothic"/>
                <a:ea typeface="MS PGothic"/>
                <a:cs typeface="MS PGothic"/>
                <a:sym typeface="MS P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MS PGothic"/>
                <a:ea typeface="MS PGothic"/>
                <a:cs typeface="MS PGothic"/>
                <a:sym typeface="MS P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MS PGothic"/>
                <a:ea typeface="MS PGothic"/>
                <a:cs typeface="MS PGothic"/>
                <a:sym typeface="MS P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MS PGothic"/>
                <a:ea typeface="MS PGothic"/>
                <a:cs typeface="MS PGothic"/>
                <a:sym typeface="MS P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MS PGothic"/>
                <a:ea typeface="MS PGothic"/>
                <a:cs typeface="MS PGothic"/>
                <a:sym typeface="MS P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MS PGothic"/>
                <a:ea typeface="MS PGothic"/>
                <a:cs typeface="MS PGothic"/>
                <a:sym typeface="MS P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つのコンテンツ" type="twoObj">
  <p:cSld name="TWO_OBJECT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0"/>
          <p:cNvSpPr txBox="1"/>
          <p:nvPr>
            <p:ph type="title"/>
          </p:nvPr>
        </p:nvSpPr>
        <p:spPr>
          <a:xfrm>
            <a:off x="631825" y="908050"/>
            <a:ext cx="8642350" cy="720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7600" lIns="129575" spcFirstLastPara="1" rIns="95225" wrap="square" tIns="467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0"/>
          <p:cNvSpPr txBox="1"/>
          <p:nvPr>
            <p:ph idx="1" type="body"/>
          </p:nvPr>
        </p:nvSpPr>
        <p:spPr>
          <a:xfrm>
            <a:off x="631825" y="1808163"/>
            <a:ext cx="4244975" cy="4500562"/>
          </a:xfrm>
          <a:prstGeom prst="rect">
            <a:avLst/>
          </a:prstGeom>
          <a:noFill/>
          <a:ln>
            <a:noFill/>
          </a:ln>
        </p:spPr>
        <p:txBody>
          <a:bodyPr anchorCtr="0" anchor="t" bIns="47875" lIns="95775" spcFirstLastPara="1" rIns="95775" wrap="square" tIns="47875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◆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⮚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✔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  <a:defRPr sz="1800"/>
            </a:lvl9pPr>
          </a:lstStyle>
          <a:p/>
        </p:txBody>
      </p:sp>
      <p:sp>
        <p:nvSpPr>
          <p:cNvPr id="38" name="Google Shape;38;p10"/>
          <p:cNvSpPr txBox="1"/>
          <p:nvPr>
            <p:ph idx="2" type="body"/>
          </p:nvPr>
        </p:nvSpPr>
        <p:spPr>
          <a:xfrm>
            <a:off x="5029200" y="1808163"/>
            <a:ext cx="4244975" cy="4500562"/>
          </a:xfrm>
          <a:prstGeom prst="rect">
            <a:avLst/>
          </a:prstGeom>
          <a:noFill/>
          <a:ln>
            <a:noFill/>
          </a:ln>
        </p:spPr>
        <p:txBody>
          <a:bodyPr anchorCtr="0" anchor="t" bIns="47875" lIns="95775" spcFirstLastPara="1" rIns="95775" wrap="square" tIns="47875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◆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⮚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✔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  <a:defRPr sz="1800"/>
            </a:lvl9pPr>
          </a:lstStyle>
          <a:p/>
        </p:txBody>
      </p:sp>
      <p:sp>
        <p:nvSpPr>
          <p:cNvPr id="39" name="Google Shape;39;p10"/>
          <p:cNvSpPr txBox="1"/>
          <p:nvPr>
            <p:ph idx="12" type="sldNum"/>
          </p:nvPr>
        </p:nvSpPr>
        <p:spPr>
          <a:xfrm>
            <a:off x="9247188" y="6540500"/>
            <a:ext cx="457200" cy="2111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MS PGothic"/>
                <a:ea typeface="MS PGothic"/>
                <a:cs typeface="MS PGothic"/>
                <a:sym typeface="MS P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MS PGothic"/>
                <a:ea typeface="MS PGothic"/>
                <a:cs typeface="MS PGothic"/>
                <a:sym typeface="MS P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MS PGothic"/>
                <a:ea typeface="MS PGothic"/>
                <a:cs typeface="MS PGothic"/>
                <a:sym typeface="MS P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MS PGothic"/>
                <a:ea typeface="MS PGothic"/>
                <a:cs typeface="MS PGothic"/>
                <a:sym typeface="MS P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MS PGothic"/>
                <a:ea typeface="MS PGothic"/>
                <a:cs typeface="MS PGothic"/>
                <a:sym typeface="MS P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MS PGothic"/>
                <a:ea typeface="MS PGothic"/>
                <a:cs typeface="MS PGothic"/>
                <a:sym typeface="MS P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MS PGothic"/>
                <a:ea typeface="MS PGothic"/>
                <a:cs typeface="MS PGothic"/>
                <a:sym typeface="MS P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MS PGothic"/>
                <a:ea typeface="MS PGothic"/>
                <a:cs typeface="MS PGothic"/>
                <a:sym typeface="MS P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MS PGothic"/>
                <a:ea typeface="MS PGothic"/>
                <a:cs typeface="MS PGothic"/>
                <a:sym typeface="MS P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較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/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7600" lIns="129575" spcFirstLastPara="1" rIns="95225" wrap="square" tIns="467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1"/>
          <p:cNvSpPr txBox="1"/>
          <p:nvPr>
            <p:ph idx="1" type="body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7875" lIns="95775" spcFirstLastPara="1" rIns="95775" wrap="square" tIns="4787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1"/>
          <p:cNvSpPr txBox="1"/>
          <p:nvPr>
            <p:ph idx="2" type="body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7875" lIns="95775" spcFirstLastPara="1" rIns="95775" wrap="square" tIns="47875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◆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⮚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✔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⁃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⁃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⁃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⁃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⁃"/>
              <a:defRPr sz="1600"/>
            </a:lvl9pPr>
          </a:lstStyle>
          <a:p/>
        </p:txBody>
      </p:sp>
      <p:sp>
        <p:nvSpPr>
          <p:cNvPr id="44" name="Google Shape;44;p11"/>
          <p:cNvSpPr txBox="1"/>
          <p:nvPr>
            <p:ph idx="3" type="body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7875" lIns="95775" spcFirstLastPara="1" rIns="95775" wrap="square" tIns="4787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1"/>
          <p:cNvSpPr txBox="1"/>
          <p:nvPr>
            <p:ph idx="4" type="body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7875" lIns="95775" spcFirstLastPara="1" rIns="95775" wrap="square" tIns="47875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◆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⮚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✔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⁃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⁃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⁃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⁃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⁃"/>
              <a:defRPr sz="1600"/>
            </a:lvl9pPr>
          </a:lstStyle>
          <a:p/>
        </p:txBody>
      </p:sp>
      <p:sp>
        <p:nvSpPr>
          <p:cNvPr id="46" name="Google Shape;46;p11"/>
          <p:cNvSpPr txBox="1"/>
          <p:nvPr>
            <p:ph idx="12" type="sldNum"/>
          </p:nvPr>
        </p:nvSpPr>
        <p:spPr>
          <a:xfrm>
            <a:off x="9247188" y="6540500"/>
            <a:ext cx="457200" cy="2111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MS PGothic"/>
                <a:ea typeface="MS PGothic"/>
                <a:cs typeface="MS PGothic"/>
                <a:sym typeface="MS P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MS PGothic"/>
                <a:ea typeface="MS PGothic"/>
                <a:cs typeface="MS PGothic"/>
                <a:sym typeface="MS P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MS PGothic"/>
                <a:ea typeface="MS PGothic"/>
                <a:cs typeface="MS PGothic"/>
                <a:sym typeface="MS P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MS PGothic"/>
                <a:ea typeface="MS PGothic"/>
                <a:cs typeface="MS PGothic"/>
                <a:sym typeface="MS P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MS PGothic"/>
                <a:ea typeface="MS PGothic"/>
                <a:cs typeface="MS PGothic"/>
                <a:sym typeface="MS P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MS PGothic"/>
                <a:ea typeface="MS PGothic"/>
                <a:cs typeface="MS PGothic"/>
                <a:sym typeface="MS P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MS PGothic"/>
                <a:ea typeface="MS PGothic"/>
                <a:cs typeface="MS PGothic"/>
                <a:sym typeface="MS P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MS PGothic"/>
                <a:ea typeface="MS PGothic"/>
                <a:cs typeface="MS PGothic"/>
                <a:sym typeface="MS P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MS PGothic"/>
                <a:ea typeface="MS PGothic"/>
                <a:cs typeface="MS PGothic"/>
                <a:sym typeface="MS P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タイトルのみ" type="titleOnly">
  <p:cSld name="TITLE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/>
          <p:nvPr>
            <p:ph type="title"/>
          </p:nvPr>
        </p:nvSpPr>
        <p:spPr>
          <a:xfrm>
            <a:off x="631825" y="908050"/>
            <a:ext cx="8642350" cy="720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7600" lIns="129575" spcFirstLastPara="1" rIns="95225" wrap="square" tIns="467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9247188" y="6540500"/>
            <a:ext cx="457200" cy="2111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MS PGothic"/>
                <a:ea typeface="MS PGothic"/>
                <a:cs typeface="MS PGothic"/>
                <a:sym typeface="MS P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MS PGothic"/>
                <a:ea typeface="MS PGothic"/>
                <a:cs typeface="MS PGothic"/>
                <a:sym typeface="MS P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MS PGothic"/>
                <a:ea typeface="MS PGothic"/>
                <a:cs typeface="MS PGothic"/>
                <a:sym typeface="MS P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MS PGothic"/>
                <a:ea typeface="MS PGothic"/>
                <a:cs typeface="MS PGothic"/>
                <a:sym typeface="MS P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MS PGothic"/>
                <a:ea typeface="MS PGothic"/>
                <a:cs typeface="MS PGothic"/>
                <a:sym typeface="MS P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MS PGothic"/>
                <a:ea typeface="MS PGothic"/>
                <a:cs typeface="MS PGothic"/>
                <a:sym typeface="MS P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MS PGothic"/>
                <a:ea typeface="MS PGothic"/>
                <a:cs typeface="MS PGothic"/>
                <a:sym typeface="MS P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MS PGothic"/>
                <a:ea typeface="MS PGothic"/>
                <a:cs typeface="MS PGothic"/>
                <a:sym typeface="MS P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MS PGothic"/>
                <a:ea typeface="MS PGothic"/>
                <a:cs typeface="MS PGothic"/>
                <a:sym typeface="MS P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白紙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idx="12" type="sldNum"/>
          </p:nvPr>
        </p:nvSpPr>
        <p:spPr>
          <a:xfrm>
            <a:off x="9247188" y="6540500"/>
            <a:ext cx="457200" cy="2111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MS PGothic"/>
                <a:ea typeface="MS PGothic"/>
                <a:cs typeface="MS PGothic"/>
                <a:sym typeface="MS P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MS PGothic"/>
                <a:ea typeface="MS PGothic"/>
                <a:cs typeface="MS PGothic"/>
                <a:sym typeface="MS P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MS PGothic"/>
                <a:ea typeface="MS PGothic"/>
                <a:cs typeface="MS PGothic"/>
                <a:sym typeface="MS P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MS PGothic"/>
                <a:ea typeface="MS PGothic"/>
                <a:cs typeface="MS PGothic"/>
                <a:sym typeface="MS P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MS PGothic"/>
                <a:ea typeface="MS PGothic"/>
                <a:cs typeface="MS PGothic"/>
                <a:sym typeface="MS P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MS PGothic"/>
                <a:ea typeface="MS PGothic"/>
                <a:cs typeface="MS PGothic"/>
                <a:sym typeface="MS P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MS PGothic"/>
                <a:ea typeface="MS PGothic"/>
                <a:cs typeface="MS PGothic"/>
                <a:sym typeface="MS P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MS PGothic"/>
                <a:ea typeface="MS PGothic"/>
                <a:cs typeface="MS PGothic"/>
                <a:sym typeface="MS P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MS PGothic"/>
                <a:ea typeface="MS PGothic"/>
                <a:cs typeface="MS PGothic"/>
                <a:sym typeface="MS P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タイトル付きの&#10;コンテンツ" type="objTx">
  <p:cSld name="OBJECT_WITH_CAPTION_TEX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4"/>
          <p:cNvSpPr txBox="1"/>
          <p:nvPr>
            <p:ph type="title"/>
          </p:nvPr>
        </p:nvSpPr>
        <p:spPr>
          <a:xfrm>
            <a:off x="495300" y="273050"/>
            <a:ext cx="3259138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7600" lIns="129575" spcFirstLastPara="1" rIns="95225" wrap="square" tIns="467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4"/>
          <p:cNvSpPr txBox="1"/>
          <p:nvPr>
            <p:ph idx="1" type="body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7875" lIns="95775" spcFirstLastPara="1" rIns="95775" wrap="square" tIns="47875">
            <a:no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◆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⮚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✔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⁃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⁃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⁃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⁃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⁃"/>
              <a:defRPr sz="2000"/>
            </a:lvl9pPr>
          </a:lstStyle>
          <a:p/>
        </p:txBody>
      </p:sp>
      <p:sp>
        <p:nvSpPr>
          <p:cNvPr id="55" name="Google Shape;55;p14"/>
          <p:cNvSpPr txBox="1"/>
          <p:nvPr>
            <p:ph idx="2" type="body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7875" lIns="95775" spcFirstLastPara="1" rIns="95775" wrap="square" tIns="4787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6" name="Google Shape;56;p14"/>
          <p:cNvSpPr txBox="1"/>
          <p:nvPr>
            <p:ph idx="12" type="sldNum"/>
          </p:nvPr>
        </p:nvSpPr>
        <p:spPr>
          <a:xfrm>
            <a:off x="9247188" y="6540500"/>
            <a:ext cx="457200" cy="2111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MS PGothic"/>
                <a:ea typeface="MS PGothic"/>
                <a:cs typeface="MS PGothic"/>
                <a:sym typeface="MS P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MS PGothic"/>
                <a:ea typeface="MS PGothic"/>
                <a:cs typeface="MS PGothic"/>
                <a:sym typeface="MS P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MS PGothic"/>
                <a:ea typeface="MS PGothic"/>
                <a:cs typeface="MS PGothic"/>
                <a:sym typeface="MS P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MS PGothic"/>
                <a:ea typeface="MS PGothic"/>
                <a:cs typeface="MS PGothic"/>
                <a:sym typeface="MS P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MS PGothic"/>
                <a:ea typeface="MS PGothic"/>
                <a:cs typeface="MS PGothic"/>
                <a:sym typeface="MS P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MS PGothic"/>
                <a:ea typeface="MS PGothic"/>
                <a:cs typeface="MS PGothic"/>
                <a:sym typeface="MS P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MS PGothic"/>
                <a:ea typeface="MS PGothic"/>
                <a:cs typeface="MS PGothic"/>
                <a:sym typeface="MS P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MS PGothic"/>
                <a:ea typeface="MS PGothic"/>
                <a:cs typeface="MS PGothic"/>
                <a:sym typeface="MS P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MS PGothic"/>
                <a:ea typeface="MS PGothic"/>
                <a:cs typeface="MS PGothic"/>
                <a:sym typeface="MS P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タイトル付きの図" type="picTx">
  <p:cSld name="PICTURE_WITH_CAPTION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/>
          <p:nvPr>
            <p:ph type="title"/>
          </p:nvPr>
        </p:nvSpPr>
        <p:spPr>
          <a:xfrm>
            <a:off x="1941513" y="4800600"/>
            <a:ext cx="59436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7600" lIns="129575" spcFirstLastPara="1" rIns="95225" wrap="square" tIns="467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5"/>
          <p:cNvSpPr/>
          <p:nvPr>
            <p:ph idx="2" type="pic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0" name="Google Shape;60;p15"/>
          <p:cNvSpPr txBox="1"/>
          <p:nvPr>
            <p:ph idx="1" type="body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7875" lIns="95775" spcFirstLastPara="1" rIns="95775" wrap="square" tIns="4787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9247188" y="6540500"/>
            <a:ext cx="457200" cy="2111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MS PGothic"/>
                <a:ea typeface="MS PGothic"/>
                <a:cs typeface="MS PGothic"/>
                <a:sym typeface="MS P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MS PGothic"/>
                <a:ea typeface="MS PGothic"/>
                <a:cs typeface="MS PGothic"/>
                <a:sym typeface="MS P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MS PGothic"/>
                <a:ea typeface="MS PGothic"/>
                <a:cs typeface="MS PGothic"/>
                <a:sym typeface="MS P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MS PGothic"/>
                <a:ea typeface="MS PGothic"/>
                <a:cs typeface="MS PGothic"/>
                <a:sym typeface="MS P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MS PGothic"/>
                <a:ea typeface="MS PGothic"/>
                <a:cs typeface="MS PGothic"/>
                <a:sym typeface="MS P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MS PGothic"/>
                <a:ea typeface="MS PGothic"/>
                <a:cs typeface="MS PGothic"/>
                <a:sym typeface="MS P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MS PGothic"/>
                <a:ea typeface="MS PGothic"/>
                <a:cs typeface="MS PGothic"/>
                <a:sym typeface="MS P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MS PGothic"/>
                <a:ea typeface="MS PGothic"/>
                <a:cs typeface="MS PGothic"/>
                <a:sym typeface="MS P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MS PGothic"/>
                <a:ea typeface="MS PGothic"/>
                <a:cs typeface="MS PGothic"/>
                <a:sym typeface="MS P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2.pn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8F8F8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/>
          <p:nvPr>
            <p:ph type="title"/>
          </p:nvPr>
        </p:nvSpPr>
        <p:spPr>
          <a:xfrm>
            <a:off x="631825" y="908050"/>
            <a:ext cx="8642350" cy="720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7600" lIns="129575" spcFirstLastPara="1" rIns="95225" wrap="square" tIns="467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2"/>
                </a:solidFill>
                <a:latin typeface="MS PGothic"/>
                <a:ea typeface="MS PGothic"/>
                <a:cs typeface="MS PGothic"/>
                <a:sym typeface="MS P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2"/>
                </a:solidFill>
                <a:latin typeface="MS PGothic"/>
                <a:ea typeface="MS PGothic"/>
                <a:cs typeface="MS PGothic"/>
                <a:sym typeface="MS P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2"/>
                </a:solidFill>
                <a:latin typeface="MS PGothic"/>
                <a:ea typeface="MS PGothic"/>
                <a:cs typeface="MS PGothic"/>
                <a:sym typeface="MS P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2"/>
                </a:solidFill>
                <a:latin typeface="MS PGothic"/>
                <a:ea typeface="MS PGothic"/>
                <a:cs typeface="MS PGothic"/>
                <a:sym typeface="MS P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2"/>
                </a:solidFill>
                <a:latin typeface="MS PGothic"/>
                <a:ea typeface="MS PGothic"/>
                <a:cs typeface="MS PGothic"/>
                <a:sym typeface="MS P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2"/>
                </a:solidFill>
                <a:latin typeface="MS PGothic"/>
                <a:ea typeface="MS PGothic"/>
                <a:cs typeface="MS PGothic"/>
                <a:sym typeface="MS P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2"/>
                </a:solidFill>
                <a:latin typeface="MS PGothic"/>
                <a:ea typeface="MS PGothic"/>
                <a:cs typeface="MS PGothic"/>
                <a:sym typeface="MS P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2"/>
                </a:solidFill>
                <a:latin typeface="MS PGothic"/>
                <a:ea typeface="MS PGothic"/>
                <a:cs typeface="MS PGothic"/>
                <a:sym typeface="MS P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2"/>
                </a:solidFill>
                <a:latin typeface="MS PGothic"/>
                <a:ea typeface="MS PGothic"/>
                <a:cs typeface="MS PGothic"/>
                <a:sym typeface="MS PGothic"/>
              </a:defRPr>
            </a:lvl9pPr>
          </a:lstStyle>
          <a:p/>
        </p:txBody>
      </p:sp>
      <p:sp>
        <p:nvSpPr>
          <p:cNvPr id="11" name="Google Shape;11;p6"/>
          <p:cNvSpPr txBox="1"/>
          <p:nvPr/>
        </p:nvSpPr>
        <p:spPr>
          <a:xfrm>
            <a:off x="6575425" y="6381750"/>
            <a:ext cx="184150" cy="301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11877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1" sz="9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" name="Google Shape;12;p6"/>
          <p:cNvSpPr txBox="1"/>
          <p:nvPr/>
        </p:nvSpPr>
        <p:spPr>
          <a:xfrm>
            <a:off x="3080792" y="6521549"/>
            <a:ext cx="3744913" cy="3046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1187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MS PGothic"/>
                <a:ea typeface="MS PGothic"/>
                <a:cs typeface="MS PGothic"/>
                <a:sym typeface="MS PGothic"/>
              </a:rPr>
              <a:t>All rights reserved, Copyright © [組織名] J-POWERグループ</a:t>
            </a:r>
            <a:endParaRPr b="0" i="0" sz="900" u="none" cap="none" strike="noStrike">
              <a:solidFill>
                <a:schemeClr val="dk1"/>
              </a:solidFill>
              <a:latin typeface="MS PGothic"/>
              <a:ea typeface="MS PGothic"/>
              <a:cs typeface="MS PGothic"/>
              <a:sym typeface="MS PGothic"/>
            </a:endParaRPr>
          </a:p>
        </p:txBody>
      </p:sp>
      <p:sp>
        <p:nvSpPr>
          <p:cNvPr id="13" name="Google Shape;13;p6"/>
          <p:cNvSpPr txBox="1"/>
          <p:nvPr>
            <p:ph idx="12" type="sldNum"/>
          </p:nvPr>
        </p:nvSpPr>
        <p:spPr>
          <a:xfrm>
            <a:off x="9247188" y="6540500"/>
            <a:ext cx="457200" cy="2111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MS PGothic"/>
                <a:ea typeface="MS PGothic"/>
                <a:cs typeface="MS PGothic"/>
                <a:sym typeface="MS PGothic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MS PGothic"/>
                <a:ea typeface="MS PGothic"/>
                <a:cs typeface="MS PGothic"/>
                <a:sym typeface="MS PGothic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MS PGothic"/>
                <a:ea typeface="MS PGothic"/>
                <a:cs typeface="MS PGothic"/>
                <a:sym typeface="MS PGothic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MS PGothic"/>
                <a:ea typeface="MS PGothic"/>
                <a:cs typeface="MS PGothic"/>
                <a:sym typeface="MS PGothic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MS PGothic"/>
                <a:ea typeface="MS PGothic"/>
                <a:cs typeface="MS PGothic"/>
                <a:sym typeface="MS PGothic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MS PGothic"/>
                <a:ea typeface="MS PGothic"/>
                <a:cs typeface="MS PGothic"/>
                <a:sym typeface="MS PGothic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MS PGothic"/>
                <a:ea typeface="MS PGothic"/>
                <a:cs typeface="MS PGothic"/>
                <a:sym typeface="MS PGothic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MS PGothic"/>
                <a:ea typeface="MS PGothic"/>
                <a:cs typeface="MS PGothic"/>
                <a:sym typeface="MS PGothic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MS PGothic"/>
                <a:ea typeface="MS PGothic"/>
                <a:cs typeface="MS PGothic"/>
                <a:sym typeface="MS P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4" name="Google Shape;14;p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1812925" cy="54927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6"/>
          <p:cNvSpPr txBox="1"/>
          <p:nvPr>
            <p:ph idx="1" type="body"/>
          </p:nvPr>
        </p:nvSpPr>
        <p:spPr>
          <a:xfrm>
            <a:off x="631825" y="1808163"/>
            <a:ext cx="8642350" cy="4500562"/>
          </a:xfrm>
          <a:prstGeom prst="rect">
            <a:avLst/>
          </a:prstGeom>
          <a:noFill/>
          <a:ln>
            <a:noFill/>
          </a:ln>
        </p:spPr>
        <p:txBody>
          <a:bodyPr anchorCtr="0" anchor="t" bIns="47875" lIns="95775" spcFirstLastPara="1" rIns="95775" wrap="square" tIns="47875">
            <a:noAutofit/>
          </a:bodyPr>
          <a:lstStyle>
            <a:lvl1pPr indent="-40640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◆"/>
              <a:defRPr b="0" i="0" sz="2800" u="none" cap="none" strike="noStrike">
                <a:solidFill>
                  <a:schemeClr val="dk1"/>
                </a:solidFill>
                <a:latin typeface="MS PGothic"/>
                <a:ea typeface="MS PGothic"/>
                <a:cs typeface="MS PGothic"/>
                <a:sym typeface="MS PGothic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  <a:defRPr b="0" i="0" sz="2400" u="none" cap="none" strike="noStrike">
                <a:solidFill>
                  <a:schemeClr val="dk1"/>
                </a:solidFill>
                <a:latin typeface="MS PGothic"/>
                <a:ea typeface="MS PGothic"/>
                <a:cs typeface="MS PGothic"/>
                <a:sym typeface="MS PGothic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S PGothic"/>
              <a:buChar char="•"/>
              <a:defRPr b="0" i="0" sz="2000" u="none" cap="none" strike="noStrike">
                <a:solidFill>
                  <a:schemeClr val="dk1"/>
                </a:solidFill>
                <a:latin typeface="MS PGothic"/>
                <a:ea typeface="MS PGothic"/>
                <a:cs typeface="MS PGothic"/>
                <a:sym typeface="MS PGothic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  <a:defRPr b="0" i="0" sz="1800" u="none" cap="none" strike="noStrike">
                <a:solidFill>
                  <a:schemeClr val="dk1"/>
                </a:solidFill>
                <a:latin typeface="MS PGothic"/>
                <a:ea typeface="MS PGothic"/>
                <a:cs typeface="MS PGothic"/>
                <a:sym typeface="MS PGothic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S PGothic"/>
              <a:buChar char="⁃"/>
              <a:defRPr b="0" i="0" sz="1600" u="none" cap="none" strike="noStrike">
                <a:solidFill>
                  <a:schemeClr val="dk1"/>
                </a:solidFill>
                <a:latin typeface="MS PGothic"/>
                <a:ea typeface="MS PGothic"/>
                <a:cs typeface="MS PGothic"/>
                <a:sym typeface="MS PGothic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S PGothic"/>
              <a:buChar char="⁃"/>
              <a:defRPr b="0" i="0" sz="1600" u="none" cap="none" strike="noStrike">
                <a:solidFill>
                  <a:schemeClr val="dk1"/>
                </a:solidFill>
                <a:latin typeface="MS PGothic"/>
                <a:ea typeface="MS PGothic"/>
                <a:cs typeface="MS PGothic"/>
                <a:sym typeface="MS PGothic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S PGothic"/>
              <a:buChar char="⁃"/>
              <a:defRPr b="0" i="0" sz="1600" u="none" cap="none" strike="noStrike">
                <a:solidFill>
                  <a:schemeClr val="dk1"/>
                </a:solidFill>
                <a:latin typeface="MS PGothic"/>
                <a:ea typeface="MS PGothic"/>
                <a:cs typeface="MS PGothic"/>
                <a:sym typeface="MS PGothic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S PGothic"/>
              <a:buChar char="⁃"/>
              <a:defRPr b="0" i="0" sz="1600" u="none" cap="none" strike="noStrike">
                <a:solidFill>
                  <a:schemeClr val="dk1"/>
                </a:solidFill>
                <a:latin typeface="MS PGothic"/>
                <a:ea typeface="MS PGothic"/>
                <a:cs typeface="MS PGothic"/>
                <a:sym typeface="MS PGothic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S PGothic"/>
              <a:buChar char="⁃"/>
              <a:defRPr b="0" i="0" sz="1600" u="none" cap="none" strike="noStrike">
                <a:solidFill>
                  <a:schemeClr val="dk1"/>
                </a:solidFill>
                <a:latin typeface="MS PGothic"/>
                <a:ea typeface="MS PGothic"/>
                <a:cs typeface="MS PGothic"/>
                <a:sym typeface="MS PGothic"/>
              </a:defRPr>
            </a:lvl9pPr>
          </a:lstStyle>
          <a:p/>
        </p:txBody>
      </p:sp>
      <p:pic>
        <p:nvPicPr>
          <p:cNvPr id="16" name="Google Shape;16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549275"/>
            <a:ext cx="9906000" cy="365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489700"/>
            <a:ext cx="9906000" cy="36513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"/>
          <p:cNvSpPr txBox="1"/>
          <p:nvPr>
            <p:ph type="ctrTitle"/>
          </p:nvPr>
        </p:nvSpPr>
        <p:spPr>
          <a:xfrm>
            <a:off x="1709852" y="1196752"/>
            <a:ext cx="6486294" cy="2592288"/>
          </a:xfrm>
          <a:prstGeom prst="rect">
            <a:avLst/>
          </a:prstGeom>
          <a:noFill/>
          <a:ln>
            <a:noFill/>
          </a:ln>
        </p:spPr>
        <p:txBody>
          <a:bodyPr anchorCtr="0" anchor="t" bIns="47600" lIns="129575" spcFirstLastPara="1" rIns="95225" wrap="square" tIns="46775">
            <a:noAutofit/>
          </a:bodyPr>
          <a:lstStyle/>
          <a:p>
            <a:r>
              <a:t>生成AIについて</a:t>
            </a:r>
          </a:p>
        </p:txBody>
      </p:sp>
      <p:sp>
        <p:nvSpPr>
          <p:cNvPr id="76" name="Google Shape;76;p1"/>
          <p:cNvSpPr txBox="1"/>
          <p:nvPr>
            <p:ph idx="1" type="subTitle"/>
          </p:nvPr>
        </p:nvSpPr>
        <p:spPr>
          <a:xfrm>
            <a:off x="1352600" y="4365104"/>
            <a:ext cx="7200800" cy="720080"/>
          </a:xfrm>
          <a:prstGeom prst="rect">
            <a:avLst/>
          </a:prstGeom>
          <a:noFill/>
          <a:ln>
            <a:noFill/>
          </a:ln>
        </p:spPr>
        <p:txBody>
          <a:bodyPr anchorCtr="0" anchor="t" bIns="47875" lIns="95775" spcFirstLastPara="1" rIns="95775" wrap="square" tIns="478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MS PGothic"/>
              <a:ea typeface="MS PGothic"/>
              <a:cs typeface="MS PGothic"/>
              <a:sym typeface="MS P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400">
                <a:solidFill>
                  <a:srgbClr val="4080FF"/>
                </a:solidFill>
              </a:rPr>
              <a:t>生成AIのLLMが得意なこと、不得意なこと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" y="1645920"/>
            <a:ext cx="8412480" cy="4572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sz="2400">
                <a:solidFill>
                  <a:srgbClr val="000000"/>
                </a:solidFill>
              </a:rPr>
              <a:t>得意なこと：</a:t>
            </a:r>
            <a:r>
              <a:rPr sz="2400">
                <a:solidFill>
                  <a:srgbClr val="FF6000"/>
                </a:solidFill>
              </a:rPr>
              <a:t>テキスト生成</a:t>
            </a:r>
            <a:r>
              <a:rPr sz="2400">
                <a:solidFill>
                  <a:srgbClr val="000000"/>
                </a:solidFill>
              </a:rPr>
              <a:t>、</a:t>
            </a:r>
            <a:r>
              <a:rPr sz="2400">
                <a:solidFill>
                  <a:srgbClr val="FF6000"/>
                </a:solidFill>
              </a:rPr>
              <a:t>言語理解</a:t>
            </a:r>
            <a:r>
              <a:rPr sz="2400">
                <a:solidFill>
                  <a:srgbClr val="000000"/>
                </a:solidFill>
              </a:rPr>
              <a:t>、</a:t>
            </a:r>
            <a:r>
              <a:rPr sz="2400">
                <a:solidFill>
                  <a:srgbClr val="FF6000"/>
                </a:solidFill>
              </a:rPr>
              <a:t>翻訳</a:t>
            </a:r>
            <a:r>
              <a:rPr sz="2400">
                <a:solidFill>
                  <a:srgbClr val="000000"/>
                </a:solidFill>
              </a:rPr>
              <a:t>
不得意なこと：</a:t>
            </a:r>
            <a:r>
              <a:rPr sz="2400">
                <a:solidFill>
                  <a:srgbClr val="FF6000"/>
                </a:solidFill>
              </a:rPr>
              <a:t>感情</a:t>
            </a:r>
            <a:r>
              <a:rPr sz="2400">
                <a:solidFill>
                  <a:srgbClr val="000000"/>
                </a:solidFill>
              </a:rPr>
              <a:t>を理解する、</a:t>
            </a:r>
            <a:r>
              <a:rPr sz="2400">
                <a:solidFill>
                  <a:srgbClr val="FF6000"/>
                </a:solidFill>
              </a:rPr>
              <a:t>画像</a:t>
            </a:r>
            <a:r>
              <a:rPr sz="2400">
                <a:solidFill>
                  <a:srgbClr val="000000"/>
                </a:solidFill>
              </a:rPr>
              <a:t>や</a:t>
            </a:r>
            <a:r>
              <a:rPr sz="2400">
                <a:solidFill>
                  <a:srgbClr val="FF6000"/>
                </a:solidFill>
              </a:rPr>
              <a:t>音声</a:t>
            </a:r>
            <a:r>
              <a:rPr sz="2400">
                <a:solidFill>
                  <a:srgbClr val="000000"/>
                </a:solidFill>
              </a:rPr>
              <a:t>を解析する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400">
                <a:solidFill>
                  <a:srgbClr val="4080FF"/>
                </a:solidFill>
              </a:rPr>
              <a:t>生成AIのLLMはパターンをみつけたりパターンにあてはめるのが得意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" y="1645920"/>
            <a:ext cx="8412480" cy="4572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sz="2400">
                <a:solidFill>
                  <a:srgbClr val="000000"/>
                </a:solidFill>
              </a:rPr>
              <a:t>LLMは大量のデータから</a:t>
            </a:r>
            <a:r>
              <a:rPr sz="2400">
                <a:solidFill>
                  <a:srgbClr val="FF6000"/>
                </a:solidFill>
              </a:rPr>
              <a:t>パターン</a:t>
            </a:r>
            <a:r>
              <a:rPr sz="2400">
                <a:solidFill>
                  <a:srgbClr val="000000"/>
                </a:solidFill>
              </a:rPr>
              <a:t>を</a:t>
            </a:r>
            <a:r>
              <a:rPr sz="2400">
                <a:solidFill>
                  <a:srgbClr val="FF6000"/>
                </a:solidFill>
              </a:rPr>
              <a:t>学習</a:t>
            </a:r>
            <a:r>
              <a:rPr sz="2400">
                <a:solidFill>
                  <a:srgbClr val="000000"/>
                </a:solidFill>
              </a:rPr>
              <a:t>し、新しいシナリオにこれらの</a:t>
            </a:r>
            <a:r>
              <a:rPr sz="2400">
                <a:solidFill>
                  <a:srgbClr val="FF6000"/>
                </a:solidFill>
              </a:rPr>
              <a:t>パターン</a:t>
            </a:r>
            <a:r>
              <a:rPr sz="2400">
                <a:solidFill>
                  <a:srgbClr val="000000"/>
                </a:solidFill>
              </a:rPr>
              <a:t>を</a:t>
            </a:r>
            <a:r>
              <a:rPr sz="2400">
                <a:solidFill>
                  <a:srgbClr val="FF6000"/>
                </a:solidFill>
              </a:rPr>
              <a:t>適用</a:t>
            </a:r>
            <a:r>
              <a:rPr sz="2400">
                <a:solidFill>
                  <a:srgbClr val="000000"/>
                </a:solidFill>
              </a:rPr>
              <a:t>することが得意です。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400">
                <a:solidFill>
                  <a:srgbClr val="4080FF"/>
                </a:solidFill>
              </a:rPr>
              <a:t>プロンプトの組み立て方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" y="1645920"/>
            <a:ext cx="8412480" cy="4572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sz="2400">
                <a:solidFill>
                  <a:srgbClr val="000000"/>
                </a:solidFill>
              </a:rPr>
              <a:t>良い</a:t>
            </a:r>
            <a:r>
              <a:rPr sz="2400">
                <a:solidFill>
                  <a:srgbClr val="FF6000"/>
                </a:solidFill>
              </a:rPr>
              <a:t>プロンプト</a:t>
            </a:r>
            <a:r>
              <a:rPr sz="2400">
                <a:solidFill>
                  <a:srgbClr val="000000"/>
                </a:solidFill>
              </a:rPr>
              <a:t>は</a:t>
            </a:r>
            <a:r>
              <a:rPr sz="2400">
                <a:solidFill>
                  <a:srgbClr val="FF6000"/>
                </a:solidFill>
              </a:rPr>
              <a:t>明確</a:t>
            </a:r>
            <a:r>
              <a:rPr sz="2400">
                <a:solidFill>
                  <a:srgbClr val="000000"/>
                </a:solidFill>
              </a:rPr>
              <a:t>で</a:t>
            </a:r>
            <a:r>
              <a:rPr sz="2400">
                <a:solidFill>
                  <a:srgbClr val="FF6000"/>
                </a:solidFill>
              </a:rPr>
              <a:t>具体的</a:t>
            </a:r>
            <a:r>
              <a:rPr sz="2400">
                <a:solidFill>
                  <a:srgbClr val="000000"/>
                </a:solidFill>
              </a:rPr>
              <a:t>です。目的に応じて、必要な</a:t>
            </a:r>
            <a:r>
              <a:rPr sz="2400">
                <a:solidFill>
                  <a:srgbClr val="FF6000"/>
                </a:solidFill>
              </a:rPr>
              <a:t>情報</a:t>
            </a:r>
            <a:r>
              <a:rPr sz="2400">
                <a:solidFill>
                  <a:srgbClr val="000000"/>
                </a:solidFill>
              </a:rPr>
              <a:t>や</a:t>
            </a:r>
            <a:r>
              <a:rPr sz="2400">
                <a:solidFill>
                  <a:srgbClr val="FF6000"/>
                </a:solidFill>
              </a:rPr>
              <a:t>質問</a:t>
            </a:r>
            <a:r>
              <a:rPr sz="2400">
                <a:solidFill>
                  <a:srgbClr val="000000"/>
                </a:solidFill>
              </a:rPr>
              <a:t>を組み込みましょう。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JPBS_PPTデザイン">
  <a:themeElements>
    <a:clrScheme name="JPBS_PPTデザイン_2011_v02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​​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