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61" d="100"/>
          <a:sy n="161" d="100"/>
        </p:scale>
        <p:origin x="832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908de9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908de9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0908de9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0908de9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6b1ebcf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6b1ebcf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6b1ebcf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6b1ebcf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6b1ebcf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6b1ebcf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6b1ebcf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6b1ebcf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0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0908de9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0908de9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6b1ebcf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6b1ebcf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0908de9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0908de9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b6b1ebcf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b6b1ebcf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 dpi="0" rotWithShape="1">
          <a:blip r:embed="rId2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81917-1B9F-4147-A496-34A91FE03C6F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2" name="Google Shape;12;p2"/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;p2">
              <a:extLst>
                <a:ext uri="{FF2B5EF4-FFF2-40B4-BE49-F238E27FC236}">
                  <a16:creationId xmlns:a16="http://schemas.microsoft.com/office/drawing/2014/main" id="{AB00F4DC-A809-F548-9EF8-A7A81BFA456C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;p2">
              <a:extLst>
                <a:ext uri="{FF2B5EF4-FFF2-40B4-BE49-F238E27FC236}">
                  <a16:creationId xmlns:a16="http://schemas.microsoft.com/office/drawing/2014/main" id="{59252DC0-99DE-F745-B25B-314E9D6464A2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E3A9F8-0639-BA43-8B80-A3B679B029E6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043A7FF2-9171-1549-9C57-A3531507B65F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B92C569A-FCCA-A74B-AAFF-9277ED52BAA6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FD52462C-0DB2-084C-AC39-64B7307A7D0D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>
              <a:extLst>
                <a:ext uri="{FF2B5EF4-FFF2-40B4-BE49-F238E27FC236}">
                  <a16:creationId xmlns:a16="http://schemas.microsoft.com/office/drawing/2014/main" id="{1C6AD9F5-0E20-0241-BC11-49A98EC2496C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A1CBE0-2F18-384A-876A-7A6330E5CB8E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5EC3F6AC-D903-784F-973F-0CF4D268CE4A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C6CBAE69-48C1-C64B-95B2-C8CC5CEFBFD9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;p2">
              <a:extLst>
                <a:ext uri="{FF2B5EF4-FFF2-40B4-BE49-F238E27FC236}">
                  <a16:creationId xmlns:a16="http://schemas.microsoft.com/office/drawing/2014/main" id="{C60EC1AD-4D26-384B-8031-DD86E610F995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;p2">
              <a:extLst>
                <a:ext uri="{FF2B5EF4-FFF2-40B4-BE49-F238E27FC236}">
                  <a16:creationId xmlns:a16="http://schemas.microsoft.com/office/drawing/2014/main" id="{34417B06-F78C-D248-84A3-41EF67F0CAAF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2530DB-E401-7848-8021-9ADB70F256D7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8" name="Google Shape;12;p2">
              <a:extLst>
                <a:ext uri="{FF2B5EF4-FFF2-40B4-BE49-F238E27FC236}">
                  <a16:creationId xmlns:a16="http://schemas.microsoft.com/office/drawing/2014/main" id="{7A2E117E-CD6B-644F-97D1-E429C3F62202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;p2">
              <a:extLst>
                <a:ext uri="{FF2B5EF4-FFF2-40B4-BE49-F238E27FC236}">
                  <a16:creationId xmlns:a16="http://schemas.microsoft.com/office/drawing/2014/main" id="{EF6E8C0A-BDC0-EB48-870F-CC0267C458B1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2D4874F7-A5AA-FE42-982A-6DC1F4A7E331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12C0A8C6-07A7-7B4E-8EAA-07B653C7104C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B8BB65-B4FD-9543-9F93-A6F0F5A1E736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0" name="Google Shape;12;p2">
              <a:extLst>
                <a:ext uri="{FF2B5EF4-FFF2-40B4-BE49-F238E27FC236}">
                  <a16:creationId xmlns:a16="http://schemas.microsoft.com/office/drawing/2014/main" id="{CFEA61E7-6869-DB48-8DCA-0A043E1581D6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5F2AD2EE-A491-0E4D-9DCC-7AAD7DDDD383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846121FB-612B-C944-97B7-B20EC1802EAF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;p2">
              <a:extLst>
                <a:ext uri="{FF2B5EF4-FFF2-40B4-BE49-F238E27FC236}">
                  <a16:creationId xmlns:a16="http://schemas.microsoft.com/office/drawing/2014/main" id="{C3B960E4-B5A9-A44B-B645-71C959D12770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6AD5A7-628D-2443-8C4C-C86146183395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8A66F3E6-E9CC-CE43-9A22-6E484AF0C074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203AE93F-02ED-1E41-8B7A-73852035ECDD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>
              <a:extLst>
                <a:ext uri="{FF2B5EF4-FFF2-40B4-BE49-F238E27FC236}">
                  <a16:creationId xmlns:a16="http://schemas.microsoft.com/office/drawing/2014/main" id="{C48F0DFF-A9B8-2B4F-B3F6-DB26349C48D7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;p2">
              <a:extLst>
                <a:ext uri="{FF2B5EF4-FFF2-40B4-BE49-F238E27FC236}">
                  <a16:creationId xmlns:a16="http://schemas.microsoft.com/office/drawing/2014/main" id="{B936BEDB-7B8D-794E-8BF5-ACC837DFB4C8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62EF81-D823-8C4F-85F4-D1A42AAB181C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9" name="Google Shape;12;p2">
              <a:extLst>
                <a:ext uri="{FF2B5EF4-FFF2-40B4-BE49-F238E27FC236}">
                  <a16:creationId xmlns:a16="http://schemas.microsoft.com/office/drawing/2014/main" id="{6C86D68D-C8C8-284C-BECF-02AAA565046C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>
              <a:extLst>
                <a:ext uri="{FF2B5EF4-FFF2-40B4-BE49-F238E27FC236}">
                  <a16:creationId xmlns:a16="http://schemas.microsoft.com/office/drawing/2014/main" id="{33575653-554A-2C40-B5DC-F423B7402533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F9DDDB55-95DF-A448-8D8B-0ABC64912702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>
              <a:extLst>
                <a:ext uri="{FF2B5EF4-FFF2-40B4-BE49-F238E27FC236}">
                  <a16:creationId xmlns:a16="http://schemas.microsoft.com/office/drawing/2014/main" id="{01830C73-6F58-3448-9EFC-3BD155684E70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4B3553-8E85-824A-B449-2994AABF3994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0" name="Google Shape;12;p2">
              <a:extLst>
                <a:ext uri="{FF2B5EF4-FFF2-40B4-BE49-F238E27FC236}">
                  <a16:creationId xmlns:a16="http://schemas.microsoft.com/office/drawing/2014/main" id="{AC971BEC-B440-1741-961B-6946A9274E6E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0A47294B-E694-4E45-BB4B-8E218059D8D1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AC229BB1-A5D5-B54F-87BE-3AB9EFDDE5C7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;p2">
              <a:extLst>
                <a:ext uri="{FF2B5EF4-FFF2-40B4-BE49-F238E27FC236}">
                  <a16:creationId xmlns:a16="http://schemas.microsoft.com/office/drawing/2014/main" id="{DBA6A898-0281-D843-BDC4-23663C56848D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500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7F9BFC-5CC7-6F4E-9D21-13B797968644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75F0D538-7438-ED42-84B9-8473EA9D3CDA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;p2">
              <a:extLst>
                <a:ext uri="{FF2B5EF4-FFF2-40B4-BE49-F238E27FC236}">
                  <a16:creationId xmlns:a16="http://schemas.microsoft.com/office/drawing/2014/main" id="{9AB69205-3895-B34E-AC51-C3011F83BE1A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>
              <a:extLst>
                <a:ext uri="{FF2B5EF4-FFF2-40B4-BE49-F238E27FC236}">
                  <a16:creationId xmlns:a16="http://schemas.microsoft.com/office/drawing/2014/main" id="{EA479C91-F5F6-2B44-BD4C-EB9E08C694A7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;p2">
              <a:extLst>
                <a:ext uri="{FF2B5EF4-FFF2-40B4-BE49-F238E27FC236}">
                  <a16:creationId xmlns:a16="http://schemas.microsoft.com/office/drawing/2014/main" id="{68E3EA83-EC6B-854A-83AE-4BDB6F63215F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01678-5B21-3D40-AA3A-1C5DCAA4A932}"/>
              </a:ext>
            </a:extLst>
          </p:cNvPr>
          <p:cNvGrpSpPr/>
          <p:nvPr userDrawn="1"/>
        </p:nvGrpSpPr>
        <p:grpSpPr>
          <a:xfrm>
            <a:off x="729452" y="1136699"/>
            <a:ext cx="2145633" cy="45719"/>
            <a:chOff x="729452" y="894167"/>
            <a:chExt cx="7807560" cy="342908"/>
          </a:xfrm>
        </p:grpSpPr>
        <p:sp>
          <p:nvSpPr>
            <p:cNvPr id="5" name="Google Shape;12;p2">
              <a:extLst>
                <a:ext uri="{FF2B5EF4-FFF2-40B4-BE49-F238E27FC236}">
                  <a16:creationId xmlns:a16="http://schemas.microsoft.com/office/drawing/2014/main" id="{C61AA2CC-7CD2-8C48-A292-1C0D1CAB981C}"/>
                </a:ext>
              </a:extLst>
            </p:cNvPr>
            <p:cNvSpPr/>
            <p:nvPr/>
          </p:nvSpPr>
          <p:spPr>
            <a:xfrm rot="16200000">
              <a:off x="3491550" y="95393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;p2">
              <a:extLst>
                <a:ext uri="{FF2B5EF4-FFF2-40B4-BE49-F238E27FC236}">
                  <a16:creationId xmlns:a16="http://schemas.microsoft.com/office/drawing/2014/main" id="{04F16660-505E-5D43-930F-A4C85D7E6F91}"/>
                </a:ext>
              </a:extLst>
            </p:cNvPr>
            <p:cNvSpPr/>
            <p:nvPr/>
          </p:nvSpPr>
          <p:spPr>
            <a:xfrm rot="16200000">
              <a:off x="1539660" y="953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;p2">
              <a:extLst>
                <a:ext uri="{FF2B5EF4-FFF2-40B4-BE49-F238E27FC236}">
                  <a16:creationId xmlns:a16="http://schemas.microsoft.com/office/drawing/2014/main" id="{2D37D7B6-D2E8-1045-9158-1EB3CA0524D9}"/>
                </a:ext>
              </a:extLst>
            </p:cNvPr>
            <p:cNvSpPr/>
            <p:nvPr userDrawn="1"/>
          </p:nvSpPr>
          <p:spPr>
            <a:xfrm rot="16200000">
              <a:off x="5443440" y="87893"/>
              <a:ext cx="331474" cy="1951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;p2">
              <a:extLst>
                <a:ext uri="{FF2B5EF4-FFF2-40B4-BE49-F238E27FC236}">
                  <a16:creationId xmlns:a16="http://schemas.microsoft.com/office/drawing/2014/main" id="{F05D164A-F019-D844-A986-683B4ED8DECC}"/>
                </a:ext>
              </a:extLst>
            </p:cNvPr>
            <p:cNvSpPr/>
            <p:nvPr userDrawn="1"/>
          </p:nvSpPr>
          <p:spPr>
            <a:xfrm rot="16200000">
              <a:off x="7395330" y="83959"/>
              <a:ext cx="331474" cy="19518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blipFill dpi="0" rotWithShape="1">
          <a:blip r:embed="rId13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vdata.nist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nrel.go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1752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C7996-0AEC-4E4C-9D38-B45CFDED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+mj-lt"/>
              </a:rPr>
              <a:t>Solar Panel Potential Energy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EAC412-6E51-D742-80EC-F55E742F0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2384285"/>
            <a:ext cx="3582844" cy="706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+mn-lt"/>
              </a:rPr>
              <a:t>An analysis of </a:t>
            </a:r>
            <a:r>
              <a:rPr lang="en-US" sz="1700" dirty="0">
                <a:solidFill>
                  <a:schemeClr val="bg2"/>
                </a:solidFill>
                <a:latin typeface="+mn-lt"/>
              </a:rPr>
              <a:t>solar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 array and weather data from 2015-2017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0DF71B-BD63-FF42-A5BC-1396953682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14261" y="1106118"/>
            <a:ext cx="3300900" cy="2112264"/>
          </a:xfrm>
          <a:solidFill>
            <a:schemeClr val="bg1">
              <a:lumMod val="85000"/>
              <a:alpha val="58480"/>
            </a:schemeClr>
          </a:solidFill>
        </p:spPr>
        <p:txBody>
          <a:bodyPr>
            <a:normAutofit fontScale="70000" lnSpcReduction="20000"/>
          </a:bodyPr>
          <a:lstStyle/>
          <a:p>
            <a:pPr marL="146050" indent="0" algn="r">
              <a:lnSpc>
                <a:spcPct val="150000"/>
              </a:lnSpc>
              <a:buNone/>
            </a:pPr>
            <a:r>
              <a:rPr lang="en-US" sz="1600" b="1" i="1" u="sng" dirty="0">
                <a:ln w="9525">
                  <a:noFill/>
                </a:ln>
                <a:solidFill>
                  <a:schemeClr val="bg2"/>
                </a:solidFill>
                <a:effectLst>
                  <a:glow rad="1905000">
                    <a:schemeClr val="bg1">
                      <a:alpha val="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Analysis Team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Elham Amini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Shikhar Bahadur Bhandari 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JP Burgess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Tyler Lentini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Stan Misina </a:t>
            </a:r>
          </a:p>
          <a:p>
            <a:pPr marL="146050" indent="0" algn="r">
              <a:lnSpc>
                <a:spcPct val="150000"/>
              </a:lnSpc>
              <a:buNone/>
            </a:pPr>
            <a:r>
              <a:rPr lang="en-US" sz="2000" b="1" dirty="0">
                <a:ln w="9525">
                  <a:noFill/>
                </a:ln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Tony Prahtchaya Poonsombaht </a:t>
            </a:r>
          </a:p>
        </p:txBody>
      </p:sp>
      <p:sp>
        <p:nvSpPr>
          <p:cNvPr id="14" name="Google Shape;48;p7">
            <a:extLst>
              <a:ext uri="{FF2B5EF4-FFF2-40B4-BE49-F238E27FC236}">
                <a16:creationId xmlns:a16="http://schemas.microsoft.com/office/drawing/2014/main" id="{3083BFBE-5F78-F34D-B249-37F6955B928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8;p7">
            <a:extLst>
              <a:ext uri="{FF2B5EF4-FFF2-40B4-BE49-F238E27FC236}">
                <a16:creationId xmlns:a16="http://schemas.microsoft.com/office/drawing/2014/main" id="{216A551A-B0C3-4A44-9D2F-D2342CEEDBA9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B32C81-40ED-C24A-877A-82BBF8812D13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727950" y="1262233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Analysis: Panel Tilt and Input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10613-6651-444B-AA22-41F7BA093CCF}"/>
              </a:ext>
            </a:extLst>
          </p:cNvPr>
          <p:cNvSpPr/>
          <p:nvPr/>
        </p:nvSpPr>
        <p:spPr>
          <a:xfrm>
            <a:off x="-70338" y="126520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727950" y="2571750"/>
            <a:ext cx="7688100" cy="1862018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Of the three tilt angles and locations, ground at 20 degrees, canopy at 10 degrees, roof at 5 degrees -- ground has proved to be the least productive for Voltage Output.</a:t>
            </a:r>
            <a:endParaRPr sz="1400" dirty="0">
              <a:solidFill>
                <a:srgbClr val="434343"/>
              </a:solidFill>
              <a:highlight>
                <a:schemeClr val="lt1"/>
              </a:highlight>
              <a:latin typeface="+mj-lt"/>
              <a:ea typeface="Raleway"/>
              <a:cs typeface="Raleway"/>
              <a:sym typeface="Raleway"/>
            </a:endParaRPr>
          </a:p>
          <a:p>
            <a:pPr marL="285750" indent="-285750"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Although this observation is true, the relationship between tilt angle and Voltage Output cannot be sufficiently tested by this data set.</a:t>
            </a:r>
          </a:p>
          <a:p>
            <a:pPr marL="285750" indent="-285750"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As the tilt is singularly fixed at each position, a comparative analysis of the different tilts is not possible.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j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45044679-0F79-F944-A113-0F3F75B970F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23634886-568B-9746-B7CD-4BBBA7040491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FE3436-08E2-964F-B5F9-8EB584000633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0A470-EF9B-584E-BB1F-001697E83528}"/>
              </a:ext>
            </a:extLst>
          </p:cNvPr>
          <p:cNvSpPr/>
          <p:nvPr/>
        </p:nvSpPr>
        <p:spPr>
          <a:xfrm>
            <a:off x="-70338" y="1260904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2AC1B-CA61-BE42-AE7B-5E29A00A8396}"/>
              </a:ext>
            </a:extLst>
          </p:cNvPr>
          <p:cNvSpPr txBox="1"/>
          <p:nvPr/>
        </p:nvSpPr>
        <p:spPr>
          <a:xfrm>
            <a:off x="729450" y="2620108"/>
            <a:ext cx="7688100" cy="89255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Direct Normal Irradiance (DNI) - Think direct sunlight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Diffuse Horizontal Irradiance (DHI) - ambient sunlight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Global Horizontal Irradiance (GHI) - an accumulative calculation of the DNI and DHI</a:t>
            </a: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8AD864B7-CB12-624F-9EEE-95F45E8123AC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7C64DFC7-696E-CA4D-A40F-5E95368886BC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729450" y="1260904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Analysis: DHI, DNI, and GHI 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70A-6AF1-4444-B2B1-B36855AA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600" dirty="0">
                <a:solidFill>
                  <a:srgbClr val="1A1A1A"/>
                </a:solidFill>
                <a:latin typeface="Arial"/>
                <a:sym typeface="Lato"/>
              </a:rPr>
              <a:t>Technology, Languages, Tools and Algorithms: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1E5EE-C8F8-2340-8349-6957972CCB5F}"/>
              </a:ext>
            </a:extLst>
          </p:cNvPr>
          <p:cNvSpPr/>
          <p:nvPr/>
        </p:nvSpPr>
        <p:spPr>
          <a:xfrm>
            <a:off x="-71562" y="1322450"/>
            <a:ext cx="8331743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3E2B2-E590-8A42-ACC7-CCA42B0F4489}"/>
              </a:ext>
            </a:extLst>
          </p:cNvPr>
          <p:cNvSpPr txBox="1"/>
          <p:nvPr/>
        </p:nvSpPr>
        <p:spPr>
          <a:xfrm>
            <a:off x="729450" y="2620108"/>
            <a:ext cx="7688100" cy="1031051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Technology/Tools: Pandas, Excel, CSS, Tableau, Web scraping w/ Python, </a:t>
            </a:r>
            <a:r>
              <a:rPr lang="en-US" b="1" dirty="0" err="1"/>
              <a:t>SqlAlchemy</a:t>
            </a:r>
            <a:r>
              <a:rPr lang="en-US" b="1" dirty="0"/>
              <a:t>, </a:t>
            </a:r>
            <a:r>
              <a:rPr lang="en-US" b="1" dirty="0" err="1"/>
              <a:t>Jupyter</a:t>
            </a:r>
            <a:r>
              <a:rPr lang="en-US" b="1" dirty="0"/>
              <a:t> Notebooks</a:t>
            </a:r>
          </a:p>
          <a:p>
            <a:pPr marL="285750" indent="-285750"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Languages: Python, JavaScript, HTML, SQL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Algorithms: Neural Network, Random Forest,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7085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D0A883-F591-744D-B27C-90D3BAF91465}"/>
              </a:ext>
            </a:extLst>
          </p:cNvPr>
          <p:cNvSpPr/>
          <p:nvPr/>
        </p:nvSpPr>
        <p:spPr>
          <a:xfrm flipH="1">
            <a:off x="0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A250A-B874-0C4A-8A90-D3F6B68285C0}"/>
              </a:ext>
            </a:extLst>
          </p:cNvPr>
          <p:cNvSpPr/>
          <p:nvPr/>
        </p:nvSpPr>
        <p:spPr>
          <a:xfrm>
            <a:off x="-70338" y="126583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265838"/>
            <a:ext cx="7688700" cy="703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12700">
                  <a:noFill/>
                </a:ln>
                <a:solidFill>
                  <a:schemeClr val="bg2"/>
                </a:solidFill>
                <a:latin typeface="+mj-lt"/>
                <a:sym typeface="Lato"/>
              </a:rPr>
              <a:t>Project purpose</a:t>
            </a:r>
            <a:endParaRPr dirty="0">
              <a:ln w="12700">
                <a:noFill/>
              </a:ln>
              <a:solidFill>
                <a:schemeClr val="bg2"/>
              </a:solidFill>
              <a:latin typeface="+mj-lt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2571750"/>
            <a:ext cx="7688700" cy="1862018"/>
          </a:xfrm>
          <a:prstGeom prst="rect">
            <a:avLst/>
          </a:prstGeom>
          <a:solidFill>
            <a:schemeClr val="bg1">
              <a:lumMod val="85000"/>
              <a:alpha val="5519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/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Our team has collected insight to power generation of deployed solar arrays – in this case the panels managed by NIST in the Washington DC metro area.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>
                  <a:glow rad="109279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Our intention is to present energy generation insight that will anticipate output </a:t>
            </a:r>
            <a:r>
              <a:rPr lang="en-US" sz="1400" b="1" dirty="0">
                <a:solidFill>
                  <a:schemeClr val="bg2"/>
                </a:solidFill>
                <a:effectLst>
                  <a:glow>
                    <a:schemeClr val="bg1"/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for</a:t>
            </a:r>
            <a:r>
              <a:rPr lang="en-US" sz="1400" b="1" dirty="0">
                <a:solidFill>
                  <a:schemeClr val="bg2"/>
                </a:solidFill>
                <a:effectLst>
                  <a:glow rad="1092790">
                    <a:schemeClr val="bg1">
                      <a:alpha val="21000"/>
                    </a:schemeClr>
                  </a:glow>
                </a:effectLst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 future project deployment considering several correlated conditions. 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/>
                <a:latin typeface="+mj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Understanding the predictability and efficiency of solar panel arrays will encourage increased implementation and future research.</a:t>
            </a:r>
          </a:p>
        </p:txBody>
      </p:sp>
      <p:sp>
        <p:nvSpPr>
          <p:cNvPr id="9" name="Google Shape;48;p7">
            <a:extLst>
              <a:ext uri="{FF2B5EF4-FFF2-40B4-BE49-F238E27FC236}">
                <a16:creationId xmlns:a16="http://schemas.microsoft.com/office/drawing/2014/main" id="{30370449-D511-7049-95DA-6494CAA127C8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8;p7">
            <a:extLst>
              <a:ext uri="{FF2B5EF4-FFF2-40B4-BE49-F238E27FC236}">
                <a16:creationId xmlns:a16="http://schemas.microsoft.com/office/drawing/2014/main" id="{6F31E4F6-29C4-B64A-8BA2-D8B15A5C59FC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EBD289-1096-E340-8FDD-B64B74DC3E3E}"/>
              </a:ext>
            </a:extLst>
          </p:cNvPr>
          <p:cNvSpPr/>
          <p:nvPr/>
        </p:nvSpPr>
        <p:spPr>
          <a:xfrm flipH="1">
            <a:off x="0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52748-4491-F54D-ABDE-730C51EDB941}"/>
              </a:ext>
            </a:extLst>
          </p:cNvPr>
          <p:cNvSpPr/>
          <p:nvPr/>
        </p:nvSpPr>
        <p:spPr>
          <a:xfrm>
            <a:off x="-70338" y="1260904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729450" y="1260904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sources implemented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9450" y="2567354"/>
            <a:ext cx="7688100" cy="1918957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NIST Photovoltaic Array Database - 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https://pvdata.nist.gov/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 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Features:  A database covering minute to minute solar panel output and from 2015 to 2017.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solidFill>
                <a:srgbClr val="434343"/>
              </a:solidFill>
              <a:highlight>
                <a:schemeClr val="lt1"/>
              </a:highlight>
              <a:latin typeface="+mn-lt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Weather data from NREL: 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https://developer.nrel.gov/</a:t>
            </a:r>
            <a:endParaRPr lang="en"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The API includes access to an extensive array of features in a large databases. For this project, we selected those applicable to solar data.</a:t>
            </a: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C53C478A-E30E-2346-A214-41F43D184107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BAE3F07D-952A-0148-930E-8B5B3289BF32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64BC74-5060-4C4B-A933-40024B89A7FA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E55FA-B0B9-244E-8C55-7D77636C223C}"/>
              </a:ext>
            </a:extLst>
          </p:cNvPr>
          <p:cNvSpPr/>
          <p:nvPr/>
        </p:nvSpPr>
        <p:spPr>
          <a:xfrm>
            <a:off x="-70338" y="1259129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727950" y="1259129"/>
            <a:ext cx="7688100" cy="771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Preliminary Questions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727950" y="2558207"/>
            <a:ext cx="7688100" cy="1723518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Can data analysis be used to more clearly anticipate the power generation of solar arrays?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285750" lvl="0" indent="-285750" algn="l" rtl="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Is there a particular set of conditions (features) that impacts panel output?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Trebuchet MS"/>
            </a:endParaRPr>
          </a:p>
          <a:p>
            <a:pPr marL="285750" lvl="0" indent="-285750" algn="l" rtl="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Initial MLM Question: Can we predict the output of a solar panel array based on weather data? 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9145CA25-4D86-5C4A-BF20-39580DA6EFA2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64299943-B159-5E46-A9A5-473D20C20745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64BC74-5060-4C4B-A933-40024B89A7FA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E55FA-B0B9-244E-8C55-7D77636C223C}"/>
              </a:ext>
            </a:extLst>
          </p:cNvPr>
          <p:cNvSpPr/>
          <p:nvPr/>
        </p:nvSpPr>
        <p:spPr>
          <a:xfrm>
            <a:off x="-70338" y="1259129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727950" y="1259129"/>
            <a:ext cx="7688100" cy="771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Preliminary Questions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727950" y="2558207"/>
            <a:ext cx="7688100" cy="1200298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Hypothesis: 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There is a statistically significant correlation between solar panel output and weather data.</a:t>
            </a:r>
            <a:endParaRPr sz="1400" dirty="0">
              <a:solidFill>
                <a:srgbClr val="434343"/>
              </a:solidFill>
              <a:highlight>
                <a:schemeClr val="lt1"/>
              </a:highlight>
              <a:latin typeface="+mn-lt"/>
              <a:ea typeface="Raleway"/>
              <a:cs typeface="Raleway"/>
              <a:sym typeface="Raleway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Null Hypothesis: There is not a statistically significant correlation between solar panel output and weather data.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9145CA25-4D86-5C4A-BF20-39580DA6EFA2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64299943-B159-5E46-A9A5-473D20C20745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8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7B8667-EABD-654C-A367-5CA9B2CB45EE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727950" y="1263268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Exploration: Data Cleaning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4C632-886C-A245-9844-243946AC63D2}"/>
              </a:ext>
            </a:extLst>
          </p:cNvPr>
          <p:cNvSpPr/>
          <p:nvPr/>
        </p:nvSpPr>
        <p:spPr>
          <a:xfrm>
            <a:off x="-70338" y="1263268"/>
            <a:ext cx="6137030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727950" y="2571750"/>
            <a:ext cx="7688100" cy="2154406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98450" lvl="0" indent="-171450" algn="l" rtl="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Cleaning the data meant inspecting for null values, converting measures and preparing databases to be merged together. </a:t>
            </a:r>
          </a:p>
          <a:p>
            <a:pPr marL="298450" lvl="0" indent="-171450" algn="l" rtl="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We have joined tables and created two new tables consisting of data united by time stamp information.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  <a:p>
            <a:pPr marL="298450" lvl="0" indent="-17145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We investigated outliers and relevant data; therefore, it was determined to drop data points where panels were not generating at least 30 volts of energy. This removes </a:t>
            </a:r>
            <a:r>
              <a:rPr lang="en-US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nighttime</a:t>
            </a: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 hours and anomalous negative data points from observed output.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0B99AEBD-E4DE-DF44-9465-4A28378176CC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7FEB20F5-5FD7-4147-A742-1E855AF01E3E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B22A5A-5532-904F-9A3F-40BE2E7A9CDD}"/>
              </a:ext>
            </a:extLst>
          </p:cNvPr>
          <p:cNvSpPr/>
          <p:nvPr/>
        </p:nvSpPr>
        <p:spPr>
          <a:xfrm>
            <a:off x="-70338" y="126520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54491-1AE9-0247-A94A-548EA65A4691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727950" y="1260904"/>
            <a:ext cx="7688100" cy="892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Exploration: Database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727950" y="2571750"/>
            <a:ext cx="7688100" cy="2308294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28575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Our table schemas evolved throughout data exploration to find the most impactful information effecting solar power.</a:t>
            </a:r>
          </a:p>
          <a:p>
            <a:pPr marL="412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The first version of our DB included all the columns; however, loading features key for visualization and our machine learning model (MLM) weren’t addressed as we further investigated the data.</a:t>
            </a:r>
          </a:p>
          <a:p>
            <a:pPr marL="412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" sz="1400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latin typeface="+mn-lt"/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Later iterations, including the model presented here, take in all the data focused on key features (solar_data_v2).</a:t>
            </a:r>
            <a:endParaRPr sz="1400" b="1" dirty="0">
              <a:solidFill>
                <a:schemeClr val="bg2"/>
              </a:solidFill>
              <a:effectLst>
                <a:glow rad="63500">
                  <a:schemeClr val="bg1">
                    <a:alpha val="21000"/>
                  </a:schemeClr>
                </a:glow>
              </a:effectLst>
              <a:latin typeface="+mn-lt"/>
              <a:ea typeface="Helvetica Neue Condensed" panose="02000503000000020004" pitchFamily="2" charset="0"/>
              <a:cs typeface="Helvetica Neue Condensed" panose="02000503000000020004" pitchFamily="2" charset="0"/>
              <a:sym typeface="Raleway"/>
            </a:endParaRPr>
          </a:p>
        </p:txBody>
      </p:sp>
      <p:sp>
        <p:nvSpPr>
          <p:cNvPr id="5" name="Google Shape;48;p7">
            <a:extLst>
              <a:ext uri="{FF2B5EF4-FFF2-40B4-BE49-F238E27FC236}">
                <a16:creationId xmlns:a16="http://schemas.microsoft.com/office/drawing/2014/main" id="{A3310843-FB05-C546-A607-555F46963E4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78704B18-541D-6A49-88CF-2F46C60ACD52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97F0AA-71C8-7744-B1BB-F2B1AAEADBDE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729450" y="1260904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Data Exploration: Array Locations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1C043-87A3-E342-9DEB-8F7CA3A2E65B}"/>
              </a:ext>
            </a:extLst>
          </p:cNvPr>
          <p:cNvSpPr/>
          <p:nvPr/>
        </p:nvSpPr>
        <p:spPr>
          <a:xfrm>
            <a:off x="-70338" y="1260904"/>
            <a:ext cx="6444761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A119A-0115-CA4B-9EC7-51616E3F0394}"/>
              </a:ext>
            </a:extLst>
          </p:cNvPr>
          <p:cNvSpPr txBox="1"/>
          <p:nvPr/>
        </p:nvSpPr>
        <p:spPr>
          <a:xfrm>
            <a:off x="729450" y="2571750"/>
            <a:ext cx="7688100" cy="2083647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effectLst>
                  <a:glow rad="63500">
                    <a:schemeClr val="bg1">
                      <a:alpha val="21000"/>
                    </a:schemeClr>
                  </a:glow>
                </a:effectLst>
                <a:ea typeface="Helvetica Neue Condensed" panose="02000503000000020004" pitchFamily="2" charset="0"/>
                <a:cs typeface="Helvetica Neue Condensed" panose="02000503000000020004" pitchFamily="2" charset="0"/>
                <a:sym typeface="Raleway"/>
              </a:rPr>
              <a:t>Systems:</a:t>
            </a:r>
            <a:r>
              <a:rPr lang="en-US" b="1" dirty="0">
                <a:solidFill>
                  <a:srgbClr val="434343"/>
                </a:solidFill>
                <a:highlight>
                  <a:schemeClr val="lt1"/>
                </a:highlight>
                <a:ea typeface="Raleway"/>
                <a:cs typeface="Raleway"/>
                <a:sym typeface="Raleway"/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Parking Lot Canopy Array </a:t>
            </a:r>
            <a:br>
              <a:rPr lang="en-US" b="1" dirty="0"/>
            </a:br>
            <a:r>
              <a:rPr lang="en-US" b="1" dirty="0"/>
              <a:t>1032 modules with a rated DC output of 243 kW.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Ground Mount Array </a:t>
            </a:r>
            <a:br>
              <a:rPr lang="en-US" b="1" dirty="0"/>
            </a:br>
            <a:r>
              <a:rPr lang="en-US" b="1" dirty="0"/>
              <a:t>1152 modules with a rated DC output of 271 kW.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Roof Tilted Array</a:t>
            </a:r>
            <a:br>
              <a:rPr lang="en-US" b="1" dirty="0"/>
            </a:br>
            <a:r>
              <a:rPr lang="en-US" b="1" dirty="0"/>
              <a:t>312 modules with a rated DC output of 73.3 kW</a:t>
            </a: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046797EC-D20A-3842-AB9E-D5C6CCE84407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3032A05C-EA66-D741-8731-C7CC58C6F078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6CFE6E-0561-614C-A2C5-D3CF028A600A}"/>
              </a:ext>
            </a:extLst>
          </p:cNvPr>
          <p:cNvSpPr/>
          <p:nvPr/>
        </p:nvSpPr>
        <p:spPr>
          <a:xfrm flipH="1">
            <a:off x="-1" y="0"/>
            <a:ext cx="211015" cy="5143501"/>
          </a:xfrm>
          <a:custGeom>
            <a:avLst/>
            <a:gdLst>
              <a:gd name="connsiteX0" fmla="*/ 0 w 211015"/>
              <a:gd name="connsiteY0" fmla="*/ 0 h 5143501"/>
              <a:gd name="connsiteX1" fmla="*/ 211015 w 211015"/>
              <a:gd name="connsiteY1" fmla="*/ 0 h 5143501"/>
              <a:gd name="connsiteX2" fmla="*/ 211015 w 211015"/>
              <a:gd name="connsiteY2" fmla="*/ 5143501 h 5143501"/>
              <a:gd name="connsiteX3" fmla="*/ 0 w 211015"/>
              <a:gd name="connsiteY3" fmla="*/ 5143501 h 5143501"/>
              <a:gd name="connsiteX4" fmla="*/ 0 w 211015"/>
              <a:gd name="connsiteY4" fmla="*/ 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15" h="5143501" fill="none" extrusionOk="0">
                <a:moveTo>
                  <a:pt x="0" y="0"/>
                </a:moveTo>
                <a:cubicBezTo>
                  <a:pt x="27109" y="2944"/>
                  <a:pt x="165428" y="-18386"/>
                  <a:pt x="211015" y="0"/>
                </a:cubicBezTo>
                <a:cubicBezTo>
                  <a:pt x="298654" y="2346289"/>
                  <a:pt x="138336" y="2916568"/>
                  <a:pt x="211015" y="5143501"/>
                </a:cubicBezTo>
                <a:cubicBezTo>
                  <a:pt x="116998" y="5145290"/>
                  <a:pt x="38687" y="5147762"/>
                  <a:pt x="0" y="5143501"/>
                </a:cubicBezTo>
                <a:cubicBezTo>
                  <a:pt x="-38581" y="4271498"/>
                  <a:pt x="63341" y="1818356"/>
                  <a:pt x="0" y="0"/>
                </a:cubicBezTo>
                <a:close/>
              </a:path>
              <a:path w="211015" h="5143501" stroke="0" extrusionOk="0">
                <a:moveTo>
                  <a:pt x="0" y="0"/>
                </a:moveTo>
                <a:cubicBezTo>
                  <a:pt x="83818" y="-2041"/>
                  <a:pt x="164055" y="-1878"/>
                  <a:pt x="211015" y="0"/>
                </a:cubicBezTo>
                <a:cubicBezTo>
                  <a:pt x="78133" y="995643"/>
                  <a:pt x="295966" y="4176117"/>
                  <a:pt x="211015" y="5143501"/>
                </a:cubicBezTo>
                <a:cubicBezTo>
                  <a:pt x="147097" y="5149902"/>
                  <a:pt x="79034" y="5157887"/>
                  <a:pt x="0" y="5143501"/>
                </a:cubicBezTo>
                <a:cubicBezTo>
                  <a:pt x="-20187" y="2954926"/>
                  <a:pt x="-152480" y="1372147"/>
                  <a:pt x="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00"/>
              </a:gs>
              <a:gs pos="33000">
                <a:schemeClr val="bg1">
                  <a:alpha val="0"/>
                </a:schemeClr>
              </a:gs>
            </a:gsLst>
            <a:lin ang="10800000" scaled="0"/>
            <a:tileRect/>
          </a:gra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xfrm>
            <a:off x="727950" y="1265208"/>
            <a:ext cx="76881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SzPts val="2600"/>
            </a:pPr>
            <a:r>
              <a:rPr lang="en" sz="2600" dirty="0">
                <a:solidFill>
                  <a:schemeClr val="bg2"/>
                </a:solidFill>
                <a:latin typeface="+mj-lt"/>
                <a:sym typeface="Lato"/>
              </a:rPr>
              <a:t>Analysis: Negative DC input  </a:t>
            </a:r>
            <a:endParaRPr sz="2600" dirty="0">
              <a:solidFill>
                <a:schemeClr val="bg2"/>
              </a:solidFill>
              <a:latin typeface="+mj-lt"/>
              <a:sym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813BF4-39AF-9840-B47A-40B313AEBF08}"/>
              </a:ext>
            </a:extLst>
          </p:cNvPr>
          <p:cNvSpPr/>
          <p:nvPr/>
        </p:nvSpPr>
        <p:spPr>
          <a:xfrm>
            <a:off x="-70338" y="1265208"/>
            <a:ext cx="5662247" cy="584745"/>
          </a:xfrm>
          <a:prstGeom prst="rect">
            <a:avLst/>
          </a:prstGeom>
          <a:solidFill>
            <a:schemeClr val="accent1">
              <a:alpha val="3707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591E7-18EC-FF49-BB07-B93F8943CBA3}"/>
              </a:ext>
            </a:extLst>
          </p:cNvPr>
          <p:cNvSpPr txBox="1"/>
          <p:nvPr/>
        </p:nvSpPr>
        <p:spPr>
          <a:xfrm>
            <a:off x="727950" y="2571750"/>
            <a:ext cx="7688100" cy="1846659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 err="1">
                <a:latin typeface="+mn-lt"/>
              </a:rPr>
              <a:t>InvVDCin_avg</a:t>
            </a:r>
            <a:r>
              <a:rPr lang="en-US" b="1" dirty="0">
                <a:latin typeface="+mn-lt"/>
              </a:rPr>
              <a:t> = average direct current generated (“Voltage Output”)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In exploration and processing, we observed negative values in Voltage Output. As a solar cell would generate energy – not consume it, these anomalies are excluded.  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The negative results are accounted as a result of maintenance, animal interference, management system testing, upgrades, and adding or replacing panels among others.</a:t>
            </a:r>
          </a:p>
        </p:txBody>
      </p:sp>
      <p:sp>
        <p:nvSpPr>
          <p:cNvPr id="6" name="Google Shape;48;p7">
            <a:extLst>
              <a:ext uri="{FF2B5EF4-FFF2-40B4-BE49-F238E27FC236}">
                <a16:creationId xmlns:a16="http://schemas.microsoft.com/office/drawing/2014/main" id="{E37875B6-03AB-BA4A-BCAF-6CD047C60D59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8;p7">
            <a:extLst>
              <a:ext uri="{FF2B5EF4-FFF2-40B4-BE49-F238E27FC236}">
                <a16:creationId xmlns:a16="http://schemas.microsoft.com/office/drawing/2014/main" id="{25E2C193-CE0F-5D4A-9658-EDE8DA46CF8D}"/>
              </a:ext>
            </a:extLst>
          </p:cNvPr>
          <p:cNvSpPr/>
          <p:nvPr/>
        </p:nvSpPr>
        <p:spPr>
          <a:xfrm>
            <a:off x="0" y="4914900"/>
            <a:ext cx="9144000" cy="2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726</Words>
  <Application>Microsoft Macintosh PowerPoint</Application>
  <PresentationFormat>On-screen Show (16:9)</PresentationFormat>
  <Paragraphs>55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Raleway</vt:lpstr>
      <vt:lpstr>Courier New</vt:lpstr>
      <vt:lpstr>Lato</vt:lpstr>
      <vt:lpstr>Streamline</vt:lpstr>
      <vt:lpstr>Solar Panel Potential Energy</vt:lpstr>
      <vt:lpstr>Project purpose</vt:lpstr>
      <vt:lpstr>Data sources implemented</vt:lpstr>
      <vt:lpstr>Preliminary Questions</vt:lpstr>
      <vt:lpstr>Preliminary Questions</vt:lpstr>
      <vt:lpstr>Data Exploration: Data Cleaning </vt:lpstr>
      <vt:lpstr>Data Exploration: Database </vt:lpstr>
      <vt:lpstr>Data Exploration: Array Locations </vt:lpstr>
      <vt:lpstr>Analysis: Negative DC input  </vt:lpstr>
      <vt:lpstr>Analysis: Panel Tilt and Input </vt:lpstr>
      <vt:lpstr>Analysis: DHI, DNI, and GHI  </vt:lpstr>
      <vt:lpstr>Technology, Languages, Tools and Algorithms: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Potential Energy</dc:title>
  <cp:lastModifiedBy>Tyler Lentini</cp:lastModifiedBy>
  <cp:revision>13</cp:revision>
  <dcterms:modified xsi:type="dcterms:W3CDTF">2021-11-14T20:41:03Z</dcterms:modified>
</cp:coreProperties>
</file>