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82" r:id="rId20"/>
    <p:sldId id="283" r:id="rId21"/>
    <p:sldId id="278" r:id="rId22"/>
    <p:sldId id="279" r:id="rId23"/>
    <p:sldId id="280" r:id="rId24"/>
    <p:sldId id="273" r:id="rId25"/>
    <p:sldId id="274" r:id="rId26"/>
    <p:sldId id="275" r:id="rId27"/>
    <p:sldId id="276" r:id="rId28"/>
    <p:sldId id="277"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007F"/>
    <a:srgbClr val="3123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CFAED-6400-4D15-80D5-BAD30612BF6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C614BDB-B199-40A7-968D-3DEC76E9D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E7D9014-9289-4962-A05F-88BA0FBE33F7}"/>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5" name="Espaço Reservado para Rodapé 4">
            <a:extLst>
              <a:ext uri="{FF2B5EF4-FFF2-40B4-BE49-F238E27FC236}">
                <a16:creationId xmlns:a16="http://schemas.microsoft.com/office/drawing/2014/main" id="{B130703E-2380-442E-B2F9-5BD195C28A4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CF9CD2-F48D-41C2-B85C-731853EA07C6}"/>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150733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A4B27-563E-4A81-9126-BC01AC9BE4C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D127EBD-0D92-4EB8-8644-B90EF801CDF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B89A8A7-AF99-4262-A9B0-71ABC318F320}"/>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5" name="Espaço Reservado para Rodapé 4">
            <a:extLst>
              <a:ext uri="{FF2B5EF4-FFF2-40B4-BE49-F238E27FC236}">
                <a16:creationId xmlns:a16="http://schemas.microsoft.com/office/drawing/2014/main" id="{570000A0-5CB6-4736-AAD4-5107B9C320C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2B4BE21-0AA2-402B-B8E7-EA6A9D6B543E}"/>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407343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75EAFE-5D68-4B3B-A9FE-484D1872F8C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0911915-8929-4BDC-9779-76F990B0C8D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86E6E19-CECF-4A33-97E2-1E00B3963A45}"/>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5" name="Espaço Reservado para Rodapé 4">
            <a:extLst>
              <a:ext uri="{FF2B5EF4-FFF2-40B4-BE49-F238E27FC236}">
                <a16:creationId xmlns:a16="http://schemas.microsoft.com/office/drawing/2014/main" id="{32823565-145C-430A-AEC6-4324279C068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101249-89D3-446A-A444-4D46EB6B8464}"/>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46089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AF962-C0B7-4BDA-96B1-AA8BB3B5C47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1939D75-3ED7-47B4-9250-00BE51666B2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F293840-636F-4006-9A03-5BE005A05BDB}"/>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5" name="Espaço Reservado para Rodapé 4">
            <a:extLst>
              <a:ext uri="{FF2B5EF4-FFF2-40B4-BE49-F238E27FC236}">
                <a16:creationId xmlns:a16="http://schemas.microsoft.com/office/drawing/2014/main" id="{1A8F5D90-6864-4342-91CE-EB8F81AA39A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31345B9-30D4-4184-B0A4-A9ACA75031B4}"/>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170342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3AFA8-25F4-4CE6-BDA0-A7F7C1607A6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5BFD6D2-D544-46BC-83EC-1E0C40129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4DC0CD5-4BBC-4854-9D60-B2D086AA229A}"/>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5" name="Espaço Reservado para Rodapé 4">
            <a:extLst>
              <a:ext uri="{FF2B5EF4-FFF2-40B4-BE49-F238E27FC236}">
                <a16:creationId xmlns:a16="http://schemas.microsoft.com/office/drawing/2014/main" id="{47ED95FB-D11B-4E39-ABED-1411D1D1AB3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C8EB93-8221-4998-B024-1F9F0942DC34}"/>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178893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ED1C1-E32C-4E6D-825B-74538D72803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68B816E-B667-4875-BD26-CEAEFB2A8AB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92EBF67-F566-4285-A810-862B88359A7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6E1F830-BD05-40EB-983B-2A362238BF03}"/>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6" name="Espaço Reservado para Rodapé 5">
            <a:extLst>
              <a:ext uri="{FF2B5EF4-FFF2-40B4-BE49-F238E27FC236}">
                <a16:creationId xmlns:a16="http://schemas.microsoft.com/office/drawing/2014/main" id="{8597BD40-7F8D-425D-AEFE-B6122F97ACC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C1FC301-7C0E-4B0C-859A-9CAAF3ACE92E}"/>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353027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AB7A7-51C6-4798-96DA-8A487D1786D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385B622-6817-4A76-8636-701817668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5CE4B31-F82E-4905-9B05-A02548ED7D5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13906E4-63BB-4B9B-B952-B76551F5B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8C4F336-0E36-406B-A518-649065498A5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6E423D5-2F7C-4C96-A1DD-9C71BF317469}"/>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8" name="Espaço Reservado para Rodapé 7">
            <a:extLst>
              <a:ext uri="{FF2B5EF4-FFF2-40B4-BE49-F238E27FC236}">
                <a16:creationId xmlns:a16="http://schemas.microsoft.com/office/drawing/2014/main" id="{5C562CAB-5A9F-47F1-BB6F-C909EFD6E22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09F5DDF-BDA8-4AB9-93A5-DE07DC1BE5C6}"/>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359160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DDD45-D07C-4059-AA54-965BC6CB617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F04464F-8D2E-4FFC-BB8B-71359A270761}"/>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4" name="Espaço Reservado para Rodapé 3">
            <a:extLst>
              <a:ext uri="{FF2B5EF4-FFF2-40B4-BE49-F238E27FC236}">
                <a16:creationId xmlns:a16="http://schemas.microsoft.com/office/drawing/2014/main" id="{B366CA3E-C200-4C75-992D-B03D60C1FA7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92ACDDC-9D2D-43B2-9967-4263D51F58BA}"/>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343280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1692819-8069-403C-817D-4A84DFA53895}"/>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3" name="Espaço Reservado para Rodapé 2">
            <a:extLst>
              <a:ext uri="{FF2B5EF4-FFF2-40B4-BE49-F238E27FC236}">
                <a16:creationId xmlns:a16="http://schemas.microsoft.com/office/drawing/2014/main" id="{8DA2E17A-5B13-4241-A92F-015D122920E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770508F-A4CC-433E-AC62-598EC4F490F5}"/>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354840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369FD-872E-4175-85A3-C5AC54C2A5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503B33D-5941-435A-98C7-D569A1BD7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9721C23-A577-4937-B3E1-46375A737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F91015F-35C2-4CC7-8B95-FAEF06389947}"/>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6" name="Espaço Reservado para Rodapé 5">
            <a:extLst>
              <a:ext uri="{FF2B5EF4-FFF2-40B4-BE49-F238E27FC236}">
                <a16:creationId xmlns:a16="http://schemas.microsoft.com/office/drawing/2014/main" id="{AD253361-6BD1-464D-9D7B-69DAB8B328D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64AA14B-45B2-4670-A173-24CB5C6917EA}"/>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288553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78A77-9878-441E-96D4-F3269D5CC37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6E04B7B-A6A6-40FC-89C4-C11F7AB27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D7B053A-02BC-452B-98E7-24525DAE3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C2D1929-B3FE-4B8E-9469-646C01E5042B}"/>
              </a:ext>
            </a:extLst>
          </p:cNvPr>
          <p:cNvSpPr>
            <a:spLocks noGrp="1"/>
          </p:cNvSpPr>
          <p:nvPr>
            <p:ph type="dt" sz="half" idx="10"/>
          </p:nvPr>
        </p:nvSpPr>
        <p:spPr/>
        <p:txBody>
          <a:bodyPr/>
          <a:lstStyle/>
          <a:p>
            <a:fld id="{FF43AC26-E183-45DF-9E77-06A5B91EACC2}" type="datetimeFigureOut">
              <a:rPr lang="pt-BR" smtClean="0"/>
              <a:t>06/02/2021</a:t>
            </a:fld>
            <a:endParaRPr lang="pt-BR"/>
          </a:p>
        </p:txBody>
      </p:sp>
      <p:sp>
        <p:nvSpPr>
          <p:cNvPr id="6" name="Espaço Reservado para Rodapé 5">
            <a:extLst>
              <a:ext uri="{FF2B5EF4-FFF2-40B4-BE49-F238E27FC236}">
                <a16:creationId xmlns:a16="http://schemas.microsoft.com/office/drawing/2014/main" id="{0FCA9701-2A5E-41EF-AEA0-03DA8A30EF0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189A116-26F6-4161-8460-07004695889D}"/>
              </a:ext>
            </a:extLst>
          </p:cNvPr>
          <p:cNvSpPr>
            <a:spLocks noGrp="1"/>
          </p:cNvSpPr>
          <p:nvPr>
            <p:ph type="sldNum" sz="quarter" idx="12"/>
          </p:nvPr>
        </p:nvSpPr>
        <p:spPr/>
        <p:txBody>
          <a:bodyPr/>
          <a:lstStyle/>
          <a:p>
            <a:fld id="{23709BE2-C909-4EFB-ADAC-7413719479DE}" type="slidenum">
              <a:rPr lang="pt-BR" smtClean="0"/>
              <a:t>‹nº›</a:t>
            </a:fld>
            <a:endParaRPr lang="pt-BR"/>
          </a:p>
        </p:txBody>
      </p:sp>
    </p:spTree>
    <p:extLst>
      <p:ext uri="{BB962C8B-B14F-4D97-AF65-F5344CB8AC3E}">
        <p14:creationId xmlns:p14="http://schemas.microsoft.com/office/powerpoint/2010/main" val="364658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79C5511-120A-4AF9-BAB4-4B57617A1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1DE776F-7DFD-479B-83AA-32BD371B7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7FE280D-7BE1-41A2-87F9-9705D3B61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3AC26-E183-45DF-9E77-06A5B91EACC2}" type="datetimeFigureOut">
              <a:rPr lang="pt-BR" smtClean="0"/>
              <a:t>06/02/2021</a:t>
            </a:fld>
            <a:endParaRPr lang="pt-BR"/>
          </a:p>
        </p:txBody>
      </p:sp>
      <p:sp>
        <p:nvSpPr>
          <p:cNvPr id="5" name="Espaço Reservado para Rodapé 4">
            <a:extLst>
              <a:ext uri="{FF2B5EF4-FFF2-40B4-BE49-F238E27FC236}">
                <a16:creationId xmlns:a16="http://schemas.microsoft.com/office/drawing/2014/main" id="{E0B0DED9-924A-4013-BC4B-B5A6C01D5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01A0AC5-BAD1-41A9-8221-70A1DED47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09BE2-C909-4EFB-ADAC-7413719479DE}" type="slidenum">
              <a:rPr lang="pt-BR" smtClean="0"/>
              <a:t>‹nº›</a:t>
            </a:fld>
            <a:endParaRPr lang="pt-BR"/>
          </a:p>
        </p:txBody>
      </p:sp>
    </p:spTree>
    <p:extLst>
      <p:ext uri="{BB962C8B-B14F-4D97-AF65-F5344CB8AC3E}">
        <p14:creationId xmlns:p14="http://schemas.microsoft.com/office/powerpoint/2010/main" val="4211822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bhs.com.br/nuve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bitbucket.org/product" TargetMode="External"/><Relationship Id="rId4" Type="http://schemas.openxmlformats.org/officeDocument/2006/relationships/hyperlink" Target="https://github.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blog.cedrotech.com/ferramentas-essenciais-para-potencializar-o-kubernet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4linux.com.br/curso/devop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4linux.com.br/consultoria/cloud-privada-openstack" TargetMode="External"/><Relationship Id="rId4" Type="http://schemas.openxmlformats.org/officeDocument/2006/relationships/hyperlink" Target="https://4linux.com.br/suporte/consultoria-ambientes-cloud-multicloud-aws-gcp-azur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devops/continuous-integration/"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aws.amazon.com/pt/devops/what-is-devops/#monitoring" TargetMode="External"/><Relationship Id="rId4" Type="http://schemas.openxmlformats.org/officeDocument/2006/relationships/hyperlink" Target="https://aws.amazon.com/devops/continuous-deliver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ntendo Gráfico&#10;&#10;Descrição gerada automaticamente">
            <a:extLst>
              <a:ext uri="{FF2B5EF4-FFF2-40B4-BE49-F238E27FC236}">
                <a16:creationId xmlns:a16="http://schemas.microsoft.com/office/drawing/2014/main" id="{56CAC9B8-A5F7-43AB-BE19-3C28B471D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9A36301-5774-4111-82FC-0A01B155CA6B}"/>
              </a:ext>
            </a:extLst>
          </p:cNvPr>
          <p:cNvSpPr>
            <a:spLocks noGrp="1"/>
          </p:cNvSpPr>
          <p:nvPr>
            <p:ph type="ctrTitle"/>
          </p:nvPr>
        </p:nvSpPr>
        <p:spPr/>
        <p:txBody>
          <a:bodyPr>
            <a:normAutofit/>
          </a:bodyPr>
          <a:lstStyle/>
          <a:p>
            <a:r>
              <a:rPr lang="pt-BR" b="1" i="1" dirty="0">
                <a:solidFill>
                  <a:srgbClr val="E7007F"/>
                </a:solidFill>
                <a:effectLst/>
                <a:latin typeface="Exo"/>
              </a:rPr>
              <a:t>DevOps</a:t>
            </a:r>
            <a:br>
              <a:rPr lang="pt-BR" b="0" i="1" dirty="0">
                <a:solidFill>
                  <a:srgbClr val="312385"/>
                </a:solidFill>
                <a:effectLst/>
                <a:latin typeface="Exo"/>
              </a:rPr>
            </a:br>
            <a:r>
              <a:rPr lang="pt-BR" sz="2400" b="0" i="1" dirty="0">
                <a:solidFill>
                  <a:schemeClr val="bg1">
                    <a:lumMod val="95000"/>
                  </a:schemeClr>
                </a:solidFill>
                <a:effectLst/>
                <a:latin typeface="Exo"/>
              </a:rPr>
              <a:t>Apresentação 08/02/2021</a:t>
            </a:r>
            <a:br>
              <a:rPr lang="pt-BR" b="0" i="1" dirty="0">
                <a:solidFill>
                  <a:srgbClr val="FFFFFF"/>
                </a:solidFill>
                <a:effectLst/>
                <a:latin typeface="Exo"/>
              </a:rPr>
            </a:br>
            <a:endParaRPr lang="pt-BR" dirty="0"/>
          </a:p>
        </p:txBody>
      </p:sp>
      <p:sp>
        <p:nvSpPr>
          <p:cNvPr id="3" name="Subtítulo 2">
            <a:extLst>
              <a:ext uri="{FF2B5EF4-FFF2-40B4-BE49-F238E27FC236}">
                <a16:creationId xmlns:a16="http://schemas.microsoft.com/office/drawing/2014/main" id="{4CB70669-7DFF-4E66-8083-7F57A3DE53BF}"/>
              </a:ext>
            </a:extLst>
          </p:cNvPr>
          <p:cNvSpPr>
            <a:spLocks noGrp="1"/>
          </p:cNvSpPr>
          <p:nvPr>
            <p:ph type="subTitle" idx="1"/>
          </p:nvPr>
        </p:nvSpPr>
        <p:spPr>
          <a:xfrm>
            <a:off x="1595021" y="2767537"/>
            <a:ext cx="9144000" cy="1655762"/>
          </a:xfrm>
        </p:spPr>
        <p:txBody>
          <a:bodyPr/>
          <a:lstStyle/>
          <a:p>
            <a:r>
              <a:rPr lang="pt-BR" sz="6000" b="1" i="1" dirty="0">
                <a:solidFill>
                  <a:srgbClr val="E7007F"/>
                </a:solidFill>
                <a:latin typeface="Exo"/>
                <a:ea typeface="+mj-ea"/>
                <a:cs typeface="+mj-cs"/>
              </a:rPr>
              <a:t>Ben </a:t>
            </a:r>
            <a:r>
              <a:rPr lang="pt-BR" sz="6000" b="1" i="1" dirty="0" err="1">
                <a:solidFill>
                  <a:srgbClr val="E7007F"/>
                </a:solidFill>
                <a:latin typeface="Exo"/>
                <a:ea typeface="+mj-ea"/>
                <a:cs typeface="+mj-cs"/>
              </a:rPr>
              <a:t>Fatto</a:t>
            </a:r>
            <a:endParaRPr lang="pt-BR" sz="6000" b="1" i="1" dirty="0">
              <a:solidFill>
                <a:srgbClr val="E7007F"/>
              </a:solidFill>
              <a:latin typeface="Exo"/>
              <a:ea typeface="+mj-ea"/>
              <a:cs typeface="+mj-cs"/>
            </a:endParaRPr>
          </a:p>
          <a:p>
            <a:r>
              <a:rPr lang="pt-BR" i="1" dirty="0">
                <a:solidFill>
                  <a:schemeClr val="bg1">
                    <a:lumMod val="95000"/>
                  </a:schemeClr>
                </a:solidFill>
                <a:latin typeface="Exo"/>
                <a:ea typeface="+mj-ea"/>
                <a:cs typeface="+mj-cs"/>
              </a:rPr>
              <a:t>João Paulo da Silva</a:t>
            </a:r>
          </a:p>
        </p:txBody>
      </p:sp>
    </p:spTree>
    <p:extLst>
      <p:ext uri="{BB962C8B-B14F-4D97-AF65-F5344CB8AC3E}">
        <p14:creationId xmlns:p14="http://schemas.microsoft.com/office/powerpoint/2010/main" val="56146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2431435"/>
          </a:xfrm>
          <a:prstGeom prst="rect">
            <a:avLst/>
          </a:prstGeom>
          <a:noFill/>
        </p:spPr>
        <p:txBody>
          <a:bodyPr wrap="square" rtlCol="0">
            <a:spAutoFit/>
          </a:bodyPr>
          <a:lstStyle/>
          <a:p>
            <a:pPr algn="l"/>
            <a:r>
              <a:rPr lang="pt-BR" b="1" dirty="0">
                <a:solidFill>
                  <a:srgbClr val="E7007F"/>
                </a:solidFill>
                <a:latin typeface="Montserrat"/>
              </a:rPr>
              <a:t>As 5 principais verdades do DevOps</a:t>
            </a:r>
          </a:p>
          <a:p>
            <a:pPr algn="l"/>
            <a:endParaRPr lang="pt-BR" b="1" dirty="0">
              <a:solidFill>
                <a:srgbClr val="E7007F"/>
              </a:solidFill>
              <a:latin typeface="Montserrat"/>
            </a:endParaRPr>
          </a:p>
          <a:p>
            <a:r>
              <a:rPr lang="pt-BR" sz="1600" b="1" u="sng" dirty="0">
                <a:solidFill>
                  <a:srgbClr val="312385"/>
                </a:solidFill>
                <a:latin typeface="Montserrat"/>
              </a:rPr>
              <a:t>3) O DevOps precisa de apoio e apoio organizacional.</a:t>
            </a:r>
          </a:p>
          <a:p>
            <a:endParaRPr lang="pt-BR" sz="1600" b="1" u="sng" dirty="0">
              <a:solidFill>
                <a:srgbClr val="312385"/>
              </a:solidFill>
              <a:latin typeface="Montserrat"/>
            </a:endParaRPr>
          </a:p>
          <a:p>
            <a:r>
              <a:rPr lang="pt-BR" sz="1400" dirty="0">
                <a:solidFill>
                  <a:schemeClr val="bg1"/>
                </a:solidFill>
                <a:latin typeface="Montserrat"/>
              </a:rPr>
              <a:t>	Para implementar efetivamente o </a:t>
            </a:r>
            <a:r>
              <a:rPr lang="pt-BR" sz="1400" b="1" dirty="0">
                <a:solidFill>
                  <a:srgbClr val="E7007F"/>
                </a:solidFill>
                <a:latin typeface="Montserrat"/>
              </a:rPr>
              <a:t>DevOps</a:t>
            </a:r>
            <a:r>
              <a:rPr lang="pt-BR" sz="1400" dirty="0">
                <a:solidFill>
                  <a:schemeClr val="bg1"/>
                </a:solidFill>
                <a:latin typeface="Montserrat"/>
              </a:rPr>
              <a:t> em sua empresa, você precisa obter apoio da liderança. O </a:t>
            </a:r>
            <a:r>
              <a:rPr lang="pt-BR" sz="1400" b="1" dirty="0">
                <a:solidFill>
                  <a:srgbClr val="E7007F"/>
                </a:solidFill>
                <a:latin typeface="Montserrat"/>
              </a:rPr>
              <a:t>DevOps</a:t>
            </a:r>
            <a:r>
              <a:rPr lang="pt-BR" sz="1400" dirty="0">
                <a:solidFill>
                  <a:schemeClr val="bg1"/>
                </a:solidFill>
                <a:latin typeface="Montserrat"/>
              </a:rPr>
              <a:t> é normalmente implementado para desenvolvedores e equipes de operações de TI, mas muitas das verdades do </a:t>
            </a:r>
            <a:r>
              <a:rPr lang="pt-BR" sz="1400" b="1" dirty="0">
                <a:solidFill>
                  <a:srgbClr val="E7007F"/>
                </a:solidFill>
                <a:latin typeface="Montserrat"/>
              </a:rPr>
              <a:t>DevOps</a:t>
            </a:r>
            <a:r>
              <a:rPr lang="pt-BR" sz="1400" dirty="0">
                <a:solidFill>
                  <a:schemeClr val="bg1"/>
                </a:solidFill>
                <a:latin typeface="Montserrat"/>
              </a:rPr>
              <a:t> podem ser aplicadas em equipes de vendas, marketing e suporte a operações. </a:t>
            </a:r>
          </a:p>
          <a:p>
            <a:r>
              <a:rPr lang="pt-BR" sz="1400" dirty="0">
                <a:solidFill>
                  <a:schemeClr val="bg1"/>
                </a:solidFill>
                <a:latin typeface="Montserrat"/>
              </a:rPr>
              <a:t>	Quando as equipes aderem aos princípios do </a:t>
            </a:r>
            <a:r>
              <a:rPr lang="pt-BR" sz="1400" b="1" dirty="0">
                <a:solidFill>
                  <a:srgbClr val="E7007F"/>
                </a:solidFill>
                <a:latin typeface="Montserrat"/>
              </a:rPr>
              <a:t>DevOps</a:t>
            </a:r>
            <a:r>
              <a:rPr lang="pt-BR" sz="1400" dirty="0">
                <a:solidFill>
                  <a:schemeClr val="bg1"/>
                </a:solidFill>
                <a:latin typeface="Montserrat"/>
              </a:rPr>
              <a:t> e você obtém suporte da liderança, as equipes multifuncionais colaboram melhor e você pode obter o apoio financeiro e pessoal necessário para o sucesso dos negócios. O </a:t>
            </a:r>
            <a:r>
              <a:rPr lang="pt-BR" sz="1400" b="1" dirty="0">
                <a:solidFill>
                  <a:srgbClr val="E7007F"/>
                </a:solidFill>
                <a:latin typeface="Montserrat"/>
              </a:rPr>
              <a:t>DevOps</a:t>
            </a:r>
            <a:r>
              <a:rPr lang="pt-BR" sz="1400" dirty="0">
                <a:solidFill>
                  <a:schemeClr val="bg1"/>
                </a:solidFill>
                <a:latin typeface="Montserrat"/>
              </a:rPr>
              <a:t> não pode ser um interesse em silos isolados, ele precisa ser aplicado em equipes. 	</a:t>
            </a:r>
          </a:p>
        </p:txBody>
      </p:sp>
    </p:spTree>
    <p:extLst>
      <p:ext uri="{BB962C8B-B14F-4D97-AF65-F5344CB8AC3E}">
        <p14:creationId xmlns:p14="http://schemas.microsoft.com/office/powerpoint/2010/main" val="278086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2431435"/>
          </a:xfrm>
          <a:prstGeom prst="rect">
            <a:avLst/>
          </a:prstGeom>
          <a:noFill/>
        </p:spPr>
        <p:txBody>
          <a:bodyPr wrap="square" rtlCol="0">
            <a:spAutoFit/>
          </a:bodyPr>
          <a:lstStyle/>
          <a:p>
            <a:pPr algn="l"/>
            <a:r>
              <a:rPr lang="pt-BR" b="1" dirty="0">
                <a:solidFill>
                  <a:srgbClr val="E7007F"/>
                </a:solidFill>
                <a:latin typeface="Montserrat"/>
              </a:rPr>
              <a:t>As 5 principais verdades do DevOps</a:t>
            </a:r>
          </a:p>
          <a:p>
            <a:pPr algn="l"/>
            <a:endParaRPr lang="pt-BR" b="1" dirty="0">
              <a:solidFill>
                <a:srgbClr val="E7007F"/>
              </a:solidFill>
              <a:latin typeface="Montserrat"/>
            </a:endParaRPr>
          </a:p>
          <a:p>
            <a:pPr algn="l"/>
            <a:r>
              <a:rPr lang="pt-BR" sz="1600" b="1" u="sng" dirty="0">
                <a:solidFill>
                  <a:srgbClr val="312385"/>
                </a:solidFill>
                <a:latin typeface="Montserrat"/>
              </a:rPr>
              <a:t>4) Automação, Automação, Automação</a:t>
            </a:r>
          </a:p>
          <a:p>
            <a:endParaRPr lang="pt-BR" sz="1600" b="1" u="sng" dirty="0">
              <a:solidFill>
                <a:srgbClr val="312385"/>
              </a:solidFill>
              <a:latin typeface="Montserrat"/>
            </a:endParaRPr>
          </a:p>
          <a:p>
            <a:pPr algn="l"/>
            <a:r>
              <a:rPr lang="pt-BR" sz="1400" dirty="0">
                <a:solidFill>
                  <a:schemeClr val="bg1"/>
                </a:solidFill>
                <a:latin typeface="Montserrat"/>
              </a:rPr>
              <a:t>	Qualquer coisa, desde a automação de alertas de TI até a entrega automatizada de software, precisa aumentar a eficiência e facilitar o fluxo de trabalho humano. A automação pode ser aplicada em praticamente qualquer estágio do SDLC. A chave para uma automação eficaz é encontrar pontos problemáticos no processo de gerenciamento de incidentes ou de entrega de software.</a:t>
            </a:r>
          </a:p>
          <a:p>
            <a:pPr algn="l"/>
            <a:r>
              <a:rPr lang="pt-BR" sz="1400" dirty="0">
                <a:solidFill>
                  <a:schemeClr val="bg1"/>
                </a:solidFill>
                <a:latin typeface="Montserrat"/>
              </a:rPr>
              <a:t>	Depois de identificar os pontos problemáticos do gerenciamento de incidentes ou SDLC, você pode se concentrar em áreas nas quais é possível automatizar implantações, cargas úteis de alerta, roteamento de alertas, rotações de plantão ou políticas de escalação. Mas, no final, a automação sempre precisa ser confiável e melhorar a qualidade de vida de seu pessoal.</a:t>
            </a:r>
          </a:p>
        </p:txBody>
      </p:sp>
    </p:spTree>
    <p:extLst>
      <p:ext uri="{BB962C8B-B14F-4D97-AF65-F5344CB8AC3E}">
        <p14:creationId xmlns:p14="http://schemas.microsoft.com/office/powerpoint/2010/main" val="24185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3508653"/>
          </a:xfrm>
          <a:prstGeom prst="rect">
            <a:avLst/>
          </a:prstGeom>
          <a:noFill/>
        </p:spPr>
        <p:txBody>
          <a:bodyPr wrap="square" rtlCol="0">
            <a:spAutoFit/>
          </a:bodyPr>
          <a:lstStyle/>
          <a:p>
            <a:pPr algn="l"/>
            <a:r>
              <a:rPr lang="pt-BR" b="1" dirty="0">
                <a:solidFill>
                  <a:srgbClr val="E7007F"/>
                </a:solidFill>
                <a:latin typeface="Montserrat"/>
              </a:rPr>
              <a:t>As 5 principais verdades do DevOps</a:t>
            </a:r>
          </a:p>
          <a:p>
            <a:pPr algn="l"/>
            <a:endParaRPr lang="pt-BR" b="1" dirty="0">
              <a:solidFill>
                <a:srgbClr val="E7007F"/>
              </a:solidFill>
              <a:latin typeface="Montserrat"/>
            </a:endParaRPr>
          </a:p>
          <a:p>
            <a:r>
              <a:rPr lang="pt-BR" sz="1600" b="1" u="sng" dirty="0">
                <a:solidFill>
                  <a:srgbClr val="312385"/>
                </a:solidFill>
                <a:latin typeface="Montserrat"/>
              </a:rPr>
              <a:t>5) Responsabilidade, propriedade do código e transparência.</a:t>
            </a:r>
          </a:p>
          <a:p>
            <a:endParaRPr lang="pt-BR" sz="1600" b="1" u="sng" dirty="0">
              <a:solidFill>
                <a:srgbClr val="312385"/>
              </a:solidFill>
              <a:latin typeface="Montserrat"/>
            </a:endParaRPr>
          </a:p>
          <a:p>
            <a:pPr algn="l"/>
            <a:r>
              <a:rPr lang="pt-BR" sz="1400" dirty="0">
                <a:solidFill>
                  <a:schemeClr val="bg1"/>
                </a:solidFill>
                <a:latin typeface="Montserrat"/>
              </a:rPr>
              <a:t>	Antes de o termo </a:t>
            </a:r>
            <a:r>
              <a:rPr lang="pt-BR" sz="1400" b="1" dirty="0">
                <a:solidFill>
                  <a:srgbClr val="E7007F"/>
                </a:solidFill>
                <a:latin typeface="Montserrat"/>
              </a:rPr>
              <a:t>DevOps</a:t>
            </a:r>
            <a:r>
              <a:rPr lang="pt-BR" sz="1400" dirty="0">
                <a:solidFill>
                  <a:schemeClr val="bg1"/>
                </a:solidFill>
                <a:latin typeface="Montserrat"/>
              </a:rPr>
              <a:t> ser oficialmente cunhado, muitas equipes passaram tarefas e projetos de pessoa para pessoa em todo o SDLC. Isso significava que os gerentes de produto, desenvolvedores de front-</a:t>
            </a:r>
            <a:r>
              <a:rPr lang="pt-BR" sz="1400" dirty="0" err="1">
                <a:solidFill>
                  <a:schemeClr val="bg1"/>
                </a:solidFill>
                <a:latin typeface="Montserrat"/>
              </a:rPr>
              <a:t>end</a:t>
            </a:r>
            <a:r>
              <a:rPr lang="pt-BR" sz="1400" dirty="0">
                <a:solidFill>
                  <a:schemeClr val="bg1"/>
                </a:solidFill>
                <a:latin typeface="Montserrat"/>
              </a:rPr>
              <a:t>, engenheiros de plataforma, profissionais de TI, engenheiros de controle de qualidade etc. ficaram isolados em suas tarefas específicas no ciclo de vida da entrega e tinham pouco entendimento de qualquer outra coisa.</a:t>
            </a:r>
          </a:p>
          <a:p>
            <a:pPr algn="l"/>
            <a:r>
              <a:rPr lang="pt-BR" sz="1400" dirty="0">
                <a:solidFill>
                  <a:schemeClr val="bg1"/>
                </a:solidFill>
                <a:latin typeface="Montserrat"/>
              </a:rPr>
              <a:t>	Uma equipe de </a:t>
            </a:r>
            <a:r>
              <a:rPr lang="pt-BR" sz="1400" b="1" dirty="0">
                <a:solidFill>
                  <a:srgbClr val="E7007F"/>
                </a:solidFill>
                <a:latin typeface="Montserrat"/>
              </a:rPr>
              <a:t>DevOps</a:t>
            </a:r>
            <a:r>
              <a:rPr lang="pt-BR" sz="1400" dirty="0">
                <a:solidFill>
                  <a:schemeClr val="bg1"/>
                </a:solidFill>
                <a:latin typeface="Montserrat"/>
              </a:rPr>
              <a:t> envolverá todas as pessoas necessárias, em todas as etapas de um projeto, do planejamento à implantação. Isso cria transparência em todas as etapas do SDLC. À medida que você trabalha em equipes menores e colaborativas de </a:t>
            </a:r>
            <a:r>
              <a:rPr lang="pt-BR" sz="1400" b="1" dirty="0">
                <a:solidFill>
                  <a:srgbClr val="E7007F"/>
                </a:solidFill>
                <a:latin typeface="Montserrat"/>
              </a:rPr>
              <a:t>DevOps</a:t>
            </a:r>
            <a:r>
              <a:rPr lang="pt-BR" sz="1400" dirty="0">
                <a:solidFill>
                  <a:schemeClr val="bg1"/>
                </a:solidFill>
                <a:latin typeface="Montserrat"/>
              </a:rPr>
              <a:t>, todos tomam posse do código que escrevem. </a:t>
            </a:r>
          </a:p>
          <a:p>
            <a:pPr algn="l"/>
            <a:r>
              <a:rPr lang="pt-BR" sz="1400" dirty="0">
                <a:solidFill>
                  <a:schemeClr val="bg1"/>
                </a:solidFill>
                <a:latin typeface="Montserrat"/>
              </a:rPr>
              <a:t>	Enquanto trabalham de forma multifuncional, os engenheiros podem ver como o código que eles escrevem se encaixa em todo o sistema. Então, quando os engenheiros têm a responsabilidade de ajudar a manter o código que escrevem, sentem-se mais inclinados a se concentrar na confiabilidade geral dos serviços que constroem.</a:t>
            </a:r>
          </a:p>
          <a:p>
            <a:pPr algn="l"/>
            <a:r>
              <a:rPr lang="pt-BR" sz="1400" dirty="0">
                <a:solidFill>
                  <a:schemeClr val="bg1"/>
                </a:solidFill>
                <a:latin typeface="Montserrat"/>
              </a:rPr>
              <a:t>	As equipes de </a:t>
            </a:r>
            <a:r>
              <a:rPr lang="pt-BR" sz="1400" b="1" dirty="0">
                <a:solidFill>
                  <a:srgbClr val="E7007F"/>
                </a:solidFill>
                <a:latin typeface="Montserrat"/>
              </a:rPr>
              <a:t>DevOps</a:t>
            </a:r>
            <a:r>
              <a:rPr lang="pt-BR" sz="1400" dirty="0">
                <a:solidFill>
                  <a:schemeClr val="bg1"/>
                </a:solidFill>
                <a:latin typeface="Montserrat"/>
              </a:rPr>
              <a:t> que assumem a responsabilidade pelo desenvolvimento e manutenção e obtêm uma compreensão mais profunda do sistema, incorporando confiabilidade em tudo o que constroem.</a:t>
            </a:r>
          </a:p>
        </p:txBody>
      </p:sp>
    </p:spTree>
    <p:extLst>
      <p:ext uri="{BB962C8B-B14F-4D97-AF65-F5344CB8AC3E}">
        <p14:creationId xmlns:p14="http://schemas.microsoft.com/office/powerpoint/2010/main" val="19823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 </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2000548"/>
          </a:xfrm>
          <a:prstGeom prst="rect">
            <a:avLst/>
          </a:prstGeom>
          <a:noFill/>
        </p:spPr>
        <p:txBody>
          <a:bodyPr wrap="square" rtlCol="0">
            <a:spAutoFit/>
          </a:bodyPr>
          <a:lstStyle/>
          <a:p>
            <a:r>
              <a:rPr lang="pt-BR" b="1" dirty="0">
                <a:solidFill>
                  <a:srgbClr val="E7007F"/>
                </a:solidFill>
                <a:latin typeface="Montserrat"/>
              </a:rPr>
              <a:t>Os 5 principais mitos do DevOps</a:t>
            </a:r>
          </a:p>
          <a:p>
            <a:pPr algn="l"/>
            <a:endParaRPr lang="pt-BR" b="1" dirty="0">
              <a:solidFill>
                <a:srgbClr val="E7007F"/>
              </a:solidFill>
              <a:latin typeface="Montserrat"/>
            </a:endParaRPr>
          </a:p>
          <a:p>
            <a:pPr algn="l"/>
            <a:r>
              <a:rPr lang="pt-BR" sz="1600" b="1" u="sng" dirty="0">
                <a:solidFill>
                  <a:srgbClr val="312385"/>
                </a:solidFill>
                <a:latin typeface="Montserrat"/>
              </a:rPr>
              <a:t>1) DevOps é uma implementação de um processo ou ferramenta</a:t>
            </a:r>
          </a:p>
          <a:p>
            <a:endParaRPr lang="pt-BR" sz="1600" b="1" u="sng" dirty="0">
              <a:solidFill>
                <a:srgbClr val="312385"/>
              </a:solidFill>
              <a:latin typeface="Montserrat"/>
            </a:endParaRPr>
          </a:p>
          <a:p>
            <a:r>
              <a:rPr lang="pt-BR" sz="1400" dirty="0">
                <a:solidFill>
                  <a:schemeClr val="bg1"/>
                </a:solidFill>
                <a:latin typeface="Montserrat"/>
              </a:rPr>
              <a:t>	O </a:t>
            </a:r>
            <a:r>
              <a:rPr lang="pt-BR" sz="1400" b="1" dirty="0">
                <a:solidFill>
                  <a:srgbClr val="E7007F"/>
                </a:solidFill>
                <a:latin typeface="Montserrat"/>
              </a:rPr>
              <a:t>DevOps</a:t>
            </a:r>
            <a:r>
              <a:rPr lang="pt-BR" sz="1400" dirty="0">
                <a:solidFill>
                  <a:schemeClr val="bg1"/>
                </a:solidFill>
                <a:latin typeface="Montserrat"/>
              </a:rPr>
              <a:t> não é uma ferramenta, não é um processo. </a:t>
            </a:r>
            <a:r>
              <a:rPr lang="pt-BR" sz="1400" b="1" dirty="0">
                <a:solidFill>
                  <a:srgbClr val="E7007F"/>
                </a:solidFill>
                <a:latin typeface="Montserrat"/>
              </a:rPr>
              <a:t>DevOps</a:t>
            </a:r>
            <a:r>
              <a:rPr lang="pt-BR" sz="1400" dirty="0">
                <a:solidFill>
                  <a:schemeClr val="bg1"/>
                </a:solidFill>
                <a:latin typeface="Montserrat"/>
              </a:rPr>
              <a:t> é uma crença — é a crença na ideia de que colaboração, experimentação e melhoria contínua impulsionam o sucesso. Não há ferramenta ou processo singular que faça da sua equipe uma equipe de </a:t>
            </a:r>
            <a:r>
              <a:rPr lang="pt-BR" sz="1400" b="1" dirty="0">
                <a:solidFill>
                  <a:srgbClr val="E7007F"/>
                </a:solidFill>
                <a:latin typeface="Montserrat"/>
              </a:rPr>
              <a:t>DevOps</a:t>
            </a:r>
            <a:r>
              <a:rPr lang="pt-BR" sz="1400" dirty="0">
                <a:solidFill>
                  <a:schemeClr val="bg1"/>
                </a:solidFill>
                <a:latin typeface="Montserrat"/>
              </a:rPr>
              <a:t>. Cada equipe é estruturada de maneira diferente e não existe uma abordagem única para a construção rápida de software confiável. O entendimento e a implementação de uma pessoa dos principais valores do </a:t>
            </a:r>
            <a:r>
              <a:rPr lang="pt-BR" sz="1400" b="1" dirty="0">
                <a:solidFill>
                  <a:srgbClr val="E7007F"/>
                </a:solidFill>
                <a:latin typeface="Montserrat"/>
              </a:rPr>
              <a:t>DevOps</a:t>
            </a:r>
            <a:r>
              <a:rPr lang="pt-BR" sz="1400" dirty="0">
                <a:solidFill>
                  <a:schemeClr val="bg1"/>
                </a:solidFill>
                <a:latin typeface="Montserrat"/>
              </a:rPr>
              <a:t> é a única ferramenta que pode criar uma cultura </a:t>
            </a:r>
            <a:r>
              <a:rPr lang="pt-BR" sz="1400" b="1" dirty="0">
                <a:solidFill>
                  <a:srgbClr val="E7007F"/>
                </a:solidFill>
                <a:latin typeface="Montserrat"/>
              </a:rPr>
              <a:t>DevOps</a:t>
            </a:r>
            <a:r>
              <a:rPr lang="pt-BR" sz="1400" dirty="0">
                <a:solidFill>
                  <a:schemeClr val="bg1"/>
                </a:solidFill>
                <a:latin typeface="Montserrat"/>
              </a:rPr>
              <a:t>.</a:t>
            </a:r>
          </a:p>
        </p:txBody>
      </p:sp>
    </p:spTree>
    <p:extLst>
      <p:ext uri="{BB962C8B-B14F-4D97-AF65-F5344CB8AC3E}">
        <p14:creationId xmlns:p14="http://schemas.microsoft.com/office/powerpoint/2010/main" val="285362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 </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3724096"/>
          </a:xfrm>
          <a:prstGeom prst="rect">
            <a:avLst/>
          </a:prstGeom>
          <a:noFill/>
        </p:spPr>
        <p:txBody>
          <a:bodyPr wrap="square" rtlCol="0">
            <a:spAutoFit/>
          </a:bodyPr>
          <a:lstStyle/>
          <a:p>
            <a:r>
              <a:rPr lang="pt-BR" b="1" dirty="0">
                <a:solidFill>
                  <a:srgbClr val="E7007F"/>
                </a:solidFill>
                <a:latin typeface="Montserrat"/>
              </a:rPr>
              <a:t>Os 5 principais mitos do DevOps</a:t>
            </a:r>
          </a:p>
          <a:p>
            <a:pPr algn="l"/>
            <a:endParaRPr lang="pt-BR" b="1" dirty="0">
              <a:solidFill>
                <a:srgbClr val="E7007F"/>
              </a:solidFill>
              <a:latin typeface="Montserrat"/>
            </a:endParaRPr>
          </a:p>
          <a:p>
            <a:pPr algn="l"/>
            <a:r>
              <a:rPr lang="pt-BR" sz="1600" b="1" u="sng" dirty="0">
                <a:solidFill>
                  <a:srgbClr val="312385"/>
                </a:solidFill>
                <a:latin typeface="Montserrat"/>
              </a:rPr>
              <a:t>2) Todo mundo precisa ser administrador e desenvolvedor de sistemas</a:t>
            </a:r>
          </a:p>
          <a:p>
            <a:endParaRPr lang="pt-BR" sz="1600" b="1" u="sng" dirty="0">
              <a:solidFill>
                <a:srgbClr val="312385"/>
              </a:solidFill>
              <a:latin typeface="Montserrat"/>
            </a:endParaRPr>
          </a:p>
          <a:p>
            <a:pPr algn="l"/>
            <a:r>
              <a:rPr lang="pt-BR" sz="1400" dirty="0">
                <a:solidFill>
                  <a:schemeClr val="bg1"/>
                </a:solidFill>
                <a:latin typeface="Montserrat"/>
              </a:rPr>
              <a:t>	Há um equívoco comum no </a:t>
            </a:r>
            <a:r>
              <a:rPr lang="pt-BR" sz="1400" b="1" dirty="0">
                <a:solidFill>
                  <a:srgbClr val="E7007F"/>
                </a:solidFill>
                <a:latin typeface="Montserrat"/>
              </a:rPr>
              <a:t>DevOps</a:t>
            </a:r>
            <a:r>
              <a:rPr lang="pt-BR" sz="1400" dirty="0">
                <a:solidFill>
                  <a:schemeClr val="bg1"/>
                </a:solidFill>
                <a:latin typeface="Montserrat"/>
              </a:rPr>
              <a:t> de que todas as pessoas da equipe precisam atuar como desenvolvedor e profissional de TI. Nenhuma pessoa sozinha pode fazer tudo. Essa ideia de que todos precisam ser capazes de codificar não é precisa, especialmente na era dos </a:t>
            </a:r>
            <a:r>
              <a:rPr lang="pt-BR" sz="1400" dirty="0">
                <a:solidFill>
                  <a:schemeClr val="bg1"/>
                </a:solidFill>
                <a:latin typeface="Montserrat"/>
                <a:hlinkClick r:id="rId3">
                  <a:extLst>
                    <a:ext uri="{A12FA001-AC4F-418D-AE19-62706E023703}">
                      <ahyp:hlinkClr xmlns:ahyp="http://schemas.microsoft.com/office/drawing/2018/hyperlinkcolor" val="tx"/>
                    </a:ext>
                  </a:extLst>
                </a:hlinkClick>
              </a:rPr>
              <a:t>aplicativos baseados em nuvem</a:t>
            </a:r>
            <a:r>
              <a:rPr lang="pt-BR" sz="1400" dirty="0">
                <a:solidFill>
                  <a:schemeClr val="bg1"/>
                </a:solidFill>
                <a:latin typeface="Montserrat"/>
              </a:rPr>
              <a:t>.</a:t>
            </a:r>
          </a:p>
          <a:p>
            <a:pPr algn="l"/>
            <a:r>
              <a:rPr lang="pt-BR" sz="1400" dirty="0">
                <a:solidFill>
                  <a:schemeClr val="bg1"/>
                </a:solidFill>
                <a:latin typeface="Montserrat"/>
              </a:rPr>
              <a:t>	Mas a equipe como um todo precisa ter essa experiência. Mesmo se você estiver executando aplicativos baseados em nuvem, ter experiência em administração de sistemas na equipe pode ajudá-lo a lidar com quaisquer problemas que possam surgir com sua infraestrutura. </a:t>
            </a:r>
          </a:p>
          <a:p>
            <a:pPr algn="l"/>
            <a:r>
              <a:rPr lang="pt-BR" sz="1400" dirty="0">
                <a:solidFill>
                  <a:schemeClr val="bg1"/>
                </a:solidFill>
                <a:latin typeface="Montserrat"/>
              </a:rPr>
              <a:t>	A experiência diversificada em sua equipe de </a:t>
            </a:r>
            <a:r>
              <a:rPr lang="pt-BR" sz="1400" b="1" dirty="0">
                <a:solidFill>
                  <a:srgbClr val="E7007F"/>
                </a:solidFill>
                <a:latin typeface="Montserrat"/>
              </a:rPr>
              <a:t>DevOps</a:t>
            </a:r>
            <a:r>
              <a:rPr lang="pt-BR" sz="1400" dirty="0">
                <a:solidFill>
                  <a:schemeClr val="bg1"/>
                </a:solidFill>
                <a:latin typeface="Montserrat"/>
              </a:rPr>
              <a:t> pode ajudá-lo a configurar ferramentas de monitoramento, backups e políticas de segurança adequados. Em uma equipe de </a:t>
            </a:r>
            <a:r>
              <a:rPr lang="pt-BR" sz="1400" b="1" dirty="0">
                <a:solidFill>
                  <a:srgbClr val="E7007F"/>
                </a:solidFill>
                <a:latin typeface="Montserrat"/>
              </a:rPr>
              <a:t>DevOps</a:t>
            </a:r>
            <a:r>
              <a:rPr lang="pt-BR" sz="1400" dirty="0">
                <a:solidFill>
                  <a:schemeClr val="bg1"/>
                </a:solidFill>
                <a:latin typeface="Montserrat"/>
              </a:rPr>
              <a:t>, administradores de sistemas podem colaborar facilmente com os desenvolvedores para identificar possíveis problemas no código ou na infraestrutura.</a:t>
            </a:r>
          </a:p>
          <a:p>
            <a:pPr algn="l"/>
            <a:r>
              <a:rPr lang="pt-BR" sz="1400" dirty="0">
                <a:solidFill>
                  <a:schemeClr val="bg1"/>
                </a:solidFill>
                <a:latin typeface="Montserrat"/>
              </a:rPr>
              <a:t>	Com o tempo, todos na equipe se tornam mais informados sobre como escrever código e manter a infraestrutura. Com essa diversidade de conjuntos de habilidades colaborativas integradas em uma equipe de </a:t>
            </a:r>
            <a:r>
              <a:rPr lang="pt-BR" sz="1400" b="1" dirty="0">
                <a:solidFill>
                  <a:srgbClr val="E7007F"/>
                </a:solidFill>
                <a:latin typeface="Montserrat"/>
              </a:rPr>
              <a:t>DevOps</a:t>
            </a:r>
            <a:r>
              <a:rPr lang="pt-BR" sz="1400" dirty="0">
                <a:solidFill>
                  <a:schemeClr val="bg1"/>
                </a:solidFill>
                <a:latin typeface="Montserrat"/>
              </a:rPr>
              <a:t>, o gerenciamento de incidentes e a entrega de software tornam-se repentinamente muito mais rápidos — alimentando um pipeline confiável de CI / CD.</a:t>
            </a:r>
            <a:endParaRPr lang="pt-BR" sz="1600" b="1" u="sng" dirty="0">
              <a:solidFill>
                <a:srgbClr val="312385"/>
              </a:solidFill>
              <a:latin typeface="Montserrat"/>
            </a:endParaRPr>
          </a:p>
          <a:p>
            <a:r>
              <a:rPr lang="pt-BR" sz="1400" dirty="0">
                <a:solidFill>
                  <a:schemeClr val="bg1"/>
                </a:solidFill>
                <a:latin typeface="Montserrat"/>
              </a:rPr>
              <a:t>	</a:t>
            </a:r>
          </a:p>
        </p:txBody>
      </p:sp>
    </p:spTree>
    <p:extLst>
      <p:ext uri="{BB962C8B-B14F-4D97-AF65-F5344CB8AC3E}">
        <p14:creationId xmlns:p14="http://schemas.microsoft.com/office/powerpoint/2010/main" val="91174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 </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2215991"/>
          </a:xfrm>
          <a:prstGeom prst="rect">
            <a:avLst/>
          </a:prstGeom>
          <a:noFill/>
        </p:spPr>
        <p:txBody>
          <a:bodyPr wrap="square" rtlCol="0">
            <a:spAutoFit/>
          </a:bodyPr>
          <a:lstStyle/>
          <a:p>
            <a:r>
              <a:rPr lang="pt-BR" b="1" dirty="0">
                <a:solidFill>
                  <a:srgbClr val="E7007F"/>
                </a:solidFill>
                <a:latin typeface="Montserrat"/>
              </a:rPr>
              <a:t>Os 5 principais mitos do DevOps</a:t>
            </a:r>
          </a:p>
          <a:p>
            <a:pPr algn="l"/>
            <a:endParaRPr lang="pt-BR" b="1" dirty="0">
              <a:solidFill>
                <a:srgbClr val="E7007F"/>
              </a:solidFill>
              <a:latin typeface="Montserrat"/>
            </a:endParaRPr>
          </a:p>
          <a:p>
            <a:pPr algn="l"/>
            <a:r>
              <a:rPr lang="pt-BR" sz="1600" b="1" u="sng" dirty="0">
                <a:solidFill>
                  <a:srgbClr val="312385"/>
                </a:solidFill>
                <a:latin typeface="Montserrat"/>
              </a:rPr>
              <a:t>3) O DevOps é uma função específica</a:t>
            </a:r>
          </a:p>
          <a:p>
            <a:endParaRPr lang="pt-BR" sz="1600" b="1" u="sng" dirty="0">
              <a:solidFill>
                <a:srgbClr val="312385"/>
              </a:solidFill>
              <a:latin typeface="Montserrat"/>
            </a:endParaRPr>
          </a:p>
          <a:p>
            <a:pPr algn="l"/>
            <a:r>
              <a:rPr lang="pt-BR" sz="1400" dirty="0">
                <a:solidFill>
                  <a:schemeClr val="bg1"/>
                </a:solidFill>
                <a:latin typeface="Montserrat"/>
              </a:rPr>
              <a:t>	Algumas organizações têm engenheiros com títulos como “engenheiro de </a:t>
            </a:r>
            <a:r>
              <a:rPr lang="pt-BR" sz="1400" b="1" dirty="0">
                <a:solidFill>
                  <a:srgbClr val="E7007F"/>
                </a:solidFill>
                <a:latin typeface="Montserrat"/>
              </a:rPr>
              <a:t>DevOps</a:t>
            </a:r>
            <a:r>
              <a:rPr lang="pt-BR" sz="1400" dirty="0">
                <a:solidFill>
                  <a:schemeClr val="bg1"/>
                </a:solidFill>
                <a:latin typeface="Montserrat"/>
              </a:rPr>
              <a:t>”. Mas o DevOps não é uma função específica. Semelhante ao ponto anterior, você não pode esperar que todas as pessoas tenham profundo conhecimento em todas as áreas do SDLC.</a:t>
            </a:r>
          </a:p>
          <a:p>
            <a:pPr algn="l"/>
            <a:r>
              <a:rPr lang="pt-BR" sz="1400" dirty="0">
                <a:solidFill>
                  <a:schemeClr val="bg1"/>
                </a:solidFill>
                <a:latin typeface="Montserrat"/>
              </a:rPr>
              <a:t>	Os desenvolvedores e engenheiros de TI de uma equipe de </a:t>
            </a:r>
            <a:r>
              <a:rPr lang="pt-BR" sz="1400" b="1" dirty="0">
                <a:solidFill>
                  <a:srgbClr val="E7007F"/>
                </a:solidFill>
                <a:latin typeface="Montserrat"/>
              </a:rPr>
              <a:t>DevOps</a:t>
            </a:r>
            <a:r>
              <a:rPr lang="pt-BR" sz="1400" dirty="0">
                <a:solidFill>
                  <a:schemeClr val="bg1"/>
                </a:solidFill>
                <a:latin typeface="Montserrat"/>
              </a:rPr>
              <a:t> precisam ter uma ampla variedade de conhecimentos, mas também são altamente qualificados em algumas áreas específicas. Ao criar pequenas equipes de pessoas com habilidades complementares, você pode cultivar uma cultura de confiabilidade e colaboração no SDLC. 	</a:t>
            </a:r>
          </a:p>
        </p:txBody>
      </p:sp>
    </p:spTree>
    <p:extLst>
      <p:ext uri="{BB962C8B-B14F-4D97-AF65-F5344CB8AC3E}">
        <p14:creationId xmlns:p14="http://schemas.microsoft.com/office/powerpoint/2010/main" val="344403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 </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2215991"/>
          </a:xfrm>
          <a:prstGeom prst="rect">
            <a:avLst/>
          </a:prstGeom>
          <a:noFill/>
        </p:spPr>
        <p:txBody>
          <a:bodyPr wrap="square" rtlCol="0">
            <a:spAutoFit/>
          </a:bodyPr>
          <a:lstStyle/>
          <a:p>
            <a:r>
              <a:rPr lang="pt-BR" b="1" dirty="0">
                <a:solidFill>
                  <a:srgbClr val="E7007F"/>
                </a:solidFill>
                <a:latin typeface="Montserrat"/>
              </a:rPr>
              <a:t>Os 5 principais mitos do DevOps</a:t>
            </a:r>
          </a:p>
          <a:p>
            <a:pPr algn="l"/>
            <a:endParaRPr lang="pt-BR" b="1" dirty="0">
              <a:solidFill>
                <a:srgbClr val="E7007F"/>
              </a:solidFill>
              <a:latin typeface="Montserrat"/>
            </a:endParaRPr>
          </a:p>
          <a:p>
            <a:r>
              <a:rPr lang="pt-BR" sz="1600" b="1" u="sng" dirty="0">
                <a:solidFill>
                  <a:srgbClr val="312385"/>
                </a:solidFill>
                <a:latin typeface="Montserrat"/>
              </a:rPr>
              <a:t>4) DevOps é apenas para organizações menores</a:t>
            </a:r>
          </a:p>
          <a:p>
            <a:pPr algn="l"/>
            <a:endParaRPr lang="pt-BR" sz="1600" b="1" u="sng" dirty="0">
              <a:solidFill>
                <a:srgbClr val="312385"/>
              </a:solidFill>
              <a:latin typeface="Montserrat"/>
            </a:endParaRPr>
          </a:p>
          <a:p>
            <a:pPr algn="l"/>
            <a:r>
              <a:rPr lang="pt-BR" sz="1400" dirty="0">
                <a:solidFill>
                  <a:schemeClr val="bg1"/>
                </a:solidFill>
                <a:latin typeface="Montserrat"/>
              </a:rPr>
              <a:t>	É um equívoco pensar que o </a:t>
            </a:r>
            <a:r>
              <a:rPr lang="pt-BR" sz="1400" b="1" dirty="0">
                <a:solidFill>
                  <a:srgbClr val="E7007F"/>
                </a:solidFill>
                <a:latin typeface="Montserrat"/>
              </a:rPr>
              <a:t>DevOps</a:t>
            </a:r>
            <a:r>
              <a:rPr lang="pt-BR" sz="1400" dirty="0">
                <a:solidFill>
                  <a:schemeClr val="bg1"/>
                </a:solidFill>
                <a:latin typeface="Montserrat"/>
              </a:rPr>
              <a:t> é mais difícil de implementar em organizações empresariais maiores. Por alguma razão, as pessoas acreditam que a metodologia não pode ser aplicada ou que é ineficaz em empresas grandes. Porém, organizações grandes e pequenas sempre podem encontrar maneiras inovadoras e exclusivas de adotar o </a:t>
            </a:r>
            <a:r>
              <a:rPr lang="pt-BR" sz="1400" b="1" dirty="0">
                <a:solidFill>
                  <a:srgbClr val="E7007F"/>
                </a:solidFill>
                <a:latin typeface="Montserrat"/>
              </a:rPr>
              <a:t>DevOps</a:t>
            </a:r>
            <a:r>
              <a:rPr lang="pt-BR" sz="1400" dirty="0">
                <a:solidFill>
                  <a:schemeClr val="bg1"/>
                </a:solidFill>
                <a:latin typeface="Montserrat"/>
              </a:rPr>
              <a:t>.</a:t>
            </a:r>
          </a:p>
          <a:p>
            <a:pPr algn="l"/>
            <a:r>
              <a:rPr lang="pt-BR" sz="1400" dirty="0">
                <a:solidFill>
                  <a:schemeClr val="bg1"/>
                </a:solidFill>
                <a:latin typeface="Montserrat"/>
              </a:rPr>
              <a:t>	Toda empresa cresce de maneira diferente e a estrutura organizacional muda. A identificação de pontos fracos nos fluxos de trabalho e processos podem ajudar você a começar a abordar como o </a:t>
            </a:r>
            <a:r>
              <a:rPr lang="pt-BR" sz="1400" b="1" dirty="0">
                <a:solidFill>
                  <a:srgbClr val="E7007F"/>
                </a:solidFill>
                <a:latin typeface="Montserrat"/>
              </a:rPr>
              <a:t>DevOps</a:t>
            </a:r>
            <a:r>
              <a:rPr lang="pt-BR" sz="1400" dirty="0">
                <a:solidFill>
                  <a:schemeClr val="bg1"/>
                </a:solidFill>
                <a:latin typeface="Montserrat"/>
              </a:rPr>
              <a:t> deve ser implementado em sua equipe. </a:t>
            </a:r>
          </a:p>
        </p:txBody>
      </p:sp>
    </p:spTree>
    <p:extLst>
      <p:ext uri="{BB962C8B-B14F-4D97-AF65-F5344CB8AC3E}">
        <p14:creationId xmlns:p14="http://schemas.microsoft.com/office/powerpoint/2010/main" val="122094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 </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2000548"/>
          </a:xfrm>
          <a:prstGeom prst="rect">
            <a:avLst/>
          </a:prstGeom>
          <a:noFill/>
        </p:spPr>
        <p:txBody>
          <a:bodyPr wrap="square" rtlCol="0">
            <a:spAutoFit/>
          </a:bodyPr>
          <a:lstStyle/>
          <a:p>
            <a:r>
              <a:rPr lang="pt-BR" b="1" dirty="0">
                <a:solidFill>
                  <a:srgbClr val="E7007F"/>
                </a:solidFill>
                <a:latin typeface="Montserrat"/>
              </a:rPr>
              <a:t>Os 5 principais mitos do DevOps</a:t>
            </a:r>
          </a:p>
          <a:p>
            <a:pPr algn="l"/>
            <a:endParaRPr lang="pt-BR" b="1" dirty="0">
              <a:solidFill>
                <a:srgbClr val="E7007F"/>
              </a:solidFill>
              <a:latin typeface="Montserrat"/>
            </a:endParaRPr>
          </a:p>
          <a:p>
            <a:r>
              <a:rPr lang="pt-BR" sz="1600" b="1" u="sng" dirty="0">
                <a:solidFill>
                  <a:srgbClr val="312385"/>
                </a:solidFill>
                <a:latin typeface="Montserrat"/>
              </a:rPr>
              <a:t>5) Há um processo específico para DevOps</a:t>
            </a:r>
          </a:p>
          <a:p>
            <a:endParaRPr lang="pt-BR" sz="1600" b="1" u="sng" dirty="0">
              <a:solidFill>
                <a:srgbClr val="312385"/>
              </a:solidFill>
              <a:latin typeface="Montserrat"/>
            </a:endParaRPr>
          </a:p>
          <a:p>
            <a:pPr algn="l"/>
            <a:r>
              <a:rPr lang="pt-BR" sz="1400" dirty="0">
                <a:solidFill>
                  <a:schemeClr val="bg1"/>
                </a:solidFill>
                <a:latin typeface="Montserrat"/>
              </a:rPr>
              <a:t>	Como em muitos outros mitos do </a:t>
            </a:r>
            <a:r>
              <a:rPr lang="pt-BR" sz="1400" b="1" dirty="0">
                <a:solidFill>
                  <a:srgbClr val="E7007F"/>
                </a:solidFill>
                <a:latin typeface="Montserrat"/>
              </a:rPr>
              <a:t>DevOps</a:t>
            </a:r>
            <a:r>
              <a:rPr lang="pt-BR" sz="1400" dirty="0">
                <a:solidFill>
                  <a:schemeClr val="bg1"/>
                </a:solidFill>
                <a:latin typeface="Montserrat"/>
              </a:rPr>
              <a:t>, não existe um processo único para a implementação da metodologia. Existem tantas variáveis ​​ao implementar ferramentas, formar equipes e estabelecer processos que você não pode atribuir uma única maneira de fazê-lo.</a:t>
            </a:r>
          </a:p>
          <a:p>
            <a:pPr algn="l"/>
            <a:r>
              <a:rPr lang="pt-BR" sz="1400" dirty="0">
                <a:solidFill>
                  <a:schemeClr val="bg1"/>
                </a:solidFill>
                <a:latin typeface="Montserrat"/>
              </a:rPr>
              <a:t>	Qualquer que seja o processo que você determine para cultivar o </a:t>
            </a:r>
            <a:r>
              <a:rPr lang="pt-BR" sz="1400" b="1" dirty="0">
                <a:solidFill>
                  <a:srgbClr val="E7007F"/>
                </a:solidFill>
                <a:latin typeface="Montserrat"/>
              </a:rPr>
              <a:t>DevOps</a:t>
            </a:r>
            <a:r>
              <a:rPr lang="pt-BR" sz="1400" dirty="0">
                <a:solidFill>
                  <a:schemeClr val="bg1"/>
                </a:solidFill>
                <a:latin typeface="Montserrat"/>
              </a:rPr>
              <a:t>, verifique se ele se concentra na </a:t>
            </a:r>
            <a:r>
              <a:rPr lang="pt-BR" sz="1400" b="1" dirty="0">
                <a:solidFill>
                  <a:srgbClr val="E7007F"/>
                </a:solidFill>
                <a:latin typeface="Montserrat"/>
              </a:rPr>
              <a:t>melhoria contínua, colaboração, responsabilidade e automação. </a:t>
            </a:r>
          </a:p>
        </p:txBody>
      </p:sp>
    </p:spTree>
    <p:extLst>
      <p:ext uri="{BB962C8B-B14F-4D97-AF65-F5344CB8AC3E}">
        <p14:creationId xmlns:p14="http://schemas.microsoft.com/office/powerpoint/2010/main" val="322341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954107"/>
          </a:xfrm>
          <a:prstGeom prst="rect">
            <a:avLst/>
          </a:prstGeom>
          <a:noFill/>
        </p:spPr>
        <p:txBody>
          <a:bodyPr wrap="square" rtlCol="0">
            <a:spAutoFit/>
          </a:bodyPr>
          <a:lstStyle/>
          <a:p>
            <a:r>
              <a:rPr lang="pt-BR" sz="2800" dirty="0">
                <a:solidFill>
                  <a:schemeClr val="bg1"/>
                </a:solidFill>
                <a:latin typeface="Montserrat"/>
              </a:rPr>
              <a:t>Práticas de </a:t>
            </a:r>
            <a:r>
              <a:rPr lang="pt-BR" sz="2800" b="1" dirty="0">
                <a:solidFill>
                  <a:srgbClr val="E7007F"/>
                </a:solidFill>
                <a:latin typeface="Montserrat"/>
              </a:rPr>
              <a:t>DevOps</a:t>
            </a:r>
          </a:p>
          <a:p>
            <a:pPr algn="l"/>
            <a:r>
              <a:rPr lang="pt-BR" sz="2800" b="1" dirty="0">
                <a:solidFill>
                  <a:srgbClr val="E7007F"/>
                </a:solidFill>
                <a:latin typeface="Montserrat"/>
              </a:rPr>
              <a:t> </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15982" y="1427160"/>
            <a:ext cx="11140399" cy="3539430"/>
          </a:xfrm>
          <a:prstGeom prst="rect">
            <a:avLst/>
          </a:prstGeom>
          <a:noFill/>
        </p:spPr>
        <p:txBody>
          <a:bodyPr wrap="square" rtlCol="0">
            <a:spAutoFit/>
          </a:bodyPr>
          <a:lstStyle/>
          <a:p>
            <a:r>
              <a:rPr lang="pt-BR" sz="1400" b="1" dirty="0">
                <a:solidFill>
                  <a:srgbClr val="312385"/>
                </a:solidFill>
                <a:latin typeface="Segoe UI" panose="020B0502040204020203" pitchFamily="34" charset="0"/>
              </a:rPr>
              <a:t>Integração</a:t>
            </a:r>
            <a:r>
              <a:rPr lang="pt-BR" sz="1400" b="0" i="0" u="none" strike="noStrike" dirty="0">
                <a:solidFill>
                  <a:srgbClr val="1F3D5C"/>
                </a:solidFill>
                <a:effectLst/>
                <a:latin typeface="AmazonEmber"/>
              </a:rPr>
              <a:t> </a:t>
            </a:r>
            <a:r>
              <a:rPr lang="pt-BR" sz="1400" b="1" dirty="0">
                <a:solidFill>
                  <a:srgbClr val="312385"/>
                </a:solidFill>
                <a:latin typeface="Segoe UI" panose="020B0502040204020203" pitchFamily="34" charset="0"/>
              </a:rPr>
              <a:t>contínua: </a:t>
            </a:r>
            <a:r>
              <a:rPr lang="pt-BR" sz="1400" dirty="0">
                <a:solidFill>
                  <a:schemeClr val="bg1"/>
                </a:solidFill>
                <a:latin typeface="Montserrat"/>
              </a:rPr>
              <a:t>A integração contínua é uma prática de desenvolvimento de software em que os desenvolvedores, com frequência, juntam suas alterações de código em um repositório central. Depois disso, criações e testes são executados. Os principais objetivos da integração contínua são encontrar e investigar erros mais rapidamente, melhorar a qualidade do software e reduzir o tempo necessário para validar e lançar novas atualizações de software.</a:t>
            </a:r>
          </a:p>
          <a:p>
            <a:endParaRPr lang="pt-BR" sz="1400" b="1" dirty="0">
              <a:solidFill>
                <a:srgbClr val="E7007F"/>
              </a:solidFill>
              <a:latin typeface="Montserrat"/>
            </a:endParaRPr>
          </a:p>
          <a:p>
            <a:r>
              <a:rPr lang="pt-BR" sz="1400" b="1" dirty="0">
                <a:solidFill>
                  <a:srgbClr val="312385"/>
                </a:solidFill>
                <a:latin typeface="Segoe UI" panose="020B0502040204020203" pitchFamily="34" charset="0"/>
              </a:rPr>
              <a:t>Entrega contínua: </a:t>
            </a:r>
            <a:r>
              <a:rPr lang="pt-BR" sz="1400" dirty="0">
                <a:solidFill>
                  <a:schemeClr val="bg1"/>
                </a:solidFill>
                <a:latin typeface="Montserrat"/>
              </a:rPr>
              <a:t>A entrega contínua é uma prática de desenvolvimento de software em que alterações de código são criadas, testadas e preparadas automaticamente para liberação para produção. Ela expande com base na integração contínua, pela implantação de todas as alterações de código em um ambiente de teste e/ou ambiente de produção, após o estágio de criação. Quando a integração contínua for implementada adequadamente, os desenvolvedores sempre terão um artefato de criação pronto para ser implantado, e que passou por um processo de teste padronizado.</a:t>
            </a:r>
          </a:p>
          <a:p>
            <a:endParaRPr lang="pt-BR" sz="1400" dirty="0">
              <a:solidFill>
                <a:schemeClr val="bg1"/>
              </a:solidFill>
              <a:latin typeface="Montserrat"/>
            </a:endParaRPr>
          </a:p>
          <a:p>
            <a:r>
              <a:rPr lang="pt-BR" sz="1400" b="1" dirty="0" err="1">
                <a:solidFill>
                  <a:srgbClr val="312385"/>
                </a:solidFill>
                <a:latin typeface="Segoe UI" panose="020B0502040204020203" pitchFamily="34" charset="0"/>
              </a:rPr>
              <a:t>Microsserviços</a:t>
            </a:r>
            <a:r>
              <a:rPr lang="pt-BR" sz="1400" b="1" dirty="0">
                <a:solidFill>
                  <a:srgbClr val="312385"/>
                </a:solidFill>
                <a:latin typeface="Segoe UI" panose="020B0502040204020203" pitchFamily="34" charset="0"/>
              </a:rPr>
              <a:t>: </a:t>
            </a:r>
            <a:r>
              <a:rPr lang="pt-BR" sz="1400" dirty="0">
                <a:solidFill>
                  <a:schemeClr val="bg1"/>
                </a:solidFill>
                <a:latin typeface="Montserrat"/>
              </a:rPr>
              <a:t>A arquitetura de </a:t>
            </a:r>
            <a:r>
              <a:rPr lang="pt-BR" sz="1400" dirty="0" err="1">
                <a:solidFill>
                  <a:schemeClr val="bg1"/>
                </a:solidFill>
                <a:latin typeface="Montserrat"/>
              </a:rPr>
              <a:t>microsserviços</a:t>
            </a:r>
            <a:r>
              <a:rPr lang="pt-BR" sz="1400" dirty="0">
                <a:solidFill>
                  <a:schemeClr val="bg1"/>
                </a:solidFill>
                <a:latin typeface="Montserrat"/>
              </a:rPr>
              <a:t> é uma abordagem de projeto para a criação de um aplicativo único como um conjunto de pequenos serviços. Cada serviço é executado em seu próprio processo e se comunica com outros serviços por meio de uma interface bem definida usando um mecanismo leve, geralmente uma interface de programação de aplicativo (API) baseada em HTTP. Os </a:t>
            </a:r>
            <a:r>
              <a:rPr lang="pt-BR" sz="1400" dirty="0" err="1">
                <a:solidFill>
                  <a:schemeClr val="bg1"/>
                </a:solidFill>
                <a:latin typeface="Montserrat"/>
              </a:rPr>
              <a:t>microsserviços</a:t>
            </a:r>
            <a:r>
              <a:rPr lang="pt-BR" sz="1400" dirty="0">
                <a:solidFill>
                  <a:schemeClr val="bg1"/>
                </a:solidFill>
                <a:latin typeface="Montserrat"/>
              </a:rPr>
              <a:t> são criados em torno dos recursos empresariais, e cada serviço tem uma finalidade única. Você pode usar estruturas ou linguagens de programação diferentes para gravar </a:t>
            </a:r>
            <a:r>
              <a:rPr lang="pt-BR" sz="1400" dirty="0" err="1">
                <a:solidFill>
                  <a:schemeClr val="bg1"/>
                </a:solidFill>
                <a:latin typeface="Montserrat"/>
              </a:rPr>
              <a:t>microsserviços</a:t>
            </a:r>
            <a:r>
              <a:rPr lang="pt-BR" sz="1400" dirty="0">
                <a:solidFill>
                  <a:schemeClr val="bg1"/>
                </a:solidFill>
                <a:latin typeface="Montserrat"/>
              </a:rPr>
              <a:t> e implantá-los independentemente como um único serviço ou um grupo de serviços.</a:t>
            </a:r>
          </a:p>
          <a:p>
            <a:endParaRPr lang="pt-BR" sz="1400" dirty="0">
              <a:solidFill>
                <a:schemeClr val="bg1"/>
              </a:solidFill>
              <a:latin typeface="Montserrat"/>
            </a:endParaRPr>
          </a:p>
        </p:txBody>
      </p:sp>
    </p:spTree>
    <p:extLst>
      <p:ext uri="{BB962C8B-B14F-4D97-AF65-F5344CB8AC3E}">
        <p14:creationId xmlns:p14="http://schemas.microsoft.com/office/powerpoint/2010/main" val="325016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954107"/>
          </a:xfrm>
          <a:prstGeom prst="rect">
            <a:avLst/>
          </a:prstGeom>
          <a:noFill/>
        </p:spPr>
        <p:txBody>
          <a:bodyPr wrap="square" rtlCol="0">
            <a:spAutoFit/>
          </a:bodyPr>
          <a:lstStyle/>
          <a:p>
            <a:r>
              <a:rPr lang="pt-BR" sz="2800" dirty="0">
                <a:solidFill>
                  <a:schemeClr val="bg1"/>
                </a:solidFill>
                <a:latin typeface="Montserrat"/>
              </a:rPr>
              <a:t>Práticas de </a:t>
            </a:r>
            <a:r>
              <a:rPr lang="pt-BR" sz="2800" b="1" dirty="0">
                <a:solidFill>
                  <a:srgbClr val="E7007F"/>
                </a:solidFill>
                <a:latin typeface="Montserrat"/>
              </a:rPr>
              <a:t>DevOps</a:t>
            </a:r>
          </a:p>
          <a:p>
            <a:pPr algn="l"/>
            <a:r>
              <a:rPr lang="pt-BR" sz="2800" b="1" dirty="0">
                <a:solidFill>
                  <a:srgbClr val="E7007F"/>
                </a:solidFill>
                <a:latin typeface="Montserrat"/>
              </a:rPr>
              <a:t> </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15982" y="1427160"/>
            <a:ext cx="11140399" cy="4401205"/>
          </a:xfrm>
          <a:prstGeom prst="rect">
            <a:avLst/>
          </a:prstGeom>
          <a:noFill/>
        </p:spPr>
        <p:txBody>
          <a:bodyPr wrap="square" rtlCol="0">
            <a:spAutoFit/>
          </a:bodyPr>
          <a:lstStyle/>
          <a:p>
            <a:r>
              <a:rPr lang="pt-BR" sz="1400" b="1" dirty="0">
                <a:solidFill>
                  <a:srgbClr val="312385"/>
                </a:solidFill>
                <a:latin typeface="Segoe UI" panose="020B0502040204020203" pitchFamily="34" charset="0"/>
              </a:rPr>
              <a:t>Infraestrutura como código: </a:t>
            </a:r>
            <a:r>
              <a:rPr lang="pt-BR" sz="1400" dirty="0">
                <a:solidFill>
                  <a:schemeClr val="bg1"/>
                </a:solidFill>
                <a:latin typeface="Montserrat"/>
              </a:rPr>
              <a:t>A infraestrutura como código é uma prática em que a infraestrutura é provisionada e gerenciada usando técnicas de desenvolvimento de código e software, como controle de versão e integração contínua. O modelo controlado por API da nuvem permite que desenvolvedores e administradores de sistema interajam com a infraestrutura de modo programático e em escala, em vez de precisarem instalar e configurar manualmente os recursos. Portanto, os engenheiros podem dialogar com a infraestrutura usando ferramentas baseadas em código e tratá-la de modo similar ao código do aplicativo. Como são definidos por código, infraestrutura e servidores podem ser implantados rapidamente usando padrões normativos, atualizados com os patches e as versões mais recentes ou duplicados várias vezes.</a:t>
            </a:r>
          </a:p>
          <a:p>
            <a:br>
              <a:rPr lang="pt-BR" sz="1400" dirty="0"/>
            </a:br>
            <a:r>
              <a:rPr lang="pt-BR" sz="1400" b="1" dirty="0">
                <a:solidFill>
                  <a:srgbClr val="312385"/>
                </a:solidFill>
                <a:latin typeface="Segoe UI" panose="020B0502040204020203" pitchFamily="34" charset="0"/>
              </a:rPr>
              <a:t>Monitoramento e registro em log: </a:t>
            </a:r>
            <a:r>
              <a:rPr lang="pt-BR" sz="1400" dirty="0">
                <a:solidFill>
                  <a:schemeClr val="bg1"/>
                </a:solidFill>
                <a:latin typeface="Montserrat"/>
              </a:rPr>
              <a:t>As empresas monitoram métricas e logs para ver como a performance do aplicativo e da infraestrutura afeta a experiência do usuário final do seu produto. Ao capturar, categorizar e analisar dados e logs gerados pelos aplicativos e pela infraestrutura, as empresas compreendem como as alterações ou atualizações afetam os usuários, o que proporciona um esclarecimento sobre as causas raiz dos problemas ou das alterações inesperadas. Como os serviços devem estar disponíveis 24/7 e a frequência de atualização do aplicativo e da infraestrutura aumenta, o monitoramento ativo torna-se cada vez mais importante. A criação de alertas ou a execução de análise em tempo real desses dados também ajuda as empresas a monitorar de modo mais proativo seus serviços.</a:t>
            </a:r>
          </a:p>
          <a:p>
            <a:endParaRPr lang="pt-BR" sz="1400" dirty="0">
              <a:solidFill>
                <a:schemeClr val="bg1"/>
              </a:solidFill>
              <a:latin typeface="Montserrat"/>
            </a:endParaRPr>
          </a:p>
          <a:p>
            <a:r>
              <a:rPr lang="pt-BR" sz="1400" b="1" dirty="0">
                <a:solidFill>
                  <a:srgbClr val="312385"/>
                </a:solidFill>
                <a:latin typeface="Segoe UI" panose="020B0502040204020203" pitchFamily="34" charset="0"/>
              </a:rPr>
              <a:t>Comunicação e colaboração: </a:t>
            </a:r>
            <a:r>
              <a:rPr lang="pt-BR" sz="1400" dirty="0">
                <a:solidFill>
                  <a:schemeClr val="bg1"/>
                </a:solidFill>
                <a:latin typeface="Montserrat"/>
              </a:rPr>
              <a:t>O aumento da comunicação e da colaboração em uma empresa é um dos principais aspectos culturais do DevOps. O uso das ferramentas de DevOps e da automação do processo de entrega de software estabelece a colaboração ao unir fisicamente os fluxos de trabalho e as responsabilidades de desenvolvimento e operações. Baseando-se nisso, essas equipes definem normas culturais sólidas com relação ao compartilhamento de informações, além de facilitar a comunicação por meio do uso de aplicativos de chat, sistemas de acompanhamento de problemas ou projetos, e wikis. Isso ajuda a agilizar a comunicação entre desenvolvedores, operações e até mesmo outras equipes, como marketing ou vendas, permitindo que todas as partes da empresa se alinhem mais estreitamente às metas e aos projetos.</a:t>
            </a:r>
          </a:p>
        </p:txBody>
      </p:sp>
    </p:spTree>
    <p:extLst>
      <p:ext uri="{BB962C8B-B14F-4D97-AF65-F5344CB8AC3E}">
        <p14:creationId xmlns:p14="http://schemas.microsoft.com/office/powerpoint/2010/main" val="168059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191B90-62D1-4718-B891-6A3FC82DD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grpSp>
        <p:nvGrpSpPr>
          <p:cNvPr id="20" name="Group 19">
            <a:extLst>
              <a:ext uri="{FF2B5EF4-FFF2-40B4-BE49-F238E27FC236}">
                <a16:creationId xmlns:a16="http://schemas.microsoft.com/office/drawing/2014/main" id="{63A1050F-42B7-42F4-9436-314DB03DE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1" y="-1504"/>
            <a:ext cx="4527885" cy="2330553"/>
            <a:chOff x="6867015" y="-1"/>
            <a:chExt cx="5324985" cy="3251912"/>
          </a:xfrm>
          <a:solidFill>
            <a:schemeClr val="bg1">
              <a:alpha val="30000"/>
            </a:schemeClr>
          </a:solidFill>
        </p:grpSpPr>
        <p:sp>
          <p:nvSpPr>
            <p:cNvPr id="32" name="Freeform: Shape 20">
              <a:extLst>
                <a:ext uri="{FF2B5EF4-FFF2-40B4-BE49-F238E27FC236}">
                  <a16:creationId xmlns:a16="http://schemas.microsoft.com/office/drawing/2014/main" id="{23D407BF-2834-499F-A121-4FF4919FC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1">
              <a:extLst>
                <a:ext uri="{FF2B5EF4-FFF2-40B4-BE49-F238E27FC236}">
                  <a16:creationId xmlns:a16="http://schemas.microsoft.com/office/drawing/2014/main" id="{57C515C8-97E1-406F-BA1C-EB6AD75B0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2">
              <a:extLst>
                <a:ext uri="{FF2B5EF4-FFF2-40B4-BE49-F238E27FC236}">
                  <a16:creationId xmlns:a16="http://schemas.microsoft.com/office/drawing/2014/main" id="{D8DBBF75-CCF9-41BE-9004-7834D096B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3">
              <a:extLst>
                <a:ext uri="{FF2B5EF4-FFF2-40B4-BE49-F238E27FC236}">
                  <a16:creationId xmlns:a16="http://schemas.microsoft.com/office/drawing/2014/main" id="{B3DEBE2A-7C62-4E08-B6AC-3C744D2B2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CB04806E-DE07-4370-8B2D-439E32B3A2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7" name="Freeform: Shape 26">
              <a:extLst>
                <a:ext uri="{FF2B5EF4-FFF2-40B4-BE49-F238E27FC236}">
                  <a16:creationId xmlns:a16="http://schemas.microsoft.com/office/drawing/2014/main" id="{56D2FDC8-0ECE-4F3D-BC43-B5B22566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E79AFB9-7B8D-4C53-9DB3-E5AB8D887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2C94F38-99EB-4C61-AF5E-554B823A5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58F14535-714F-4FC9-A597-27DDE229D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aixaDeTexto 10">
            <a:extLst>
              <a:ext uri="{FF2B5EF4-FFF2-40B4-BE49-F238E27FC236}">
                <a16:creationId xmlns:a16="http://schemas.microsoft.com/office/drawing/2014/main" id="{A98BD147-81B5-4DFC-BAF4-D8D660900FCA}"/>
              </a:ext>
            </a:extLst>
          </p:cNvPr>
          <p:cNvSpPr txBox="1"/>
          <p:nvPr/>
        </p:nvSpPr>
        <p:spPr>
          <a:xfrm>
            <a:off x="515980" y="517441"/>
            <a:ext cx="5145013" cy="646331"/>
          </a:xfrm>
          <a:prstGeom prst="rect">
            <a:avLst/>
          </a:prstGeom>
          <a:noFill/>
        </p:spPr>
        <p:txBody>
          <a:bodyPr wrap="square" rtlCol="0">
            <a:spAutoFit/>
          </a:bodyPr>
          <a:lstStyle/>
          <a:p>
            <a:r>
              <a:rPr lang="pt-BR" sz="3600" dirty="0">
                <a:solidFill>
                  <a:schemeClr val="bg1"/>
                </a:solidFill>
              </a:rPr>
              <a:t>Apresentações:</a:t>
            </a:r>
          </a:p>
        </p:txBody>
      </p:sp>
      <p:sp>
        <p:nvSpPr>
          <p:cNvPr id="37" name="CaixaDeTexto 36">
            <a:extLst>
              <a:ext uri="{FF2B5EF4-FFF2-40B4-BE49-F238E27FC236}">
                <a16:creationId xmlns:a16="http://schemas.microsoft.com/office/drawing/2014/main" id="{689F0B81-B646-40AE-9A5A-FB5B234306DE}"/>
              </a:ext>
            </a:extLst>
          </p:cNvPr>
          <p:cNvSpPr txBox="1"/>
          <p:nvPr/>
        </p:nvSpPr>
        <p:spPr>
          <a:xfrm>
            <a:off x="3491324" y="2843756"/>
            <a:ext cx="5209046" cy="1015663"/>
          </a:xfrm>
          <a:prstGeom prst="rect">
            <a:avLst/>
          </a:prstGeom>
          <a:noFill/>
        </p:spPr>
        <p:txBody>
          <a:bodyPr wrap="square" rtlCol="0">
            <a:spAutoFit/>
          </a:bodyPr>
          <a:lstStyle/>
          <a:p>
            <a:pPr marL="571500" indent="-571500">
              <a:buFont typeface="Arial" panose="020B0604020202020204" pitchFamily="34" charset="0"/>
              <a:buChar char="•"/>
            </a:pPr>
            <a:r>
              <a:rPr lang="pt-BR" sz="3600" dirty="0">
                <a:solidFill>
                  <a:schemeClr val="bg1"/>
                </a:solidFill>
              </a:rPr>
              <a:t>João Paulo da Silva</a:t>
            </a:r>
          </a:p>
          <a:p>
            <a:pPr algn="ctr"/>
            <a:r>
              <a:rPr lang="pt-BR" sz="2400" b="1" i="1" dirty="0">
                <a:solidFill>
                  <a:srgbClr val="E7007F"/>
                </a:solidFill>
              </a:rPr>
              <a:t>Analista de Desenvolvimento e DevOps</a:t>
            </a:r>
          </a:p>
        </p:txBody>
      </p:sp>
    </p:spTree>
    <p:extLst>
      <p:ext uri="{BB962C8B-B14F-4D97-AF65-F5344CB8AC3E}">
        <p14:creationId xmlns:p14="http://schemas.microsoft.com/office/powerpoint/2010/main" val="840969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954107"/>
          </a:xfrm>
          <a:prstGeom prst="rect">
            <a:avLst/>
          </a:prstGeom>
          <a:noFill/>
        </p:spPr>
        <p:txBody>
          <a:bodyPr wrap="square" rtlCol="0">
            <a:spAutoFit/>
          </a:bodyPr>
          <a:lstStyle/>
          <a:p>
            <a:r>
              <a:rPr lang="pt-BR" sz="2800">
                <a:solidFill>
                  <a:schemeClr val="bg1"/>
                </a:solidFill>
                <a:latin typeface="Montserrat"/>
              </a:rPr>
              <a:t>Diagrama </a:t>
            </a:r>
            <a:r>
              <a:rPr lang="pt-BR" sz="2800" b="1">
                <a:solidFill>
                  <a:srgbClr val="E7007F"/>
                </a:solidFill>
                <a:latin typeface="Montserrat"/>
              </a:rPr>
              <a:t>DevOps</a:t>
            </a:r>
          </a:p>
          <a:p>
            <a:pPr algn="l"/>
            <a:r>
              <a:rPr lang="pt-BR" sz="2800" b="1">
                <a:solidFill>
                  <a:srgbClr val="E7007F"/>
                </a:solidFill>
                <a:latin typeface="Montserrat"/>
              </a:rPr>
              <a:t> </a:t>
            </a:r>
            <a:endParaRPr lang="pt-BR" sz="2800" b="1" dirty="0">
              <a:solidFill>
                <a:srgbClr val="E7007F"/>
              </a:solidFill>
              <a:latin typeface="Montserrat"/>
            </a:endParaRPr>
          </a:p>
        </p:txBody>
      </p:sp>
      <p:pic>
        <p:nvPicPr>
          <p:cNvPr id="15" name="Imagem 14" descr="Gráfico, Gráfico de explosão solar&#10;&#10;Descrição gerada automaticamente">
            <a:extLst>
              <a:ext uri="{FF2B5EF4-FFF2-40B4-BE49-F238E27FC236}">
                <a16:creationId xmlns:a16="http://schemas.microsoft.com/office/drawing/2014/main" id="{3CEE49A3-CA7C-4E87-96B2-76F84F183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837" y="1427160"/>
            <a:ext cx="7435274" cy="4178949"/>
          </a:xfrm>
          <a:prstGeom prst="rect">
            <a:avLst/>
          </a:prstGeom>
          <a:ln>
            <a:noFill/>
          </a:ln>
          <a:effectLst>
            <a:softEdge rad="112500"/>
          </a:effectLst>
        </p:spPr>
      </p:pic>
    </p:spTree>
    <p:extLst>
      <p:ext uri="{BB962C8B-B14F-4D97-AF65-F5344CB8AC3E}">
        <p14:creationId xmlns:p14="http://schemas.microsoft.com/office/powerpoint/2010/main" val="276193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i="0" dirty="0">
                <a:solidFill>
                  <a:srgbClr val="F4F5F6"/>
                </a:solidFill>
                <a:effectLst/>
                <a:latin typeface="Segoe UI" panose="020B0502040204020203" pitchFamily="34" charset="0"/>
              </a:rPr>
              <a:t>O que é </a:t>
            </a:r>
            <a:r>
              <a:rPr lang="pt-BR" sz="2800" b="1" i="0" dirty="0">
                <a:solidFill>
                  <a:srgbClr val="E7007F"/>
                </a:solidFill>
                <a:effectLst/>
                <a:latin typeface="Segoe UI" panose="020B0502040204020203" pitchFamily="34" charset="0"/>
              </a:rPr>
              <a:t>Computação em Nuvem</a:t>
            </a:r>
            <a:r>
              <a:rPr lang="pt-BR" sz="2800" i="0" dirty="0">
                <a:solidFill>
                  <a:srgbClr val="F4F5F6"/>
                </a:solidFill>
                <a:effectLst/>
                <a:latin typeface="Segoe UI" panose="020B0502040204020203" pitchFamily="34" charset="0"/>
              </a:rPr>
              <a:t>?</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954107"/>
          </a:xfrm>
          <a:prstGeom prst="rect">
            <a:avLst/>
          </a:prstGeom>
          <a:noFill/>
        </p:spPr>
        <p:txBody>
          <a:bodyPr wrap="square" rtlCol="0">
            <a:spAutoFit/>
          </a:bodyPr>
          <a:lstStyle/>
          <a:p>
            <a:r>
              <a:rPr lang="pt-BR" sz="1400" dirty="0">
                <a:solidFill>
                  <a:schemeClr val="bg1"/>
                </a:solidFill>
                <a:latin typeface="Montserrat"/>
              </a:rPr>
              <a:t>	Resumindo, a computação em nuvem é o fornecimento de serviços de computação, incluindo servidores, armazenamento, bancos de dados, rede, software, análise e inteligência, pela Internet (“a nuvem”) para oferecer inovações mais rápidas, recursos flexíveis e economias de escala. 	Você normalmente paga apenas pelos serviços de nuvem que usa, ajudando a reduzir os custos operacionais, a executar sua infraestrutura com mais eficiência e a escalonar conforme as necessidades da sua empresa mudam.</a:t>
            </a:r>
          </a:p>
        </p:txBody>
      </p:sp>
      <p:pic>
        <p:nvPicPr>
          <p:cNvPr id="5" name="Imagem 4" descr="Tela de celular com texto preto sobre fundo branco&#10;&#10;Descrição gerada automaticamente com confiança média">
            <a:extLst>
              <a:ext uri="{FF2B5EF4-FFF2-40B4-BE49-F238E27FC236}">
                <a16:creationId xmlns:a16="http://schemas.microsoft.com/office/drawing/2014/main" id="{FC938A23-E105-4B40-B17D-12C792007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169" y="2481118"/>
            <a:ext cx="4467225" cy="3429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448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461665"/>
          </a:xfrm>
          <a:prstGeom prst="rect">
            <a:avLst/>
          </a:prstGeom>
          <a:noFill/>
        </p:spPr>
        <p:txBody>
          <a:bodyPr wrap="square" rtlCol="0">
            <a:spAutoFit/>
          </a:bodyPr>
          <a:lstStyle/>
          <a:p>
            <a:pPr algn="l"/>
            <a:r>
              <a:rPr lang="pt-BR" sz="2400" i="0" dirty="0">
                <a:solidFill>
                  <a:srgbClr val="F4F5F6"/>
                </a:solidFill>
                <a:effectLst/>
                <a:latin typeface="Segoe UI" panose="020B0502040204020203" pitchFamily="34" charset="0"/>
              </a:rPr>
              <a:t>Principais benefícios da </a:t>
            </a:r>
            <a:r>
              <a:rPr lang="pt-BR" sz="2400" b="1" i="0" dirty="0">
                <a:solidFill>
                  <a:srgbClr val="E7007F"/>
                </a:solidFill>
                <a:effectLst/>
                <a:latin typeface="Segoe UI" panose="020B0502040204020203" pitchFamily="34" charset="0"/>
              </a:rPr>
              <a:t>Computação em Nuvem?</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4739759"/>
          </a:xfrm>
          <a:prstGeom prst="rect">
            <a:avLst/>
          </a:prstGeom>
          <a:noFill/>
        </p:spPr>
        <p:txBody>
          <a:bodyPr wrap="square" rtlCol="0">
            <a:spAutoFit/>
          </a:bodyPr>
          <a:lstStyle/>
          <a:p>
            <a:r>
              <a:rPr lang="pt-BR" sz="1400" dirty="0">
                <a:solidFill>
                  <a:schemeClr val="bg1"/>
                </a:solidFill>
                <a:latin typeface="Montserrat"/>
              </a:rPr>
              <a:t>	Resumindo, a computação em nuvem é o fornecimento de serviços de computação, incluindo servidores, armazenamento, bancos de dados, rede, software, análise e inteligência, pela Internet (“a nuvem”) para oferecer inovações mais rápidas, recursos flexíveis e economias de escala. 	Você normalmente paga apenas pelos serviços de nuvem que usa, ajudando a reduzir os custos operacionais, a executar sua infraestrutura com mais eficiência e a escalonar conforme as necessidades da sua empresa mudam.</a:t>
            </a:r>
          </a:p>
          <a:p>
            <a:endParaRPr lang="pt-BR" sz="1400" dirty="0">
              <a:solidFill>
                <a:schemeClr val="bg1"/>
              </a:solidFill>
              <a:latin typeface="Montserrat"/>
            </a:endParaRPr>
          </a:p>
          <a:p>
            <a:pPr marL="342900" indent="-342900">
              <a:buFont typeface="+mj-lt"/>
              <a:buAutoNum type="arabicPeriod"/>
            </a:pPr>
            <a:r>
              <a:rPr lang="pt-BR" sz="1400" dirty="0">
                <a:solidFill>
                  <a:srgbClr val="312385"/>
                </a:solidFill>
                <a:latin typeface="Montserrat"/>
              </a:rPr>
              <a:t>Custo: </a:t>
            </a:r>
            <a:r>
              <a:rPr lang="pt-BR" sz="1200" b="0" i="0" dirty="0">
                <a:solidFill>
                  <a:srgbClr val="EAEBEC"/>
                </a:solidFill>
                <a:effectLst/>
                <a:latin typeface="Segoe UI" panose="020B0502040204020203" pitchFamily="34" charset="0"/>
              </a:rPr>
              <a:t>A computação em nuvem elimina o gasto de capital com a compra de hardware e software, configuração e execução de datacenters locais, incluindo racks de servidores, disponibilidade constante de eletricidade para energia e refrigeração, além de especialistas de TI para o gerenciamento da infraestrutura. Tudo isso contribui para o alto custo da computação.</a:t>
            </a:r>
            <a:endParaRPr lang="pt-BR" sz="1200" dirty="0">
              <a:solidFill>
                <a:srgbClr val="312385"/>
              </a:solidFill>
              <a:latin typeface="Montserrat"/>
            </a:endParaRPr>
          </a:p>
          <a:p>
            <a:pPr marL="342900" indent="-342900">
              <a:buFont typeface="+mj-lt"/>
              <a:buAutoNum type="arabicPeriod"/>
            </a:pPr>
            <a:r>
              <a:rPr lang="pt-BR" sz="1400" dirty="0">
                <a:solidFill>
                  <a:srgbClr val="312385"/>
                </a:solidFill>
                <a:latin typeface="Montserrat"/>
              </a:rPr>
              <a:t>Velocidade: </a:t>
            </a:r>
            <a:r>
              <a:rPr lang="pt-BR" sz="1200" dirty="0">
                <a:solidFill>
                  <a:srgbClr val="EAEBEC"/>
                </a:solidFill>
                <a:latin typeface="Segoe UI" panose="020B0502040204020203" pitchFamily="34" charset="0"/>
              </a:rPr>
              <a:t>A maior parte dos serviços de computação em nuvem é fornecida por autosserviço e sob demanda, para que até grandes quantidades de recursos de computação possam ser provisionadas em minutos, normalmente com apenas alguns cliques, fornecendo às empresas muita flexibilidade e aliviando a pressão do planejamento de capacidade.</a:t>
            </a:r>
          </a:p>
          <a:p>
            <a:pPr marL="342900" indent="-342900">
              <a:buFont typeface="+mj-lt"/>
              <a:buAutoNum type="arabicPeriod"/>
            </a:pPr>
            <a:r>
              <a:rPr lang="pt-BR" sz="1400" dirty="0">
                <a:solidFill>
                  <a:srgbClr val="312385"/>
                </a:solidFill>
                <a:latin typeface="Montserrat"/>
              </a:rPr>
              <a:t>Escala Global: </a:t>
            </a:r>
            <a:r>
              <a:rPr lang="pt-BR" sz="1200" dirty="0">
                <a:solidFill>
                  <a:srgbClr val="EAEBEC"/>
                </a:solidFill>
                <a:latin typeface="Segoe UI" panose="020B0502040204020203" pitchFamily="34" charset="0"/>
              </a:rPr>
              <a:t>Os benefícios dos serviços de computação em nuvem incluem a capacidade de dimensionamento elástico. Em termos de nuvem, isso significa fornecer a quantidade adequada de recursos de TI (assim como potência de computação maior ou menor, armazenamento e largura de banda) sempre que necessário e na localização geográfica correta.</a:t>
            </a:r>
          </a:p>
          <a:p>
            <a:pPr marL="342900" indent="-342900">
              <a:buFont typeface="+mj-lt"/>
              <a:buAutoNum type="arabicPeriod"/>
            </a:pPr>
            <a:r>
              <a:rPr lang="pt-BR" sz="1400" dirty="0">
                <a:solidFill>
                  <a:srgbClr val="312385"/>
                </a:solidFill>
                <a:latin typeface="Montserrat"/>
              </a:rPr>
              <a:t>Produtividade: </a:t>
            </a:r>
            <a:r>
              <a:rPr lang="pt-BR" sz="1200" dirty="0">
                <a:solidFill>
                  <a:srgbClr val="EAEBEC"/>
                </a:solidFill>
                <a:latin typeface="Segoe UI" panose="020B0502040204020203" pitchFamily="34" charset="0"/>
              </a:rPr>
              <a:t>Datacenters locais normalmente exigem pilhas de equipamentos e implementações, tais como configuração de hardware, correção de software e outras tarefas demoradas de gerenciamento da TI. A computação em nuvem remove a necessidade de muitas destas tarefas, para que as equipes de TI possam investir seu tempo na obtenção de suas metas comerciais mais importantes.</a:t>
            </a:r>
          </a:p>
          <a:p>
            <a:pPr marL="342900" indent="-342900">
              <a:buFont typeface="+mj-lt"/>
              <a:buAutoNum type="arabicPeriod"/>
            </a:pPr>
            <a:r>
              <a:rPr lang="pt-BR" sz="1400" dirty="0">
                <a:solidFill>
                  <a:srgbClr val="312385"/>
                </a:solidFill>
                <a:latin typeface="Montserrat"/>
              </a:rPr>
              <a:t>Desempenho: </a:t>
            </a:r>
            <a:r>
              <a:rPr lang="pt-BR" sz="1200" dirty="0">
                <a:solidFill>
                  <a:srgbClr val="EAEBEC"/>
                </a:solidFill>
                <a:latin typeface="Segoe UI" panose="020B0502040204020203" pitchFamily="34" charset="0"/>
              </a:rPr>
              <a:t>Os maiores serviços de computação em nuvem são executados em uma rede mundial de datacenters seguros, que são atualizados regularmente com a mais recente geração de hardware de computação rápido e eficiente. Isso oferece diversos benefícios em um único datacenter corporativo, incluindo latência de rede reduzida para aplicativos e mais economia de escalonamento.</a:t>
            </a:r>
          </a:p>
          <a:p>
            <a:pPr marL="342900" indent="-342900">
              <a:buFont typeface="+mj-lt"/>
              <a:buAutoNum type="arabicPeriod"/>
            </a:pPr>
            <a:r>
              <a:rPr lang="pt-BR" sz="1400" dirty="0">
                <a:solidFill>
                  <a:srgbClr val="312385"/>
                </a:solidFill>
                <a:latin typeface="Montserrat"/>
              </a:rPr>
              <a:t>Segurança: </a:t>
            </a:r>
            <a:r>
              <a:rPr lang="pt-BR" sz="1200" dirty="0">
                <a:solidFill>
                  <a:srgbClr val="EAEBEC"/>
                </a:solidFill>
                <a:latin typeface="Segoe UI" panose="020B0502040204020203" pitchFamily="34" charset="0"/>
              </a:rPr>
              <a:t>Muitos provedores em nuvem oferecem um amplo conjunto de políticas, tecnologias e controles que fortalecem sua postura geral de segurança, ajudando a proteger os dados, os aplicativos e a infraestrutura contra possíveis ameaças.</a:t>
            </a:r>
          </a:p>
          <a:p>
            <a:endParaRPr lang="pt-BR" sz="1400" dirty="0">
              <a:solidFill>
                <a:srgbClr val="312385"/>
              </a:solidFill>
              <a:latin typeface="Montserrat"/>
            </a:endParaRPr>
          </a:p>
        </p:txBody>
      </p:sp>
    </p:spTree>
    <p:extLst>
      <p:ext uri="{BB962C8B-B14F-4D97-AF65-F5344CB8AC3E}">
        <p14:creationId xmlns:p14="http://schemas.microsoft.com/office/powerpoint/2010/main" val="2856478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461665"/>
          </a:xfrm>
          <a:prstGeom prst="rect">
            <a:avLst/>
          </a:prstGeom>
          <a:noFill/>
        </p:spPr>
        <p:txBody>
          <a:bodyPr wrap="square" rtlCol="0">
            <a:spAutoFit/>
          </a:bodyPr>
          <a:lstStyle/>
          <a:p>
            <a:pPr algn="l"/>
            <a:r>
              <a:rPr lang="pt-BR" sz="2400" i="0" dirty="0">
                <a:solidFill>
                  <a:srgbClr val="F4F5F6"/>
                </a:solidFill>
                <a:effectLst/>
                <a:latin typeface="Segoe UI" panose="020B0502040204020203" pitchFamily="34" charset="0"/>
              </a:rPr>
              <a:t>Tipos de </a:t>
            </a:r>
            <a:r>
              <a:rPr lang="pt-BR" sz="2400" b="1" i="0" dirty="0">
                <a:solidFill>
                  <a:srgbClr val="E7007F"/>
                </a:solidFill>
                <a:effectLst/>
                <a:latin typeface="Segoe UI" panose="020B0502040204020203" pitchFamily="34" charset="0"/>
              </a:rPr>
              <a:t>Computação em Nuvem</a:t>
            </a:r>
            <a:endParaRPr lang="pt-BR" sz="2400" b="1" i="0" dirty="0">
              <a:solidFill>
                <a:srgbClr val="F4F5F6"/>
              </a:solidFill>
              <a:effectLst/>
              <a:latin typeface="Segoe UI" panose="020B0502040204020203" pitchFamily="34" charset="0"/>
            </a:endParaRP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4832092"/>
          </a:xfrm>
          <a:prstGeom prst="rect">
            <a:avLst/>
          </a:prstGeom>
          <a:noFill/>
        </p:spPr>
        <p:txBody>
          <a:bodyPr wrap="square" rtlCol="0">
            <a:spAutoFit/>
          </a:bodyPr>
          <a:lstStyle/>
          <a:p>
            <a:pPr algn="l"/>
            <a:r>
              <a:rPr lang="pt-BR" sz="1400" b="0" i="0" dirty="0">
                <a:solidFill>
                  <a:srgbClr val="F8F9FA"/>
                </a:solidFill>
                <a:effectLst/>
                <a:latin typeface="Segoe UI" panose="020B0502040204020203" pitchFamily="34" charset="0"/>
              </a:rPr>
              <a:t>	Nem todas as nuvens são iguais e não há um tipo de computação em nuvem que seja ideal para todas as pessoas. Vários modelos, tipos e serviços diferentes evoluíram para ajudar a oferecer a solução certa para suas necessidades.</a:t>
            </a:r>
          </a:p>
          <a:p>
            <a:pPr algn="l"/>
            <a:r>
              <a:rPr lang="pt-BR" sz="1400" b="0" i="0" dirty="0">
                <a:solidFill>
                  <a:srgbClr val="F8F9FA"/>
                </a:solidFill>
                <a:effectLst/>
                <a:latin typeface="Segoe UI" panose="020B0502040204020203" pitchFamily="34" charset="0"/>
              </a:rPr>
              <a:t>	Primeiro, você precisa determinar o tipo de implantação de nuvem ou a arquitetura de computação em nuvem, no qual seus serviços de nuvem serão implementados. Há três maneiras diferentes de implantar serviços de nuvem: em uma </a:t>
            </a:r>
            <a:r>
              <a:rPr lang="pt-BR" sz="1400" b="1" i="0" dirty="0">
                <a:solidFill>
                  <a:srgbClr val="E7007F"/>
                </a:solidFill>
                <a:effectLst/>
                <a:latin typeface="Segoe UI" panose="020B0502040204020203" pitchFamily="34" charset="0"/>
              </a:rPr>
              <a:t>nuvem pública</a:t>
            </a:r>
            <a:r>
              <a:rPr lang="pt-BR" sz="1400" b="0" i="0" dirty="0">
                <a:solidFill>
                  <a:srgbClr val="F8F9FA"/>
                </a:solidFill>
                <a:effectLst/>
                <a:latin typeface="Segoe UI" panose="020B0502040204020203" pitchFamily="34" charset="0"/>
              </a:rPr>
              <a:t>, </a:t>
            </a:r>
            <a:r>
              <a:rPr lang="pt-BR" sz="1400" b="1" i="0" dirty="0">
                <a:solidFill>
                  <a:srgbClr val="E7007F"/>
                </a:solidFill>
                <a:effectLst/>
                <a:latin typeface="Segoe UI" panose="020B0502040204020203" pitchFamily="34" charset="0"/>
              </a:rPr>
              <a:t>nuvem privada</a:t>
            </a:r>
            <a:r>
              <a:rPr lang="pt-BR" sz="1400" b="0" i="0" dirty="0">
                <a:solidFill>
                  <a:srgbClr val="F8F9FA"/>
                </a:solidFill>
                <a:effectLst/>
                <a:latin typeface="Segoe UI" panose="020B0502040204020203" pitchFamily="34" charset="0"/>
              </a:rPr>
              <a:t> ou </a:t>
            </a:r>
            <a:r>
              <a:rPr lang="pt-BR" sz="1400" b="1" i="0" dirty="0">
                <a:solidFill>
                  <a:srgbClr val="E7007F"/>
                </a:solidFill>
                <a:effectLst/>
                <a:latin typeface="Segoe UI" panose="020B0502040204020203" pitchFamily="34" charset="0"/>
              </a:rPr>
              <a:t>nuvem híbrida</a:t>
            </a:r>
            <a:r>
              <a:rPr lang="pt-BR" sz="1400" b="0" i="0" dirty="0">
                <a:solidFill>
                  <a:srgbClr val="F8F9FA"/>
                </a:solidFill>
                <a:effectLst/>
                <a:latin typeface="Segoe UI" panose="020B0502040204020203" pitchFamily="34" charset="0"/>
              </a:rPr>
              <a:t>.</a:t>
            </a:r>
          </a:p>
          <a:p>
            <a:pPr algn="l"/>
            <a:endParaRPr lang="pt-BR" sz="1400" dirty="0">
              <a:solidFill>
                <a:srgbClr val="F8F9FA"/>
              </a:solidFill>
              <a:latin typeface="Segoe UI" panose="020B0502040204020203" pitchFamily="34" charset="0"/>
            </a:endParaRPr>
          </a:p>
          <a:p>
            <a:r>
              <a:rPr lang="pt-BR" sz="1400" b="1" i="0" dirty="0">
                <a:solidFill>
                  <a:srgbClr val="312385"/>
                </a:solidFill>
                <a:effectLst/>
                <a:latin typeface="Segoe UI" panose="020B0502040204020203" pitchFamily="34" charset="0"/>
              </a:rPr>
              <a:t>Nuvem pública: </a:t>
            </a:r>
            <a:r>
              <a:rPr lang="pt-BR" sz="1400" dirty="0">
                <a:solidFill>
                  <a:srgbClr val="EAEBEC"/>
                </a:solidFill>
                <a:latin typeface="Segoe UI" panose="020B0502040204020203" pitchFamily="34" charset="0"/>
              </a:rPr>
              <a:t>As nuvens públicas pertencem a um provedor de serviço de nuvem terceirizado e são administradas por ele, que fornece recursos de computação (tais como servidores e armazenamento) pela Internet. O Microsoft Azure é um exemplo de nuvem pública. Com uma nuvem pública, todo o hardware, software e outras infraestruturas de suporte são de propriedade e gerenciadas pelo provedor de nuvem. Você acessa esses serviços e gerencia sua conta usando um navegador da Web.</a:t>
            </a:r>
          </a:p>
          <a:p>
            <a:endParaRPr lang="pt-BR" sz="1400" dirty="0">
              <a:solidFill>
                <a:srgbClr val="EAEBEC"/>
              </a:solidFill>
              <a:latin typeface="Segoe UI" panose="020B0502040204020203" pitchFamily="34" charset="0"/>
            </a:endParaRPr>
          </a:p>
          <a:p>
            <a:r>
              <a:rPr lang="pt-BR" sz="1400" b="1" dirty="0">
                <a:solidFill>
                  <a:srgbClr val="312385"/>
                </a:solidFill>
                <a:latin typeface="Segoe UI" panose="020B0502040204020203" pitchFamily="34" charset="0"/>
              </a:rPr>
              <a:t>Nuvem privada: </a:t>
            </a:r>
            <a:r>
              <a:rPr lang="pt-BR" sz="1400" b="0" i="0" dirty="0">
                <a:solidFill>
                  <a:srgbClr val="EAEBEC"/>
                </a:solidFill>
                <a:effectLst/>
                <a:latin typeface="Segoe UI" panose="020B0502040204020203" pitchFamily="34" charset="0"/>
              </a:rPr>
              <a:t>Uma nuvem privada se refere aos recursos de computação em nuvem usados exclusivamente por uma única empresa ou organização. Uma nuvem privada pode estar localizada fisicamente no datacenter local da empresa. Algumas empresas também pagam provedores de serviços terceirizados para hospedar sua nuvem privada. Uma nuvem privada é aquela em que os serviços e a infraestrutura são mantidos em uma rede privada.</a:t>
            </a:r>
          </a:p>
          <a:p>
            <a:endParaRPr lang="pt-BR" sz="1400" dirty="0">
              <a:solidFill>
                <a:srgbClr val="EAEBEC"/>
              </a:solidFill>
              <a:latin typeface="Segoe UI" panose="020B0502040204020203" pitchFamily="34" charset="0"/>
            </a:endParaRPr>
          </a:p>
          <a:p>
            <a:r>
              <a:rPr lang="pt-BR" sz="1400" b="1" dirty="0">
                <a:solidFill>
                  <a:srgbClr val="312385"/>
                </a:solidFill>
                <a:latin typeface="Segoe UI" panose="020B0502040204020203" pitchFamily="34" charset="0"/>
              </a:rPr>
              <a:t>Nuvem híbrida: </a:t>
            </a:r>
            <a:r>
              <a:rPr lang="pt-BR" sz="1400" b="0" i="0" dirty="0">
                <a:solidFill>
                  <a:srgbClr val="EAEBEC"/>
                </a:solidFill>
                <a:effectLst/>
                <a:latin typeface="Segoe UI" panose="020B0502040204020203" pitchFamily="34" charset="0"/>
              </a:rPr>
              <a:t>Nuvens híbridas combinam nuvens públicas e privadas ligadas por uma tecnologia que permite que dados e aplicativos sejam compartilhados entre elas. Permitindo que os dados e os aplicativos se movam entre nuvens privadas e públicas, uma nuvem híbrida oferece à sua empresa maior flexibilidade, mais opções de implantação e ajuda a otimizar sua infraestrutura, segurança e conformidade existentes.</a:t>
            </a:r>
            <a:endParaRPr lang="pt-BR" sz="1400" dirty="0">
              <a:solidFill>
                <a:srgbClr val="EAEBEC"/>
              </a:solidFill>
              <a:latin typeface="Segoe UI" panose="020B0502040204020203" pitchFamily="34" charset="0"/>
            </a:endParaRPr>
          </a:p>
          <a:p>
            <a:pPr algn="l"/>
            <a:endParaRPr lang="pt-BR" sz="1400" b="0" i="0" dirty="0">
              <a:solidFill>
                <a:srgbClr val="F8F9FA"/>
              </a:solidFill>
              <a:effectLst/>
              <a:latin typeface="Segoe UI" panose="020B0502040204020203" pitchFamily="34" charset="0"/>
            </a:endParaRPr>
          </a:p>
          <a:p>
            <a:endParaRPr lang="pt-BR" sz="1400" dirty="0">
              <a:solidFill>
                <a:srgbClr val="312385"/>
              </a:solidFill>
              <a:latin typeface="Montserrat"/>
            </a:endParaRPr>
          </a:p>
        </p:txBody>
      </p:sp>
    </p:spTree>
    <p:extLst>
      <p:ext uri="{BB962C8B-B14F-4D97-AF65-F5344CB8AC3E}">
        <p14:creationId xmlns:p14="http://schemas.microsoft.com/office/powerpoint/2010/main" val="4031592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Ferramentas essenciais para </a:t>
            </a:r>
            <a:r>
              <a:rPr lang="pt-BR" sz="2800" b="1" dirty="0">
                <a:solidFill>
                  <a:srgbClr val="E7007F"/>
                </a:solidFill>
                <a:latin typeface="Montserrat"/>
              </a:rPr>
              <a:t>DevOps</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1815882"/>
          </a:xfrm>
          <a:prstGeom prst="rect">
            <a:avLst/>
          </a:prstGeom>
          <a:noFill/>
        </p:spPr>
        <p:txBody>
          <a:bodyPr wrap="square" rtlCol="0">
            <a:spAutoFit/>
          </a:bodyPr>
          <a:lstStyle/>
          <a:p>
            <a:pPr algn="l"/>
            <a:r>
              <a:rPr lang="pt-BR" sz="2800" b="1" dirty="0" err="1">
                <a:solidFill>
                  <a:srgbClr val="312385"/>
                </a:solidFill>
                <a:latin typeface="Montserrat"/>
              </a:rPr>
              <a:t>Git</a:t>
            </a:r>
            <a:endParaRPr lang="pt-BR" sz="1400" dirty="0">
              <a:solidFill>
                <a:srgbClr val="312385"/>
              </a:solidFill>
              <a:latin typeface="Montserrat"/>
            </a:endParaRPr>
          </a:p>
          <a:p>
            <a:pPr algn="l"/>
            <a:endParaRPr lang="pt-BR" sz="1400" dirty="0">
              <a:solidFill>
                <a:schemeClr val="bg1"/>
              </a:solidFill>
              <a:latin typeface="Montserrat"/>
            </a:endParaRPr>
          </a:p>
          <a:p>
            <a:pPr algn="l"/>
            <a:r>
              <a:rPr lang="pt-BR" sz="1400" dirty="0">
                <a:solidFill>
                  <a:schemeClr val="bg1"/>
                </a:solidFill>
                <a:latin typeface="Montserrat"/>
              </a:rPr>
              <a:t>	Amplamente utilizado em todos os setores de software, o </a:t>
            </a:r>
            <a:r>
              <a:rPr lang="pt-BR" sz="1400" dirty="0" err="1">
                <a:solidFill>
                  <a:schemeClr val="bg1"/>
                </a:solidFill>
                <a:latin typeface="Montserrat"/>
                <a:hlinkClick r:id="rId3">
                  <a:extLst>
                    <a:ext uri="{A12FA001-AC4F-418D-AE19-62706E023703}">
                      <ahyp:hlinkClr xmlns:ahyp="http://schemas.microsoft.com/office/drawing/2018/hyperlinkcolor" val="tx"/>
                    </a:ext>
                  </a:extLst>
                </a:hlinkClick>
              </a:rPr>
              <a:t>Git</a:t>
            </a:r>
            <a:r>
              <a:rPr lang="pt-BR" sz="1400" dirty="0">
                <a:solidFill>
                  <a:schemeClr val="bg1"/>
                </a:solidFill>
                <a:latin typeface="Montserrat"/>
              </a:rPr>
              <a:t> é uma ferramenta distribuída de SCM (gerenciamento de código-fonte). 	Permite que você acompanhe facilmente o andamento do seu trabalho de desenvolvimento, onde também é possível salvar versões diferentes do código-fonte e retornar ao anterior, conforme e quando necessário.</a:t>
            </a:r>
          </a:p>
          <a:p>
            <a:pPr algn="l"/>
            <a:r>
              <a:rPr lang="pt-BR" sz="1400" dirty="0">
                <a:solidFill>
                  <a:schemeClr val="bg1"/>
                </a:solidFill>
                <a:latin typeface="Montserrat"/>
              </a:rPr>
              <a:t>	Requer um repositório hospedado, como o </a:t>
            </a:r>
            <a:r>
              <a:rPr lang="pt-BR" sz="1400" dirty="0" err="1">
                <a:solidFill>
                  <a:schemeClr val="bg1"/>
                </a:solidFill>
                <a:latin typeface="Montserrat"/>
                <a:hlinkClick r:id="rId4">
                  <a:extLst>
                    <a:ext uri="{A12FA001-AC4F-418D-AE19-62706E023703}">
                      <ahyp:hlinkClr xmlns:ahyp="http://schemas.microsoft.com/office/drawing/2018/hyperlinkcolor" val="tx"/>
                    </a:ext>
                  </a:extLst>
                </a:hlinkClick>
              </a:rPr>
              <a:t>Github</a:t>
            </a:r>
            <a:r>
              <a:rPr lang="pt-BR" sz="1400" dirty="0">
                <a:solidFill>
                  <a:schemeClr val="bg1"/>
                </a:solidFill>
                <a:latin typeface="Montserrat"/>
              </a:rPr>
              <a:t>, </a:t>
            </a:r>
            <a:r>
              <a:rPr lang="pt-BR" sz="1400" dirty="0" err="1">
                <a:solidFill>
                  <a:schemeClr val="bg1"/>
                </a:solidFill>
                <a:latin typeface="Montserrat"/>
              </a:rPr>
              <a:t>Gitlab</a:t>
            </a:r>
            <a:r>
              <a:rPr lang="pt-BR" sz="1400" dirty="0">
                <a:solidFill>
                  <a:schemeClr val="bg1"/>
                </a:solidFill>
                <a:latin typeface="Montserrat"/>
              </a:rPr>
              <a:t> ou o </a:t>
            </a:r>
            <a:r>
              <a:rPr lang="pt-BR" sz="1400" dirty="0" err="1">
                <a:solidFill>
                  <a:schemeClr val="bg1"/>
                </a:solidFill>
                <a:latin typeface="Montserrat"/>
                <a:hlinkClick r:id="rId5">
                  <a:extLst>
                    <a:ext uri="{A12FA001-AC4F-418D-AE19-62706E023703}">
                      <ahyp:hlinkClr xmlns:ahyp="http://schemas.microsoft.com/office/drawing/2018/hyperlinkcolor" val="tx"/>
                    </a:ext>
                  </a:extLst>
                </a:hlinkClick>
              </a:rPr>
              <a:t>Bitbucket</a:t>
            </a:r>
            <a:r>
              <a:rPr lang="pt-BR" sz="1400" dirty="0">
                <a:solidFill>
                  <a:schemeClr val="bg1"/>
                </a:solidFill>
                <a:latin typeface="Montserrat"/>
              </a:rPr>
              <a:t>, que oferece repositórios privados ilimitados (para até cinco membros da equipe). </a:t>
            </a:r>
          </a:p>
        </p:txBody>
      </p:sp>
      <p:pic>
        <p:nvPicPr>
          <p:cNvPr id="3" name="Imagem 2" descr="Logotipo, Ícone&#10;&#10;Descrição gerada automaticamente">
            <a:extLst>
              <a:ext uri="{FF2B5EF4-FFF2-40B4-BE49-F238E27FC236}">
                <a16:creationId xmlns:a16="http://schemas.microsoft.com/office/drawing/2014/main" id="{466337E1-2479-4E30-AE71-EBCFCC7D32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921" y="3679325"/>
            <a:ext cx="3434388" cy="1435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933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a:solidFill>
                  <a:schemeClr val="bg1"/>
                </a:solidFill>
                <a:latin typeface="Montserrat"/>
              </a:rPr>
              <a:t>Ferramentas essenciais para </a:t>
            </a:r>
            <a:r>
              <a:rPr lang="pt-BR" sz="2800" b="1">
                <a:solidFill>
                  <a:srgbClr val="E7007F"/>
                </a:solidFill>
                <a:latin typeface="Montserrat"/>
              </a:rPr>
              <a:t>DevOps</a:t>
            </a:r>
            <a:endParaRPr lang="pt-BR" sz="2800" b="1" dirty="0">
              <a:solidFill>
                <a:srgbClr val="E7007F"/>
              </a:solidFill>
              <a:latin typeface="Montserrat"/>
            </a:endParaRP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1600438"/>
          </a:xfrm>
          <a:prstGeom prst="rect">
            <a:avLst/>
          </a:prstGeom>
          <a:noFill/>
        </p:spPr>
        <p:txBody>
          <a:bodyPr wrap="square" rtlCol="0">
            <a:spAutoFit/>
          </a:bodyPr>
          <a:lstStyle/>
          <a:p>
            <a:r>
              <a:rPr lang="pt-BR" sz="2800" b="1" dirty="0">
                <a:solidFill>
                  <a:srgbClr val="312385"/>
                </a:solidFill>
                <a:latin typeface="Montserrat"/>
              </a:rPr>
              <a:t>Docker</a:t>
            </a:r>
          </a:p>
          <a:p>
            <a:pPr algn="l"/>
            <a:endParaRPr lang="pt-BR" sz="1400" dirty="0">
              <a:solidFill>
                <a:srgbClr val="312385"/>
              </a:solidFill>
              <a:latin typeface="Montserrat"/>
            </a:endParaRPr>
          </a:p>
          <a:p>
            <a:pPr algn="l"/>
            <a:r>
              <a:rPr lang="pt-BR" sz="1400" dirty="0">
                <a:solidFill>
                  <a:schemeClr val="bg1"/>
                </a:solidFill>
                <a:latin typeface="Montserrat"/>
              </a:rPr>
              <a:t>	Precursor da conteinerização, o </a:t>
            </a:r>
            <a:r>
              <a:rPr lang="pt-BR" sz="1400" dirty="0">
                <a:solidFill>
                  <a:schemeClr val="bg1"/>
                </a:solidFill>
                <a:latin typeface="Montserrat"/>
                <a:hlinkClick r:id="rId3">
                  <a:extLst>
                    <a:ext uri="{A12FA001-AC4F-418D-AE19-62706E023703}">
                      <ahyp:hlinkClr xmlns:ahyp="http://schemas.microsoft.com/office/drawing/2018/hyperlinkcolor" val="tx"/>
                    </a:ext>
                  </a:extLst>
                </a:hlinkClick>
              </a:rPr>
              <a:t>Docker</a:t>
            </a:r>
            <a:r>
              <a:rPr lang="pt-BR" sz="1400" dirty="0">
                <a:solidFill>
                  <a:schemeClr val="bg1"/>
                </a:solidFill>
                <a:latin typeface="Montserrat"/>
              </a:rPr>
              <a:t> é uma das ferramentas de desenvolvimento mais usadas do </a:t>
            </a:r>
            <a:r>
              <a:rPr lang="pt-BR" sz="1400" b="1" dirty="0">
                <a:solidFill>
                  <a:srgbClr val="312385"/>
                </a:solidFill>
                <a:latin typeface="Montserrat"/>
              </a:rPr>
              <a:t>DevOps</a:t>
            </a:r>
            <a:r>
              <a:rPr lang="pt-BR" sz="1400" dirty="0">
                <a:solidFill>
                  <a:schemeClr val="bg1"/>
                </a:solidFill>
                <a:latin typeface="Montserrat"/>
              </a:rPr>
              <a:t>. É conhecida por fornecer segurança integrada de contêiner independente da plataforma e operações ágeis para aplicativos herdados e nativos da nuvem.</a:t>
            </a:r>
          </a:p>
          <a:p>
            <a:pPr algn="l"/>
            <a:r>
              <a:rPr lang="pt-BR" sz="1400" dirty="0">
                <a:solidFill>
                  <a:schemeClr val="bg1"/>
                </a:solidFill>
                <a:latin typeface="Montserrat"/>
              </a:rPr>
              <a:t>	É capaz de automatizar facilmente a implantação de aplicativos e facilita o desenvolvimento distribuído. Os contêineres do Docker suportam ambientes de máquina virtual e são independentes de plataforma. </a:t>
            </a:r>
          </a:p>
        </p:txBody>
      </p:sp>
      <p:pic>
        <p:nvPicPr>
          <p:cNvPr id="14" name="Imagem 13" descr="Logotipo, nome da empresa&#10;&#10;Descrição gerada automaticamente">
            <a:extLst>
              <a:ext uri="{FF2B5EF4-FFF2-40B4-BE49-F238E27FC236}">
                <a16:creationId xmlns:a16="http://schemas.microsoft.com/office/drawing/2014/main" id="{5FA62BEA-01EF-4A3F-B5A3-F4A30791C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810" y="2835594"/>
            <a:ext cx="3690481" cy="32925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9163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a:solidFill>
                  <a:schemeClr val="bg1"/>
                </a:solidFill>
                <a:latin typeface="Montserrat"/>
              </a:rPr>
              <a:t>Ferramentas essenciais para </a:t>
            </a:r>
            <a:r>
              <a:rPr lang="pt-BR" sz="2800" b="1">
                <a:solidFill>
                  <a:srgbClr val="E7007F"/>
                </a:solidFill>
                <a:latin typeface="Montserrat"/>
              </a:rPr>
              <a:t>DevOps</a:t>
            </a:r>
            <a:endParaRPr lang="pt-BR" sz="2800" b="1" dirty="0">
              <a:solidFill>
                <a:srgbClr val="E7007F"/>
              </a:solidFill>
              <a:latin typeface="Montserrat"/>
            </a:endParaRP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1600438"/>
          </a:xfrm>
          <a:prstGeom prst="rect">
            <a:avLst/>
          </a:prstGeom>
          <a:noFill/>
        </p:spPr>
        <p:txBody>
          <a:bodyPr wrap="square" rtlCol="0">
            <a:spAutoFit/>
          </a:bodyPr>
          <a:lstStyle/>
          <a:p>
            <a:r>
              <a:rPr lang="pt-BR" sz="2800" b="1" dirty="0" err="1">
                <a:solidFill>
                  <a:srgbClr val="312385"/>
                </a:solidFill>
                <a:latin typeface="Montserrat"/>
              </a:rPr>
              <a:t>Kubernetes</a:t>
            </a:r>
            <a:endParaRPr lang="pt-BR" sz="2800" b="1" dirty="0">
              <a:solidFill>
                <a:srgbClr val="312385"/>
              </a:solidFill>
              <a:latin typeface="Montserrat"/>
            </a:endParaRPr>
          </a:p>
          <a:p>
            <a:endParaRPr lang="pt-BR" sz="2800" b="1" dirty="0">
              <a:solidFill>
                <a:srgbClr val="312385"/>
              </a:solidFill>
              <a:latin typeface="Montserrat"/>
            </a:endParaRPr>
          </a:p>
          <a:p>
            <a:pPr algn="l"/>
            <a:r>
              <a:rPr lang="pt-BR" sz="1400" dirty="0" err="1">
                <a:solidFill>
                  <a:schemeClr val="bg1"/>
                </a:solidFill>
                <a:latin typeface="Montserrat"/>
                <a:hlinkClick r:id="rId3">
                  <a:extLst>
                    <a:ext uri="{A12FA001-AC4F-418D-AE19-62706E023703}">
                      <ahyp:hlinkClr xmlns:ahyp="http://schemas.microsoft.com/office/drawing/2018/hyperlinkcolor" val="tx"/>
                    </a:ext>
                  </a:extLst>
                </a:hlinkClick>
              </a:rPr>
              <a:t>Kubernetes</a:t>
            </a:r>
            <a:r>
              <a:rPr lang="pt-BR" sz="1400" dirty="0">
                <a:solidFill>
                  <a:schemeClr val="bg1"/>
                </a:solidFill>
                <a:latin typeface="Montserrat"/>
              </a:rPr>
              <a:t> foi criada com base no que a Docker iniciou no campo da conteinerização. É uma </a:t>
            </a:r>
            <a:r>
              <a:rPr lang="pt-BR" sz="1400" dirty="0">
                <a:solidFill>
                  <a:schemeClr val="bg1"/>
                </a:solidFill>
                <a:latin typeface="Montserrat"/>
                <a:hlinkClick r:id="rId4">
                  <a:extLst>
                    <a:ext uri="{A12FA001-AC4F-418D-AE19-62706E023703}">
                      <ahyp:hlinkClr xmlns:ahyp="http://schemas.microsoft.com/office/drawing/2018/hyperlinkcolor" val="tx"/>
                    </a:ext>
                  </a:extLst>
                </a:hlinkClick>
              </a:rPr>
              <a:t>ferramenta poderosa</a:t>
            </a:r>
            <a:r>
              <a:rPr lang="pt-BR" sz="1400" dirty="0">
                <a:solidFill>
                  <a:schemeClr val="bg1"/>
                </a:solidFill>
                <a:latin typeface="Montserrat"/>
              </a:rPr>
              <a:t> que pode agrupar contêineres por categorização lógica. </a:t>
            </a:r>
          </a:p>
          <a:p>
            <a:pPr algn="l"/>
            <a:r>
              <a:rPr lang="pt-BR" sz="1400" dirty="0">
                <a:solidFill>
                  <a:schemeClr val="bg1"/>
                </a:solidFill>
                <a:latin typeface="Montserrat"/>
              </a:rPr>
              <a:t>Pode ser implantada em vários computadores por meio de distribuição automatizada. É a primeira ferramenta de contêiner de orquestração.</a:t>
            </a:r>
          </a:p>
        </p:txBody>
      </p:sp>
      <p:pic>
        <p:nvPicPr>
          <p:cNvPr id="3" name="Imagem 2" descr="Forma&#10;&#10;Descrição gerada automaticamente com confiança média">
            <a:extLst>
              <a:ext uri="{FF2B5EF4-FFF2-40B4-BE49-F238E27FC236}">
                <a16:creationId xmlns:a16="http://schemas.microsoft.com/office/drawing/2014/main" id="{D05CF9A6-13E4-491B-A376-FEDA2E698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7646" y="3691820"/>
            <a:ext cx="5263907" cy="11369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9329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a:solidFill>
                  <a:schemeClr val="bg1"/>
                </a:solidFill>
                <a:latin typeface="Montserrat"/>
              </a:rPr>
              <a:t>Ferramentas essenciais para </a:t>
            </a:r>
            <a:r>
              <a:rPr lang="pt-BR" sz="2800" b="1">
                <a:solidFill>
                  <a:srgbClr val="E7007F"/>
                </a:solidFill>
                <a:latin typeface="Montserrat"/>
              </a:rPr>
              <a:t>DevOps</a:t>
            </a:r>
            <a:endParaRPr lang="pt-BR" sz="2800" b="1" dirty="0">
              <a:solidFill>
                <a:srgbClr val="E7007F"/>
              </a:solidFill>
              <a:latin typeface="Montserrat"/>
            </a:endParaRP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1600438"/>
          </a:xfrm>
          <a:prstGeom prst="rect">
            <a:avLst/>
          </a:prstGeom>
          <a:noFill/>
        </p:spPr>
        <p:txBody>
          <a:bodyPr wrap="square" rtlCol="0">
            <a:spAutoFit/>
          </a:bodyPr>
          <a:lstStyle/>
          <a:p>
            <a:r>
              <a:rPr lang="pt-BR" sz="2800" b="1">
                <a:solidFill>
                  <a:srgbClr val="312385"/>
                </a:solidFill>
                <a:latin typeface="Montserrat"/>
              </a:rPr>
              <a:t>Jenkins</a:t>
            </a:r>
          </a:p>
          <a:p>
            <a:endParaRPr lang="pt-BR" sz="1400">
              <a:solidFill>
                <a:schemeClr val="bg1"/>
              </a:solidFill>
              <a:latin typeface="Montserrat"/>
            </a:endParaRPr>
          </a:p>
          <a:p>
            <a:pPr algn="l"/>
            <a:r>
              <a:rPr lang="pt-BR" sz="1400">
                <a:solidFill>
                  <a:schemeClr val="bg1"/>
                </a:solidFill>
                <a:latin typeface="Montserrat"/>
              </a:rPr>
              <a:t>O objetivo de uma pipeline é automatizar o processo de entrega de software em produção de forma rápida, ao mesmo tempo garantindo sua estabilidade, qualidade e resiliência.</a:t>
            </a:r>
          </a:p>
          <a:p>
            <a:pPr algn="l"/>
            <a:r>
              <a:rPr lang="pt-BR" sz="1400">
                <a:solidFill>
                  <a:schemeClr val="bg1"/>
                </a:solidFill>
                <a:latin typeface="Montserrat"/>
              </a:rPr>
              <a:t>Jenkins é um servidor de Integração Contínua open-source feito em Java, pode ser rodado de forma standalone ou como uma aplicação web dentro de um servidor web.</a:t>
            </a:r>
            <a:endParaRPr lang="pt-BR" sz="1400" dirty="0">
              <a:solidFill>
                <a:schemeClr val="bg1"/>
              </a:solidFill>
              <a:latin typeface="Montserrat"/>
            </a:endParaRPr>
          </a:p>
        </p:txBody>
      </p:sp>
      <p:pic>
        <p:nvPicPr>
          <p:cNvPr id="7" name="Imagem 6" descr="Forma&#10;&#10;Descrição gerada automaticamente com confiança média">
            <a:extLst>
              <a:ext uri="{FF2B5EF4-FFF2-40B4-BE49-F238E27FC236}">
                <a16:creationId xmlns:a16="http://schemas.microsoft.com/office/drawing/2014/main" id="{CA75A915-F013-4B39-8134-86C6A5037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362" y="3656800"/>
            <a:ext cx="4389875" cy="1412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7752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a:solidFill>
                  <a:schemeClr val="bg1"/>
                </a:solidFill>
                <a:latin typeface="Montserrat"/>
              </a:rPr>
              <a:t>Ferramentas essenciais para </a:t>
            </a:r>
            <a:r>
              <a:rPr lang="pt-BR" sz="2800" b="1">
                <a:solidFill>
                  <a:srgbClr val="E7007F"/>
                </a:solidFill>
                <a:latin typeface="Montserrat"/>
              </a:rPr>
              <a:t>DevOps</a:t>
            </a:r>
            <a:endParaRPr lang="pt-BR" sz="2800" b="1" dirty="0">
              <a:solidFill>
                <a:srgbClr val="E7007F"/>
              </a:solidFill>
              <a:latin typeface="Montserrat"/>
            </a:endParaRP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1384995"/>
          </a:xfrm>
          <a:prstGeom prst="rect">
            <a:avLst/>
          </a:prstGeom>
          <a:noFill/>
        </p:spPr>
        <p:txBody>
          <a:bodyPr wrap="square" rtlCol="0">
            <a:spAutoFit/>
          </a:bodyPr>
          <a:lstStyle/>
          <a:p>
            <a:r>
              <a:rPr lang="pt-BR" sz="2800" b="1" dirty="0" err="1">
                <a:solidFill>
                  <a:srgbClr val="312385"/>
                </a:solidFill>
                <a:latin typeface="Montserrat"/>
              </a:rPr>
              <a:t>Terraform</a:t>
            </a:r>
            <a:endParaRPr lang="pt-BR" sz="1400" dirty="0">
              <a:solidFill>
                <a:schemeClr val="bg1"/>
              </a:solidFill>
              <a:latin typeface="Montserrat"/>
            </a:endParaRPr>
          </a:p>
          <a:p>
            <a:endParaRPr lang="pt-BR" sz="1400" dirty="0">
              <a:solidFill>
                <a:schemeClr val="bg1"/>
              </a:solidFill>
              <a:latin typeface="Montserrat"/>
            </a:endParaRPr>
          </a:p>
          <a:p>
            <a:r>
              <a:rPr lang="pt-BR" sz="1400" dirty="0">
                <a:solidFill>
                  <a:schemeClr val="bg1"/>
                </a:solidFill>
                <a:latin typeface="Montserrat"/>
              </a:rPr>
              <a:t>	</a:t>
            </a:r>
            <a:r>
              <a:rPr lang="pt-BR" sz="1400" dirty="0" err="1">
                <a:solidFill>
                  <a:schemeClr val="bg1"/>
                </a:solidFill>
                <a:latin typeface="Montserrat"/>
              </a:rPr>
              <a:t>Terraform</a:t>
            </a:r>
            <a:r>
              <a:rPr lang="pt-BR" sz="1400" dirty="0">
                <a:solidFill>
                  <a:schemeClr val="bg1"/>
                </a:solidFill>
                <a:latin typeface="Montserrat"/>
              </a:rPr>
              <a:t> é uma ferramenta de código aberto comumente utilizada para </a:t>
            </a:r>
            <a:r>
              <a:rPr lang="pt-BR" sz="1400" dirty="0">
                <a:solidFill>
                  <a:schemeClr val="bg1"/>
                </a:solidFill>
                <a:latin typeface="Montserrat"/>
                <a:hlinkClick r:id="rId3">
                  <a:extLst>
                    <a:ext uri="{A12FA001-AC4F-418D-AE19-62706E023703}">
                      <ahyp:hlinkClr xmlns:ahyp="http://schemas.microsoft.com/office/drawing/2018/hyperlinkcolor" val="tx"/>
                    </a:ext>
                  </a:extLst>
                </a:hlinkClick>
              </a:rPr>
              <a:t>construir, alterar e </a:t>
            </a:r>
            <a:r>
              <a:rPr lang="pt-BR" sz="1400" dirty="0" err="1">
                <a:solidFill>
                  <a:schemeClr val="bg1"/>
                </a:solidFill>
                <a:latin typeface="Montserrat"/>
                <a:hlinkClick r:id="rId3">
                  <a:extLst>
                    <a:ext uri="{A12FA001-AC4F-418D-AE19-62706E023703}">
                      <ahyp:hlinkClr xmlns:ahyp="http://schemas.microsoft.com/office/drawing/2018/hyperlinkcolor" val="tx"/>
                    </a:ext>
                  </a:extLst>
                </a:hlinkClick>
              </a:rPr>
              <a:t>versionar</a:t>
            </a:r>
            <a:r>
              <a:rPr lang="pt-BR" sz="1400" dirty="0">
                <a:solidFill>
                  <a:schemeClr val="bg1"/>
                </a:solidFill>
                <a:latin typeface="Montserrat"/>
                <a:hlinkClick r:id="rId3">
                  <a:extLst>
                    <a:ext uri="{A12FA001-AC4F-418D-AE19-62706E023703}">
                      <ahyp:hlinkClr xmlns:ahyp="http://schemas.microsoft.com/office/drawing/2018/hyperlinkcolor" val="tx"/>
                    </a:ext>
                  </a:extLst>
                </a:hlinkClick>
              </a:rPr>
              <a:t> uma infraestrutura</a:t>
            </a:r>
            <a:r>
              <a:rPr lang="pt-BR" sz="1400" dirty="0">
                <a:solidFill>
                  <a:schemeClr val="bg1"/>
                </a:solidFill>
                <a:latin typeface="Montserrat"/>
              </a:rPr>
              <a:t> de forma segura e eficiente, através de uma linguagem declarativa. A ferramenta é escrita em </a:t>
            </a:r>
            <a:r>
              <a:rPr lang="pt-BR" sz="1400" dirty="0" err="1">
                <a:solidFill>
                  <a:schemeClr val="bg1"/>
                </a:solidFill>
                <a:latin typeface="Montserrat"/>
              </a:rPr>
              <a:t>GoLang</a:t>
            </a:r>
            <a:r>
              <a:rPr lang="pt-BR" sz="1400" dirty="0">
                <a:solidFill>
                  <a:schemeClr val="bg1"/>
                </a:solidFill>
                <a:latin typeface="Montserrat"/>
              </a:rPr>
              <a:t>  e teve seu primeiro release em 2014 e atualmente suporta uma grande variedade de nuvens públicas, como </a:t>
            </a:r>
            <a:r>
              <a:rPr lang="pt-BR" sz="1400" dirty="0">
                <a:solidFill>
                  <a:schemeClr val="bg1"/>
                </a:solidFill>
                <a:latin typeface="Montserrat"/>
                <a:hlinkClick r:id="rId4">
                  <a:extLst>
                    <a:ext uri="{A12FA001-AC4F-418D-AE19-62706E023703}">
                      <ahyp:hlinkClr xmlns:ahyp="http://schemas.microsoft.com/office/drawing/2018/hyperlinkcolor" val="tx"/>
                    </a:ext>
                  </a:extLst>
                </a:hlinkClick>
              </a:rPr>
              <a:t>Google Cloud, AWS, Azure, Digital </a:t>
            </a:r>
            <a:r>
              <a:rPr lang="pt-BR" sz="1400" dirty="0" err="1">
                <a:solidFill>
                  <a:schemeClr val="bg1"/>
                </a:solidFill>
                <a:latin typeface="Montserrat"/>
                <a:hlinkClick r:id="rId4">
                  <a:extLst>
                    <a:ext uri="{A12FA001-AC4F-418D-AE19-62706E023703}">
                      <ahyp:hlinkClr xmlns:ahyp="http://schemas.microsoft.com/office/drawing/2018/hyperlinkcolor" val="tx"/>
                    </a:ext>
                  </a:extLst>
                </a:hlinkClick>
              </a:rPr>
              <a:t>Ocean</a:t>
            </a:r>
            <a:r>
              <a:rPr lang="pt-BR" sz="1400" dirty="0">
                <a:solidFill>
                  <a:schemeClr val="bg1"/>
                </a:solidFill>
                <a:latin typeface="Montserrat"/>
              </a:rPr>
              <a:t> e também nuvens privadas, como por exemplo o </a:t>
            </a:r>
            <a:r>
              <a:rPr lang="pt-BR" sz="1400" dirty="0" err="1">
                <a:solidFill>
                  <a:schemeClr val="bg1"/>
                </a:solidFill>
                <a:latin typeface="Montserrat"/>
                <a:hlinkClick r:id="rId5">
                  <a:extLst>
                    <a:ext uri="{A12FA001-AC4F-418D-AE19-62706E023703}">
                      <ahyp:hlinkClr xmlns:ahyp="http://schemas.microsoft.com/office/drawing/2018/hyperlinkcolor" val="tx"/>
                    </a:ext>
                  </a:extLst>
                </a:hlinkClick>
              </a:rPr>
              <a:t>OpenStack</a:t>
            </a:r>
            <a:r>
              <a:rPr lang="pt-BR" sz="1400" dirty="0">
                <a:solidFill>
                  <a:schemeClr val="bg1"/>
                </a:solidFill>
                <a:latin typeface="Montserrat"/>
              </a:rPr>
              <a:t>.</a:t>
            </a:r>
          </a:p>
        </p:txBody>
      </p:sp>
      <p:pic>
        <p:nvPicPr>
          <p:cNvPr id="3" name="Imagem 2" descr="Forma&#10;&#10;Descrição gerada automaticamente com confiança média">
            <a:extLst>
              <a:ext uri="{FF2B5EF4-FFF2-40B4-BE49-F238E27FC236}">
                <a16:creationId xmlns:a16="http://schemas.microsoft.com/office/drawing/2014/main" id="{CE27DB36-EE3C-4C5A-AF6B-F43D9E64E3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2626" y="3582079"/>
            <a:ext cx="3688088" cy="1274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847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1" y="517441"/>
            <a:ext cx="3505604" cy="646331"/>
          </a:xfrm>
          <a:prstGeom prst="rect">
            <a:avLst/>
          </a:prstGeom>
          <a:noFill/>
        </p:spPr>
        <p:txBody>
          <a:bodyPr wrap="square" rtlCol="0">
            <a:spAutoFit/>
          </a:bodyPr>
          <a:lstStyle/>
          <a:p>
            <a:r>
              <a:rPr lang="pt-BR" sz="3600" dirty="0">
                <a:solidFill>
                  <a:schemeClr val="bg1"/>
                </a:solidFill>
              </a:rPr>
              <a:t>O que é </a:t>
            </a:r>
            <a:r>
              <a:rPr lang="pt-BR" sz="3600" b="1" dirty="0">
                <a:solidFill>
                  <a:srgbClr val="E7007F"/>
                </a:solidFill>
              </a:rPr>
              <a:t>DevOps</a:t>
            </a:r>
            <a:r>
              <a:rPr lang="pt-BR" sz="3600" dirty="0">
                <a:solidFill>
                  <a:schemeClr val="bg1"/>
                </a:solidFill>
              </a:rPr>
              <a:t>?</a:t>
            </a:r>
          </a:p>
        </p:txBody>
      </p:sp>
      <p:sp>
        <p:nvSpPr>
          <p:cNvPr id="2" name="CaixaDeTexto 1">
            <a:extLst>
              <a:ext uri="{FF2B5EF4-FFF2-40B4-BE49-F238E27FC236}">
                <a16:creationId xmlns:a16="http://schemas.microsoft.com/office/drawing/2014/main" id="{DD495B0D-B3FB-4E5F-92C9-7BA4962E740A}"/>
              </a:ext>
            </a:extLst>
          </p:cNvPr>
          <p:cNvSpPr txBox="1"/>
          <p:nvPr/>
        </p:nvSpPr>
        <p:spPr>
          <a:xfrm>
            <a:off x="1269506" y="1370494"/>
            <a:ext cx="9294921" cy="4247317"/>
          </a:xfrm>
          <a:prstGeom prst="rect">
            <a:avLst/>
          </a:prstGeom>
          <a:noFill/>
        </p:spPr>
        <p:txBody>
          <a:bodyPr wrap="square" rtlCol="0">
            <a:spAutoFit/>
          </a:bodyPr>
          <a:lstStyle/>
          <a:p>
            <a:pPr algn="l" fontAlgn="base"/>
            <a:r>
              <a:rPr lang="pt-BR" b="1" i="0" dirty="0">
                <a:solidFill>
                  <a:srgbClr val="E7007F"/>
                </a:solidFill>
                <a:effectLst/>
                <a:latin typeface="inherit"/>
              </a:rPr>
              <a:t>DevOps</a:t>
            </a:r>
            <a:r>
              <a:rPr lang="pt-BR" b="0" i="0" dirty="0">
                <a:solidFill>
                  <a:schemeClr val="bg1"/>
                </a:solidFill>
                <a:effectLst/>
                <a:latin typeface="Montserrat"/>
              </a:rPr>
              <a:t> tem a meta principal melhorar a integração entre desenvolvedores de softwares e a equipe de infraestrutura. Em uma TI tradicional, a comunicação entre os dois sujeitos ainda é muito difícil: desenvolvedores são cobrados por entregar valor na forma de funcionalidades em aplicações, enquanto a operação (infra) é cobrada por manter a estabilidade do ambiente. Ambos são pressionados pela empresa em direção a esses objetivos, mas em uma TI tradicional eles parecem opostos.</a:t>
            </a:r>
          </a:p>
          <a:p>
            <a:pPr algn="l" fontAlgn="base"/>
            <a:r>
              <a:rPr lang="pt-BR" b="0" i="0" dirty="0">
                <a:solidFill>
                  <a:schemeClr val="bg1"/>
                </a:solidFill>
                <a:effectLst/>
                <a:latin typeface="Montserrat"/>
              </a:rPr>
              <a:t>Com o modelo de produção antigo este conflito é uma consequência natural: desenvolvedores têm pouco ou nenhum contato com o ambiente produtivo de suas entregas, assim como o formalismo imposto pelos silos operacionais tornam cada iteração uma repetição de problemas recorrentes.</a:t>
            </a:r>
          </a:p>
          <a:p>
            <a:pPr algn="l" fontAlgn="base"/>
            <a:r>
              <a:rPr lang="pt-BR" b="0" i="0" dirty="0">
                <a:solidFill>
                  <a:schemeClr val="bg1"/>
                </a:solidFill>
                <a:effectLst/>
                <a:latin typeface="Montserrat"/>
              </a:rPr>
              <a:t>Mas a prática e ferramental </a:t>
            </a:r>
            <a:r>
              <a:rPr lang="pt-BR" b="1" i="0" dirty="0">
                <a:solidFill>
                  <a:srgbClr val="E7007F"/>
                </a:solidFill>
                <a:effectLst/>
                <a:latin typeface="inherit"/>
              </a:rPr>
              <a:t>DevOps</a:t>
            </a:r>
            <a:r>
              <a:rPr lang="pt-BR" b="0" i="0" dirty="0">
                <a:solidFill>
                  <a:schemeClr val="bg1"/>
                </a:solidFill>
                <a:effectLst/>
                <a:latin typeface="Montserrat"/>
              </a:rPr>
              <a:t> permitem que essa comunicação seja facilitada, modificando completamente as fronteiras de responsabilidade e favorecendo o trabalho de ambos os times, tornando muito mais fluida a entrega de valor no ambiente de tecnologia dentro de uma empresa.</a:t>
            </a:r>
          </a:p>
          <a:p>
            <a:endParaRPr lang="pt-BR" dirty="0"/>
          </a:p>
        </p:txBody>
      </p:sp>
    </p:spTree>
    <p:extLst>
      <p:ext uri="{BB962C8B-B14F-4D97-AF65-F5344CB8AC3E}">
        <p14:creationId xmlns:p14="http://schemas.microsoft.com/office/powerpoint/2010/main" val="58157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1" y="517441"/>
            <a:ext cx="8042093" cy="523220"/>
          </a:xfrm>
          <a:prstGeom prst="rect">
            <a:avLst/>
          </a:prstGeom>
          <a:noFill/>
        </p:spPr>
        <p:txBody>
          <a:bodyPr wrap="square" rtlCol="0">
            <a:spAutoFit/>
          </a:bodyPr>
          <a:lstStyle/>
          <a:p>
            <a:pPr algn="l" fontAlgn="base"/>
            <a:r>
              <a:rPr lang="pt-BR" sz="2800" i="0" dirty="0">
                <a:solidFill>
                  <a:schemeClr val="bg1"/>
                </a:solidFill>
                <a:effectLst/>
                <a:latin typeface="inherit"/>
              </a:rPr>
              <a:t>Como era para produzir tecnologia antes de </a:t>
            </a:r>
            <a:r>
              <a:rPr lang="pt-BR" sz="2800" b="1" i="0" dirty="0">
                <a:solidFill>
                  <a:srgbClr val="E7007F"/>
                </a:solidFill>
                <a:effectLst/>
                <a:latin typeface="inherit"/>
              </a:rPr>
              <a:t>DevOps</a:t>
            </a:r>
            <a:r>
              <a:rPr lang="pt-BR" sz="2800" i="0" dirty="0">
                <a:solidFill>
                  <a:schemeClr val="bg1"/>
                </a:solidFill>
                <a:effectLst/>
                <a:latin typeface="inherit"/>
              </a:rPr>
              <a:t>?</a:t>
            </a:r>
            <a:endParaRPr lang="pt-BR" sz="2800" i="0" dirty="0">
              <a:solidFill>
                <a:schemeClr val="bg1"/>
              </a:solidFill>
              <a:effectLst/>
              <a:latin typeface="Exo"/>
            </a:endParaRPr>
          </a:p>
        </p:txBody>
      </p:sp>
      <p:sp>
        <p:nvSpPr>
          <p:cNvPr id="2" name="CaixaDeTexto 1">
            <a:extLst>
              <a:ext uri="{FF2B5EF4-FFF2-40B4-BE49-F238E27FC236}">
                <a16:creationId xmlns:a16="http://schemas.microsoft.com/office/drawing/2014/main" id="{DD495B0D-B3FB-4E5F-92C9-7BA4962E740A}"/>
              </a:ext>
            </a:extLst>
          </p:cNvPr>
          <p:cNvSpPr txBox="1"/>
          <p:nvPr/>
        </p:nvSpPr>
        <p:spPr>
          <a:xfrm>
            <a:off x="1056442" y="1166308"/>
            <a:ext cx="9294921" cy="4524315"/>
          </a:xfrm>
          <a:prstGeom prst="rect">
            <a:avLst/>
          </a:prstGeom>
          <a:noFill/>
        </p:spPr>
        <p:txBody>
          <a:bodyPr wrap="square" rtlCol="0">
            <a:spAutoFit/>
          </a:bodyPr>
          <a:lstStyle/>
          <a:p>
            <a:pPr algn="l" fontAlgn="base"/>
            <a:r>
              <a:rPr lang="pt-BR" b="0" i="0" dirty="0">
                <a:solidFill>
                  <a:schemeClr val="bg1"/>
                </a:solidFill>
                <a:effectLst/>
                <a:latin typeface="Montserrat"/>
              </a:rPr>
              <a:t>Para começar a entender o modelo antigo de produção tecnológica, vamos lembrar do nosso ensino médio quando estudamos Revolução Industrial. Existia uma grande demanda por produtos manufaturados e foi necessária uma espécie de esteira de montagem para agilizar o processo.</a:t>
            </a:r>
          </a:p>
          <a:p>
            <a:pPr algn="l" fontAlgn="base"/>
            <a:r>
              <a:rPr lang="pt-BR" b="0" i="0" dirty="0">
                <a:solidFill>
                  <a:schemeClr val="bg1"/>
                </a:solidFill>
                <a:effectLst/>
                <a:latin typeface="Montserrat"/>
              </a:rPr>
              <a:t>Essa lógica também foi implementada na construção de software no modelo em cascata, que consistia no levantamento de requisitos, projeto, implementação, teste, implantação e manutenção. Frequentemente  (muito mesmo!) ele gerava problemas de toda ordem.</a:t>
            </a:r>
          </a:p>
          <a:p>
            <a:pPr algn="l" fontAlgn="base"/>
            <a:r>
              <a:rPr lang="pt-BR" b="0" i="0" dirty="0">
                <a:solidFill>
                  <a:schemeClr val="bg1"/>
                </a:solidFill>
                <a:effectLst/>
                <a:latin typeface="Montserrat"/>
              </a:rPr>
              <a:t>Um dos problemas é que a tecnologia possui um dinamismo avassalador, que faz com que os requisitos sejam alterados a todo o tempo. Outra dificuldade é que o cliente dificilmente sabe exatamente o que quer quando pede um software – e mesmo quando sabe, frequentemente está errado, pois o que o usuário final realmente precisa pode ser ainda diferente.</a:t>
            </a:r>
          </a:p>
          <a:p>
            <a:pPr algn="l" fontAlgn="base"/>
            <a:r>
              <a:rPr lang="pt-BR" b="0" i="0" dirty="0">
                <a:solidFill>
                  <a:schemeClr val="bg1"/>
                </a:solidFill>
                <a:effectLst/>
                <a:latin typeface="Montserrat"/>
              </a:rPr>
              <a:t>Por essa razão, fez-se necessária a criação de metodologias ágeis para conduzir projetos de software, e estas mesmas metodologias demandaram práticas e ferramentas totalmente diferentes das que estavam em uso até então, reordenando completamente as fronteiras que definiam os papéis de desenvolvimento e infraestrutura. Como dissemos no início do texto, não existe uma fórmula mágica de fazer</a:t>
            </a:r>
            <a:r>
              <a:rPr lang="pt-BR" b="1" i="0" dirty="0">
                <a:solidFill>
                  <a:schemeClr val="bg1"/>
                </a:solidFill>
                <a:effectLst/>
                <a:latin typeface="inherit"/>
              </a:rPr>
              <a:t> </a:t>
            </a:r>
            <a:r>
              <a:rPr lang="pt-BR" b="1" i="0" dirty="0">
                <a:solidFill>
                  <a:srgbClr val="E7007F"/>
                </a:solidFill>
                <a:effectLst/>
                <a:latin typeface="inherit"/>
              </a:rPr>
              <a:t>DevOps</a:t>
            </a:r>
            <a:r>
              <a:rPr lang="pt-BR" b="0" i="0" dirty="0">
                <a:solidFill>
                  <a:schemeClr val="bg1"/>
                </a:solidFill>
                <a:effectLst/>
                <a:latin typeface="Montserrat"/>
              </a:rPr>
              <a:t>.</a:t>
            </a:r>
          </a:p>
          <a:p>
            <a:endParaRPr lang="pt-BR" dirty="0"/>
          </a:p>
        </p:txBody>
      </p:sp>
    </p:spTree>
    <p:extLst>
      <p:ext uri="{BB962C8B-B14F-4D97-AF65-F5344CB8AC3E}">
        <p14:creationId xmlns:p14="http://schemas.microsoft.com/office/powerpoint/2010/main" val="272967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517441"/>
            <a:ext cx="4633068" cy="523220"/>
          </a:xfrm>
          <a:prstGeom prst="rect">
            <a:avLst/>
          </a:prstGeom>
          <a:noFill/>
        </p:spPr>
        <p:txBody>
          <a:bodyPr wrap="square" rtlCol="0">
            <a:spAutoFit/>
          </a:bodyPr>
          <a:lstStyle/>
          <a:p>
            <a:pPr algn="l" fontAlgn="base"/>
            <a:r>
              <a:rPr lang="pt-BR" sz="2800" i="0">
                <a:solidFill>
                  <a:schemeClr val="bg1"/>
                </a:solidFill>
                <a:effectLst/>
                <a:latin typeface="inherit"/>
              </a:rPr>
              <a:t>Metodologias Ágeis e</a:t>
            </a:r>
            <a:r>
              <a:rPr lang="pt-BR" sz="2800" b="1" i="0">
                <a:solidFill>
                  <a:schemeClr val="bg1"/>
                </a:solidFill>
                <a:effectLst/>
                <a:latin typeface="inherit"/>
              </a:rPr>
              <a:t> </a:t>
            </a:r>
            <a:r>
              <a:rPr lang="pt-BR" sz="2800" b="1" i="0">
                <a:solidFill>
                  <a:srgbClr val="E7007F"/>
                </a:solidFill>
                <a:effectLst/>
                <a:latin typeface="inherit"/>
              </a:rPr>
              <a:t>DevOps</a:t>
            </a:r>
            <a:r>
              <a:rPr lang="pt-BR" sz="2800" b="1" i="0">
                <a:solidFill>
                  <a:schemeClr val="bg1"/>
                </a:solidFill>
                <a:effectLst/>
                <a:latin typeface="inherit"/>
              </a:rPr>
              <a:t>.</a:t>
            </a:r>
            <a:endParaRPr lang="pt-BR" sz="2800" b="0" i="0" dirty="0">
              <a:solidFill>
                <a:schemeClr val="bg1"/>
              </a:solidFill>
              <a:effectLst/>
              <a:latin typeface="Exo"/>
            </a:endParaRPr>
          </a:p>
        </p:txBody>
      </p:sp>
      <p:sp>
        <p:nvSpPr>
          <p:cNvPr id="2" name="CaixaDeTexto 1">
            <a:extLst>
              <a:ext uri="{FF2B5EF4-FFF2-40B4-BE49-F238E27FC236}">
                <a16:creationId xmlns:a16="http://schemas.microsoft.com/office/drawing/2014/main" id="{DD495B0D-B3FB-4E5F-92C9-7BA4962E740A}"/>
              </a:ext>
            </a:extLst>
          </p:cNvPr>
          <p:cNvSpPr txBox="1"/>
          <p:nvPr/>
        </p:nvSpPr>
        <p:spPr>
          <a:xfrm>
            <a:off x="1056442" y="1166308"/>
            <a:ext cx="9294921" cy="1477328"/>
          </a:xfrm>
          <a:prstGeom prst="rect">
            <a:avLst/>
          </a:prstGeom>
          <a:noFill/>
        </p:spPr>
        <p:txBody>
          <a:bodyPr wrap="square" rtlCol="0">
            <a:spAutoFit/>
          </a:bodyPr>
          <a:lstStyle/>
          <a:p>
            <a:pPr algn="l" fontAlgn="base"/>
            <a:r>
              <a:rPr lang="pt-BR" b="0" i="0">
                <a:solidFill>
                  <a:schemeClr val="bg1"/>
                </a:solidFill>
                <a:effectLst/>
                <a:latin typeface="inherit"/>
              </a:rPr>
              <a:t>Os métodos ágeis têm a hegemonia atual porque assumem explicitamente que a produção de aplicações é um ciclo contínuo e que o excesso de formalismo na coleta de requisitos é perda de tempo.</a:t>
            </a:r>
            <a:endParaRPr lang="pt-BR" b="0" i="0">
              <a:solidFill>
                <a:schemeClr val="bg1"/>
              </a:solidFill>
              <a:effectLst/>
              <a:latin typeface="Montserrat"/>
            </a:endParaRPr>
          </a:p>
          <a:p>
            <a:pPr algn="l" fontAlgn="base"/>
            <a:r>
              <a:rPr lang="pt-BR" b="0" i="0">
                <a:solidFill>
                  <a:schemeClr val="bg1"/>
                </a:solidFill>
                <a:effectLst/>
                <a:latin typeface="inherit"/>
              </a:rPr>
              <a:t>A </a:t>
            </a:r>
            <a:r>
              <a:rPr lang="pt-BR" i="0">
                <a:solidFill>
                  <a:schemeClr val="bg1"/>
                </a:solidFill>
                <a:effectLst/>
                <a:latin typeface="inherit"/>
              </a:rPr>
              <a:t>prática</a:t>
            </a:r>
            <a:r>
              <a:rPr lang="pt-BR" b="1" i="0">
                <a:solidFill>
                  <a:schemeClr val="bg1"/>
                </a:solidFill>
                <a:effectLst/>
                <a:latin typeface="inherit"/>
              </a:rPr>
              <a:t> </a:t>
            </a:r>
            <a:r>
              <a:rPr lang="pt-BR" b="1" i="0">
                <a:solidFill>
                  <a:srgbClr val="E7007F"/>
                </a:solidFill>
                <a:effectLst/>
                <a:latin typeface="inherit"/>
              </a:rPr>
              <a:t>DevOps</a:t>
            </a:r>
            <a:r>
              <a:rPr lang="pt-BR" b="0" i="0">
                <a:solidFill>
                  <a:schemeClr val="bg1"/>
                </a:solidFill>
                <a:effectLst/>
                <a:latin typeface="inherit"/>
              </a:rPr>
              <a:t> possui algumas diretrizes: Algumas utilizam ferramentas que propiciam colaboração e integração contínua entre Desenvolvimento e Infraestrutura.</a:t>
            </a:r>
            <a:endParaRPr lang="pt-BR" dirty="0"/>
          </a:p>
        </p:txBody>
      </p:sp>
      <p:pic>
        <p:nvPicPr>
          <p:cNvPr id="4" name="Imagem 3" descr="Uma imagem contendo Tabela&#10;&#10;Descrição gerada automaticamente">
            <a:extLst>
              <a:ext uri="{FF2B5EF4-FFF2-40B4-BE49-F238E27FC236}">
                <a16:creationId xmlns:a16="http://schemas.microsoft.com/office/drawing/2014/main" id="{75A614A2-742B-4761-9484-2C500E373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904" y="2796991"/>
            <a:ext cx="6488096" cy="319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933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517441"/>
            <a:ext cx="4633068" cy="523220"/>
          </a:xfrm>
          <a:prstGeom prst="rect">
            <a:avLst/>
          </a:prstGeom>
          <a:noFill/>
        </p:spPr>
        <p:txBody>
          <a:bodyPr wrap="square" rtlCol="0">
            <a:spAutoFit/>
          </a:bodyPr>
          <a:lstStyle/>
          <a:p>
            <a:pPr algn="l" fontAlgn="base"/>
            <a:r>
              <a:rPr lang="pt-BR" sz="2800" i="0" dirty="0">
                <a:solidFill>
                  <a:schemeClr val="bg1"/>
                </a:solidFill>
                <a:effectLst/>
                <a:latin typeface="inherit"/>
              </a:rPr>
              <a:t>Mudança de Cultura</a:t>
            </a:r>
            <a:endParaRPr lang="pt-BR" sz="2800" i="0" dirty="0">
              <a:solidFill>
                <a:schemeClr val="bg1"/>
              </a:solidFill>
              <a:effectLst/>
              <a:latin typeface="Exo"/>
            </a:endParaRPr>
          </a:p>
        </p:txBody>
      </p:sp>
      <p:sp>
        <p:nvSpPr>
          <p:cNvPr id="2" name="CaixaDeTexto 1">
            <a:extLst>
              <a:ext uri="{FF2B5EF4-FFF2-40B4-BE49-F238E27FC236}">
                <a16:creationId xmlns:a16="http://schemas.microsoft.com/office/drawing/2014/main" id="{DD495B0D-B3FB-4E5F-92C9-7BA4962E740A}"/>
              </a:ext>
            </a:extLst>
          </p:cNvPr>
          <p:cNvSpPr txBox="1"/>
          <p:nvPr/>
        </p:nvSpPr>
        <p:spPr>
          <a:xfrm>
            <a:off x="1056443" y="1166308"/>
            <a:ext cx="9046346" cy="4770537"/>
          </a:xfrm>
          <a:prstGeom prst="rect">
            <a:avLst/>
          </a:prstGeom>
          <a:noFill/>
        </p:spPr>
        <p:txBody>
          <a:bodyPr wrap="square" rtlCol="0">
            <a:spAutoFit/>
          </a:bodyPr>
          <a:lstStyle/>
          <a:p>
            <a:pPr algn="l" fontAlgn="base"/>
            <a:r>
              <a:rPr lang="pt-BR" sz="1600" b="1" i="0" dirty="0">
                <a:solidFill>
                  <a:srgbClr val="E7007F"/>
                </a:solidFill>
                <a:effectLst/>
                <a:latin typeface="inherit"/>
              </a:rPr>
              <a:t>DevOps</a:t>
            </a:r>
            <a:r>
              <a:rPr lang="pt-BR" sz="1600" b="0" i="0" dirty="0">
                <a:solidFill>
                  <a:schemeClr val="bg1"/>
                </a:solidFill>
                <a:effectLst/>
                <a:latin typeface="inherit"/>
              </a:rPr>
              <a:t> é uma soma de práticas e ferramentas. Contudo, sua razão de existir, sua motivação original, tem sua parte comportamental como elemento intangível mais importante. Conforme dissemos, a adoção de </a:t>
            </a:r>
            <a:r>
              <a:rPr lang="pt-BR" sz="1600" b="1" i="0" dirty="0">
                <a:solidFill>
                  <a:srgbClr val="E7007F"/>
                </a:solidFill>
                <a:effectLst/>
                <a:latin typeface="inherit"/>
              </a:rPr>
              <a:t>DevOps</a:t>
            </a:r>
            <a:r>
              <a:rPr lang="pt-BR" sz="1600" b="0" i="0" dirty="0">
                <a:solidFill>
                  <a:schemeClr val="bg1"/>
                </a:solidFill>
                <a:effectLst/>
                <a:latin typeface="inherit"/>
              </a:rPr>
              <a:t> requer outra forma de integração entre departamentos que originalmente possuíam interesses diversos.</a:t>
            </a:r>
            <a:endParaRPr lang="pt-BR" sz="1600" b="0" i="0" dirty="0">
              <a:solidFill>
                <a:schemeClr val="bg1"/>
              </a:solidFill>
              <a:effectLst/>
              <a:latin typeface="Montserrat"/>
            </a:endParaRPr>
          </a:p>
          <a:p>
            <a:pPr algn="l" fontAlgn="base"/>
            <a:r>
              <a:rPr lang="pt-BR" sz="1600" b="0" i="0" dirty="0">
                <a:solidFill>
                  <a:schemeClr val="bg1"/>
                </a:solidFill>
                <a:effectLst/>
                <a:latin typeface="inherit"/>
              </a:rPr>
              <a:t>Muitas responsabilidades (e talentos) que antes eram típicos de operação migram para dentro dos projetos, que ganham soberania para definir em seu próprio código vários aspectos de infraestrutura – e com esta autonomia vem também a responsabilidade para os eventuais problemas de suas entregas.</a:t>
            </a:r>
            <a:endParaRPr lang="pt-BR" sz="1600" b="0" i="0" dirty="0">
              <a:solidFill>
                <a:schemeClr val="bg1"/>
              </a:solidFill>
              <a:effectLst/>
              <a:latin typeface="Montserrat"/>
            </a:endParaRPr>
          </a:p>
          <a:p>
            <a:pPr algn="l" fontAlgn="base"/>
            <a:r>
              <a:rPr lang="pt-BR" sz="1600" b="0" i="0" dirty="0">
                <a:solidFill>
                  <a:schemeClr val="bg1"/>
                </a:solidFill>
                <a:effectLst/>
                <a:latin typeface="inherit"/>
              </a:rPr>
              <a:t>Que fique claro portanto que a mudança de cultura é imprescindível para </a:t>
            </a:r>
            <a:r>
              <a:rPr lang="pt-BR" sz="1600" i="0" dirty="0">
                <a:solidFill>
                  <a:schemeClr val="bg1"/>
                </a:solidFill>
                <a:effectLst/>
                <a:latin typeface="inherit"/>
              </a:rPr>
              <a:t>adoção de </a:t>
            </a:r>
            <a:r>
              <a:rPr lang="pt-BR" sz="1600" b="1" i="0" dirty="0">
                <a:solidFill>
                  <a:srgbClr val="E7007F"/>
                </a:solidFill>
                <a:effectLst/>
                <a:latin typeface="inherit"/>
              </a:rPr>
              <a:t>DevOps</a:t>
            </a:r>
            <a:r>
              <a:rPr lang="pt-BR" sz="1600" b="0" i="0" dirty="0">
                <a:solidFill>
                  <a:schemeClr val="bg1"/>
                </a:solidFill>
                <a:effectLst/>
                <a:latin typeface="inherit"/>
              </a:rPr>
              <a:t>. Em uma TI tradicional vigoram mecanismos de transferência de culpa e de abandono de responsabilidade, enquanto em uma TI “</a:t>
            </a:r>
            <a:r>
              <a:rPr lang="pt-BR" sz="1600" b="1" i="0" dirty="0">
                <a:solidFill>
                  <a:srgbClr val="E7007F"/>
                </a:solidFill>
                <a:effectLst/>
                <a:latin typeface="inherit"/>
              </a:rPr>
              <a:t>pós-DevOps</a:t>
            </a:r>
            <a:r>
              <a:rPr lang="pt-BR" sz="1600" b="0" i="0" dirty="0">
                <a:solidFill>
                  <a:schemeClr val="bg1"/>
                </a:solidFill>
                <a:effectLst/>
                <a:latin typeface="inherit"/>
              </a:rPr>
              <a:t>” a responsabilidade pela entrega é compartilhada e automatiza-se tudo que é possível (testes e entregas principalmente).</a:t>
            </a:r>
            <a:endParaRPr lang="pt-BR" sz="1600" b="0" i="0" dirty="0">
              <a:solidFill>
                <a:schemeClr val="bg1"/>
              </a:solidFill>
              <a:effectLst/>
              <a:latin typeface="Montserrat"/>
            </a:endParaRPr>
          </a:p>
          <a:p>
            <a:pPr algn="l" fontAlgn="base"/>
            <a:r>
              <a:rPr lang="pt-BR" sz="1600" b="1" i="0" dirty="0">
                <a:solidFill>
                  <a:srgbClr val="E7007F"/>
                </a:solidFill>
                <a:effectLst/>
                <a:latin typeface="inherit"/>
              </a:rPr>
              <a:t>DevOps</a:t>
            </a:r>
            <a:r>
              <a:rPr lang="pt-BR" sz="1600" b="0" i="0" dirty="0">
                <a:solidFill>
                  <a:schemeClr val="bg1"/>
                </a:solidFill>
                <a:effectLst/>
                <a:latin typeface="inherit"/>
              </a:rPr>
              <a:t> implica em uma palavra que está sendo cada vez mais ouvida: Empatia. É preciso o mantra constante “</a:t>
            </a:r>
            <a:r>
              <a:rPr lang="pt-BR" sz="1600" b="0" i="1" u="sng" dirty="0">
                <a:solidFill>
                  <a:schemeClr val="bg1"/>
                </a:solidFill>
                <a:effectLst/>
                <a:latin typeface="inherit"/>
              </a:rPr>
              <a:t>Trate o erro, monitore e documente</a:t>
            </a:r>
            <a:r>
              <a:rPr lang="pt-BR" sz="1600" b="0" i="0" dirty="0">
                <a:solidFill>
                  <a:schemeClr val="bg1"/>
                </a:solidFill>
                <a:effectLst/>
                <a:latin typeface="inherit"/>
              </a:rPr>
              <a:t>”.</a:t>
            </a:r>
            <a:endParaRPr lang="pt-BR" sz="1600" b="0" i="0" dirty="0">
              <a:solidFill>
                <a:schemeClr val="bg1"/>
              </a:solidFill>
              <a:effectLst/>
              <a:latin typeface="Montserrat"/>
            </a:endParaRPr>
          </a:p>
          <a:p>
            <a:pPr algn="l" fontAlgn="base"/>
            <a:r>
              <a:rPr lang="pt-BR" sz="1600" b="0" i="0" dirty="0">
                <a:solidFill>
                  <a:schemeClr val="bg1"/>
                </a:solidFill>
                <a:effectLst/>
                <a:latin typeface="inherit"/>
              </a:rPr>
              <a:t>A sensibilidade quanto ao trabalho do outro setor precisa ser inerente ao trabalho. É necessário documentar e monitorar os problemas para que os erros não se repitam e que as soluções sejam democratizadas.</a:t>
            </a:r>
            <a:endParaRPr lang="pt-BR" sz="1600" b="0" i="0" dirty="0">
              <a:solidFill>
                <a:schemeClr val="bg1"/>
              </a:solidFill>
              <a:effectLst/>
              <a:latin typeface="Montserrat"/>
            </a:endParaRPr>
          </a:p>
          <a:p>
            <a:pPr algn="l" fontAlgn="base"/>
            <a:r>
              <a:rPr lang="pt-BR" sz="1600" b="0" i="0" dirty="0">
                <a:solidFill>
                  <a:schemeClr val="bg1"/>
                </a:solidFill>
                <a:effectLst/>
                <a:latin typeface="inherit"/>
              </a:rPr>
              <a:t>Como dissemos, os procedimentos citados acima não são necessariamente obrigatórios. Não existe um modo certo. Mas existem caminhos que são utilizados para que </a:t>
            </a:r>
            <a:r>
              <a:rPr lang="pt-BR" sz="1600" b="1" i="0" dirty="0">
                <a:solidFill>
                  <a:srgbClr val="E7007F"/>
                </a:solidFill>
                <a:effectLst/>
                <a:latin typeface="inherit"/>
              </a:rPr>
              <a:t>DevOps</a:t>
            </a:r>
            <a:r>
              <a:rPr lang="pt-BR" sz="1600" b="0" i="0" dirty="0">
                <a:solidFill>
                  <a:schemeClr val="bg1"/>
                </a:solidFill>
                <a:effectLst/>
                <a:latin typeface="inherit"/>
              </a:rPr>
              <a:t> seja feito.</a:t>
            </a:r>
            <a:endParaRPr lang="pt-BR" sz="1600" b="0" i="0" dirty="0">
              <a:solidFill>
                <a:schemeClr val="bg1"/>
              </a:solidFill>
              <a:effectLst/>
              <a:latin typeface="Montserrat"/>
            </a:endParaRPr>
          </a:p>
          <a:p>
            <a:pPr algn="l" fontAlgn="base"/>
            <a:r>
              <a:rPr lang="pt-BR" sz="1600" b="0" i="0" dirty="0">
                <a:solidFill>
                  <a:schemeClr val="bg1"/>
                </a:solidFill>
                <a:effectLst/>
                <a:latin typeface="inherit"/>
              </a:rPr>
              <a:t>Essa prática traz benefícios muito contundentes para as empresas que os implementam.</a:t>
            </a:r>
            <a:endParaRPr lang="pt-BR" b="0" i="0" dirty="0">
              <a:solidFill>
                <a:schemeClr val="bg1"/>
              </a:solidFill>
              <a:effectLst/>
              <a:latin typeface="Montserrat"/>
            </a:endParaRPr>
          </a:p>
        </p:txBody>
      </p:sp>
    </p:spTree>
    <p:extLst>
      <p:ext uri="{BB962C8B-B14F-4D97-AF65-F5344CB8AC3E}">
        <p14:creationId xmlns:p14="http://schemas.microsoft.com/office/powerpoint/2010/main" val="152156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4633068" cy="523220"/>
          </a:xfrm>
          <a:prstGeom prst="rect">
            <a:avLst/>
          </a:prstGeom>
          <a:noFill/>
        </p:spPr>
        <p:txBody>
          <a:bodyPr wrap="square" rtlCol="0">
            <a:spAutoFit/>
          </a:bodyPr>
          <a:lstStyle/>
          <a:p>
            <a:pPr algn="l" fontAlgn="base"/>
            <a:r>
              <a:rPr lang="pt-BR" sz="2800" i="0" dirty="0">
                <a:solidFill>
                  <a:schemeClr val="bg1"/>
                </a:solidFill>
                <a:effectLst/>
                <a:latin typeface="inherit"/>
              </a:rPr>
              <a:t>Benefícios do </a:t>
            </a:r>
            <a:r>
              <a:rPr lang="pt-BR" sz="2800" b="1" i="0" dirty="0">
                <a:solidFill>
                  <a:srgbClr val="E7007F"/>
                </a:solidFill>
                <a:effectLst/>
                <a:latin typeface="inherit"/>
              </a:rPr>
              <a:t>DevOps</a:t>
            </a:r>
            <a:endParaRPr lang="pt-BR" sz="2800" b="1" i="0" dirty="0">
              <a:solidFill>
                <a:srgbClr val="E7007F"/>
              </a:solidFill>
              <a:effectLst/>
              <a:latin typeface="Exo"/>
            </a:endParaRPr>
          </a:p>
        </p:txBody>
      </p:sp>
      <p:sp>
        <p:nvSpPr>
          <p:cNvPr id="3" name="CaixaDeTexto 2">
            <a:extLst>
              <a:ext uri="{FF2B5EF4-FFF2-40B4-BE49-F238E27FC236}">
                <a16:creationId xmlns:a16="http://schemas.microsoft.com/office/drawing/2014/main" id="{73AEB0B9-3389-474E-851B-BF84245BAA3D}"/>
              </a:ext>
            </a:extLst>
          </p:cNvPr>
          <p:cNvSpPr txBox="1"/>
          <p:nvPr/>
        </p:nvSpPr>
        <p:spPr>
          <a:xfrm>
            <a:off x="515982" y="1007661"/>
            <a:ext cx="11140399" cy="923330"/>
          </a:xfrm>
          <a:prstGeom prst="rect">
            <a:avLst/>
          </a:prstGeom>
          <a:noFill/>
        </p:spPr>
        <p:txBody>
          <a:bodyPr wrap="square" rtlCol="0">
            <a:spAutoFit/>
          </a:bodyPr>
          <a:lstStyle/>
          <a:p>
            <a:r>
              <a:rPr lang="pt-BR" b="0" i="0" dirty="0">
                <a:solidFill>
                  <a:schemeClr val="bg1"/>
                </a:solidFill>
                <a:effectLst/>
                <a:latin typeface="Montserrat"/>
              </a:rPr>
              <a:t>Os </a:t>
            </a:r>
            <a:r>
              <a:rPr lang="pt-BR" b="1" i="0" dirty="0">
                <a:solidFill>
                  <a:schemeClr val="bg1"/>
                </a:solidFill>
                <a:effectLst/>
                <a:latin typeface="Montserrat"/>
              </a:rPr>
              <a:t>benefícios do DevOps</a:t>
            </a:r>
            <a:r>
              <a:rPr lang="pt-BR" b="0" i="0" dirty="0">
                <a:solidFill>
                  <a:schemeClr val="bg1"/>
                </a:solidFill>
                <a:effectLst/>
                <a:latin typeface="Montserrat"/>
              </a:rPr>
              <a:t> são gigantes! Eles se adequam ao que o mundo tecnológico, sedento por novidades a todo tempo. Companhias que precisam de constantes atualizações como Facebook, Twitter, </a:t>
            </a:r>
            <a:r>
              <a:rPr lang="pt-BR" b="0" i="0" dirty="0" err="1">
                <a:solidFill>
                  <a:schemeClr val="bg1"/>
                </a:solidFill>
                <a:effectLst/>
                <a:latin typeface="Montserrat"/>
              </a:rPr>
              <a:t>Spotify</a:t>
            </a:r>
            <a:r>
              <a:rPr lang="pt-BR" b="0" i="0" dirty="0">
                <a:solidFill>
                  <a:schemeClr val="bg1"/>
                </a:solidFill>
                <a:effectLst/>
                <a:latin typeface="Montserrat"/>
              </a:rPr>
              <a:t>, Google e </a:t>
            </a:r>
            <a:r>
              <a:rPr lang="pt-BR" b="0" i="0" dirty="0" err="1">
                <a:solidFill>
                  <a:schemeClr val="bg1"/>
                </a:solidFill>
                <a:effectLst/>
                <a:latin typeface="Montserrat"/>
              </a:rPr>
              <a:t>Amazon</a:t>
            </a:r>
            <a:r>
              <a:rPr lang="pt-BR" b="0" i="0" dirty="0">
                <a:solidFill>
                  <a:schemeClr val="bg1"/>
                </a:solidFill>
                <a:effectLst/>
                <a:latin typeface="Montserrat"/>
              </a:rPr>
              <a:t>, foram os primeiros entusiastas. As vantagens vamos elencar a seguir:</a:t>
            </a:r>
            <a:endParaRPr lang="pt-BR" dirty="0">
              <a:solidFill>
                <a:schemeClr val="bg1"/>
              </a:solidFill>
            </a:endParaRP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2003934"/>
            <a:ext cx="11140399" cy="4031873"/>
          </a:xfrm>
          <a:prstGeom prst="rect">
            <a:avLst/>
          </a:prstGeom>
          <a:noFill/>
        </p:spPr>
        <p:txBody>
          <a:bodyPr wrap="square" rtlCol="0">
            <a:spAutoFit/>
          </a:bodyPr>
          <a:lstStyle/>
          <a:p>
            <a:pPr marL="285750" indent="-285750">
              <a:buFont typeface="Arial" panose="020B0604020202020204" pitchFamily="34" charset="0"/>
              <a:buChar char="•"/>
            </a:pPr>
            <a:r>
              <a:rPr lang="pt-BR" sz="1600" b="1" i="0" dirty="0">
                <a:solidFill>
                  <a:srgbClr val="E7007F"/>
                </a:solidFill>
                <a:effectLst/>
                <a:latin typeface="inherit"/>
              </a:rPr>
              <a:t>Melhoria de </a:t>
            </a:r>
            <a:r>
              <a:rPr lang="pt-BR" sz="1600" b="1" i="0" dirty="0" err="1">
                <a:solidFill>
                  <a:srgbClr val="E7007F"/>
                </a:solidFill>
                <a:effectLst/>
                <a:latin typeface="inherit"/>
              </a:rPr>
              <a:t>deployments</a:t>
            </a:r>
            <a:endParaRPr lang="pt-BR" sz="1600" b="1" dirty="0">
              <a:solidFill>
                <a:srgbClr val="E7007F"/>
              </a:solidFill>
              <a:latin typeface="inherit"/>
            </a:endParaRPr>
          </a:p>
          <a:p>
            <a:pPr lvl="1" fontAlgn="base"/>
            <a:r>
              <a:rPr lang="pt-BR" sz="1400" dirty="0">
                <a:solidFill>
                  <a:schemeClr val="bg1"/>
                </a:solidFill>
                <a:latin typeface="Montserrat"/>
              </a:rPr>
              <a:t>Aumenta a frequência e o ritmo de lançamentos para poder inovar e melhorar seu produto mais rapidamente. Quanto mais rápido você puder lançar novos recursos e corrigir erros, maior será a sua agilidade para responder às necessidades dos clientes e criar vantagem competitiva. A </a:t>
            </a:r>
            <a:r>
              <a:rPr lang="pt-BR" sz="1400" dirty="0">
                <a:solidFill>
                  <a:schemeClr val="bg1"/>
                </a:solidFill>
                <a:latin typeface="Montserrat"/>
                <a:hlinkClick r:id="rId3">
                  <a:extLst>
                    <a:ext uri="{A12FA001-AC4F-418D-AE19-62706E023703}">
                      <ahyp:hlinkClr xmlns:ahyp="http://schemas.microsoft.com/office/drawing/2018/hyperlinkcolor" val="tx"/>
                    </a:ext>
                  </a:extLst>
                </a:hlinkClick>
              </a:rPr>
              <a:t>integração</a:t>
            </a:r>
            <a:r>
              <a:rPr lang="pt-BR" sz="1400" dirty="0">
                <a:solidFill>
                  <a:schemeClr val="bg1"/>
                </a:solidFill>
                <a:latin typeface="Montserrat"/>
              </a:rPr>
              <a:t> e a </a:t>
            </a:r>
            <a:r>
              <a:rPr lang="pt-BR" sz="1400" dirty="0">
                <a:solidFill>
                  <a:schemeClr val="bg1"/>
                </a:solidFill>
                <a:latin typeface="Montserrat"/>
                <a:hlinkClick r:id="rId4">
                  <a:extLst>
                    <a:ext uri="{A12FA001-AC4F-418D-AE19-62706E023703}">
                      <ahyp:hlinkClr xmlns:ahyp="http://schemas.microsoft.com/office/drawing/2018/hyperlinkcolor" val="tx"/>
                    </a:ext>
                  </a:extLst>
                </a:hlinkClick>
              </a:rPr>
              <a:t>entrega contínuas</a:t>
            </a:r>
            <a:r>
              <a:rPr lang="pt-BR" sz="1400" dirty="0">
                <a:solidFill>
                  <a:schemeClr val="bg1"/>
                </a:solidFill>
                <a:latin typeface="Montserrat"/>
              </a:rPr>
              <a:t> são práticas que automatizam o processo de lançamento de software, da fase de criação à fase de implantação.</a:t>
            </a:r>
          </a:p>
          <a:p>
            <a:pPr marL="742950" lvl="1" indent="-285750" fontAlgn="base">
              <a:buFont typeface="Arial" panose="020B0604020202020204" pitchFamily="34" charset="0"/>
              <a:buChar char="•"/>
            </a:pPr>
            <a:endParaRPr lang="pt-BR" b="0" i="0" dirty="0">
              <a:solidFill>
                <a:srgbClr val="161922"/>
              </a:solidFill>
              <a:effectLst/>
              <a:latin typeface="Exo"/>
            </a:endParaRPr>
          </a:p>
          <a:p>
            <a:pPr marL="285750" indent="-285750">
              <a:buFont typeface="Arial" panose="020B0604020202020204" pitchFamily="34" charset="0"/>
              <a:buChar char="•"/>
            </a:pPr>
            <a:r>
              <a:rPr lang="pt-BR" sz="1600" b="1" i="0" dirty="0">
                <a:solidFill>
                  <a:srgbClr val="E7007F"/>
                </a:solidFill>
                <a:effectLst/>
                <a:latin typeface="inherit"/>
              </a:rPr>
              <a:t>Segurança</a:t>
            </a:r>
          </a:p>
          <a:p>
            <a:pPr lvl="1"/>
            <a:r>
              <a:rPr lang="pt-BR" sz="1400" b="0" i="0" dirty="0">
                <a:solidFill>
                  <a:schemeClr val="bg1"/>
                </a:solidFill>
                <a:effectLst/>
                <a:latin typeface="Montserrat"/>
              </a:rPr>
              <a:t>Velocidade não significa insegurança. Com </a:t>
            </a:r>
            <a:r>
              <a:rPr lang="pt-BR" sz="1400" b="1" i="0" dirty="0">
                <a:solidFill>
                  <a:srgbClr val="E7007F"/>
                </a:solidFill>
                <a:effectLst/>
                <a:latin typeface="Montserrat"/>
              </a:rPr>
              <a:t>DevOps</a:t>
            </a:r>
            <a:r>
              <a:rPr lang="pt-BR" sz="1400" b="0" i="0" dirty="0">
                <a:solidFill>
                  <a:schemeClr val="bg1"/>
                </a:solidFill>
                <a:effectLst/>
                <a:latin typeface="Montserrat"/>
              </a:rPr>
              <a:t> é possível operar rapidamente enquanto mantém a estrutura estável. O que a indústria aprendeu a duras penas é que a segurança por inconveniência é uma falácia. É possível utilizar políticas de conformidade automáticas e técnicas de gerenciamento, por exemplo. Dessa maneira é possível rastrear toda a conformidade escalada.</a:t>
            </a:r>
          </a:p>
          <a:p>
            <a:pPr marL="742950" lvl="1" indent="-285750">
              <a:buFont typeface="Arial" panose="020B0604020202020204" pitchFamily="34" charset="0"/>
              <a:buChar char="•"/>
            </a:pPr>
            <a:endParaRPr lang="pt-BR" sz="1400" dirty="0">
              <a:solidFill>
                <a:schemeClr val="bg1"/>
              </a:solidFill>
              <a:latin typeface="Montserrat"/>
            </a:endParaRPr>
          </a:p>
          <a:p>
            <a:pPr marL="285750" indent="-285750">
              <a:buFont typeface="Arial" panose="020B0604020202020204" pitchFamily="34" charset="0"/>
              <a:buChar char="•"/>
            </a:pPr>
            <a:r>
              <a:rPr lang="pt-BR" sz="1600" b="1" dirty="0">
                <a:solidFill>
                  <a:srgbClr val="E7007F"/>
                </a:solidFill>
                <a:latin typeface="inherit"/>
              </a:rPr>
              <a:t>Confiabilidade</a:t>
            </a:r>
          </a:p>
          <a:p>
            <a:pPr lvl="1"/>
            <a:r>
              <a:rPr lang="pt-BR" sz="1400" dirty="0">
                <a:solidFill>
                  <a:schemeClr val="bg1"/>
                </a:solidFill>
                <a:latin typeface="Montserrat"/>
              </a:rPr>
              <a:t>Garante a qualidade das atualizações de aplicativos e alterações de infraestrutura para que você possa entregar com confiança em um ritmo mais rápido, sem deixar de manter uma experiência positiva para os usuários finais. Use práticas como a </a:t>
            </a:r>
            <a:r>
              <a:rPr lang="pt-BR" sz="1400" dirty="0">
                <a:solidFill>
                  <a:schemeClr val="bg1"/>
                </a:solidFill>
                <a:latin typeface="Montserrat"/>
                <a:hlinkClick r:id="rId3">
                  <a:extLst>
                    <a:ext uri="{A12FA001-AC4F-418D-AE19-62706E023703}">
                      <ahyp:hlinkClr xmlns:ahyp="http://schemas.microsoft.com/office/drawing/2018/hyperlinkcolor" val="tx"/>
                    </a:ext>
                  </a:extLst>
                </a:hlinkClick>
              </a:rPr>
              <a:t>integração</a:t>
            </a:r>
            <a:r>
              <a:rPr lang="pt-BR" sz="1400" dirty="0">
                <a:solidFill>
                  <a:schemeClr val="bg1"/>
                </a:solidFill>
                <a:latin typeface="Montserrat"/>
              </a:rPr>
              <a:t> e a </a:t>
            </a:r>
            <a:r>
              <a:rPr lang="pt-BR" sz="1400" dirty="0">
                <a:solidFill>
                  <a:schemeClr val="bg1"/>
                </a:solidFill>
                <a:latin typeface="Montserrat"/>
                <a:hlinkClick r:id="rId4">
                  <a:extLst>
                    <a:ext uri="{A12FA001-AC4F-418D-AE19-62706E023703}">
                      <ahyp:hlinkClr xmlns:ahyp="http://schemas.microsoft.com/office/drawing/2018/hyperlinkcolor" val="tx"/>
                    </a:ext>
                  </a:extLst>
                </a:hlinkClick>
              </a:rPr>
              <a:t>entrega contínuas</a:t>
            </a:r>
            <a:r>
              <a:rPr lang="pt-BR" sz="1400" dirty="0">
                <a:solidFill>
                  <a:schemeClr val="bg1"/>
                </a:solidFill>
                <a:latin typeface="Montserrat"/>
              </a:rPr>
              <a:t> para testar se cada umas das alterações funciona e é segura. As práticas de </a:t>
            </a:r>
            <a:r>
              <a:rPr lang="pt-BR" sz="1400" dirty="0">
                <a:solidFill>
                  <a:schemeClr val="bg1"/>
                </a:solidFill>
                <a:latin typeface="Montserrat"/>
                <a:hlinkClick r:id="rId5">
                  <a:extLst>
                    <a:ext uri="{A12FA001-AC4F-418D-AE19-62706E023703}">
                      <ahyp:hlinkClr xmlns:ahyp="http://schemas.microsoft.com/office/drawing/2018/hyperlinkcolor" val="tx"/>
                    </a:ext>
                  </a:extLst>
                </a:hlinkClick>
              </a:rPr>
              <a:t>monitoramento e registro em log</a:t>
            </a:r>
            <a:r>
              <a:rPr lang="pt-BR" sz="1400" dirty="0">
                <a:solidFill>
                  <a:schemeClr val="bg1"/>
                </a:solidFill>
                <a:latin typeface="Montserrat"/>
              </a:rPr>
              <a:t> ajudam você a permanecer informado sobre a performance em tempo real.</a:t>
            </a:r>
          </a:p>
          <a:p>
            <a:r>
              <a:rPr lang="pt-BR" sz="1400" dirty="0">
                <a:solidFill>
                  <a:schemeClr val="bg1"/>
                </a:solidFill>
                <a:latin typeface="Montserrat"/>
              </a:rPr>
              <a:t>	</a:t>
            </a:r>
          </a:p>
        </p:txBody>
      </p:sp>
    </p:spTree>
    <p:extLst>
      <p:ext uri="{BB962C8B-B14F-4D97-AF65-F5344CB8AC3E}">
        <p14:creationId xmlns:p14="http://schemas.microsoft.com/office/powerpoint/2010/main" val="26729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3570208"/>
          </a:xfrm>
          <a:prstGeom prst="rect">
            <a:avLst/>
          </a:prstGeom>
          <a:noFill/>
        </p:spPr>
        <p:txBody>
          <a:bodyPr wrap="square" rtlCol="0">
            <a:spAutoFit/>
          </a:bodyPr>
          <a:lstStyle/>
          <a:p>
            <a:pPr algn="l"/>
            <a:r>
              <a:rPr lang="pt-BR" b="1" dirty="0">
                <a:solidFill>
                  <a:srgbClr val="E7007F"/>
                </a:solidFill>
                <a:latin typeface="Montserrat"/>
              </a:rPr>
              <a:t>As 5 principais verdades do DevOps</a:t>
            </a:r>
          </a:p>
          <a:p>
            <a:pPr algn="l"/>
            <a:endParaRPr lang="pt-BR" b="1" dirty="0">
              <a:solidFill>
                <a:srgbClr val="E7007F"/>
              </a:solidFill>
              <a:latin typeface="Montserrat"/>
            </a:endParaRPr>
          </a:p>
          <a:p>
            <a:pPr algn="l"/>
            <a:r>
              <a:rPr lang="pt-BR" sz="1600" b="1" u="sng" dirty="0">
                <a:solidFill>
                  <a:srgbClr val="312385"/>
                </a:solidFill>
                <a:latin typeface="Montserrat"/>
              </a:rPr>
              <a:t>1) Desejo de melhorar continuamente.</a:t>
            </a:r>
          </a:p>
          <a:p>
            <a:pPr algn="l"/>
            <a:endParaRPr lang="pt-BR" sz="1600" b="1" u="sng" dirty="0">
              <a:solidFill>
                <a:srgbClr val="312385"/>
              </a:solidFill>
              <a:latin typeface="Montserrat"/>
            </a:endParaRPr>
          </a:p>
          <a:p>
            <a:pPr algn="l"/>
            <a:r>
              <a:rPr lang="pt-BR" sz="1400" dirty="0">
                <a:solidFill>
                  <a:schemeClr val="bg1"/>
                </a:solidFill>
                <a:latin typeface="Montserrat"/>
              </a:rPr>
              <a:t>	As equipes de </a:t>
            </a:r>
            <a:r>
              <a:rPr lang="pt-BR" sz="1400" b="1" dirty="0">
                <a:solidFill>
                  <a:srgbClr val="E7007F"/>
                </a:solidFill>
                <a:latin typeface="Montserrat"/>
              </a:rPr>
              <a:t>DevOps</a:t>
            </a:r>
            <a:r>
              <a:rPr lang="pt-BR" sz="1400" dirty="0">
                <a:solidFill>
                  <a:schemeClr val="bg1"/>
                </a:solidFill>
                <a:latin typeface="Montserrat"/>
              </a:rPr>
              <a:t> devem sempre se concentrar em experimentação e aprimoramento constantes. Há um grande número de áreas a serem aprimoradas em todo o ciclo de vida de entrega de software (SDLC – Software </a:t>
            </a:r>
            <a:r>
              <a:rPr lang="pt-BR" sz="1400" dirty="0" err="1">
                <a:solidFill>
                  <a:schemeClr val="bg1"/>
                </a:solidFill>
                <a:latin typeface="Montserrat"/>
              </a:rPr>
              <a:t>Developer</a:t>
            </a:r>
            <a:r>
              <a:rPr lang="pt-BR" sz="1400" dirty="0">
                <a:solidFill>
                  <a:schemeClr val="bg1"/>
                </a:solidFill>
                <a:latin typeface="Montserrat"/>
              </a:rPr>
              <a:t> Life </a:t>
            </a:r>
            <a:r>
              <a:rPr lang="pt-BR" sz="1400" dirty="0" err="1">
                <a:solidFill>
                  <a:schemeClr val="bg1"/>
                </a:solidFill>
                <a:latin typeface="Montserrat"/>
              </a:rPr>
              <a:t>Cycle</a:t>
            </a:r>
            <a:r>
              <a:rPr lang="pt-BR" sz="1400" dirty="0">
                <a:solidFill>
                  <a:schemeClr val="bg1"/>
                </a:solidFill>
                <a:latin typeface="Montserrat"/>
              </a:rPr>
              <a:t>). Desenvolvedores de software, profissionais de TI, engenheiros de controle de qualidade e equipes de suporte a operações têm interesse em um SDLC aprimorado. Do planejamento à implantação, incluindo manutenção, sempre há onde melhorar.</a:t>
            </a:r>
          </a:p>
          <a:p>
            <a:pPr algn="l"/>
            <a:r>
              <a:rPr lang="pt-BR" sz="1400" dirty="0">
                <a:solidFill>
                  <a:schemeClr val="bg1"/>
                </a:solidFill>
                <a:latin typeface="Montserrat"/>
              </a:rPr>
              <a:t>	Tanto o </a:t>
            </a:r>
            <a:r>
              <a:rPr lang="pt-BR" sz="1400" dirty="0" err="1">
                <a:solidFill>
                  <a:schemeClr val="bg1"/>
                </a:solidFill>
                <a:latin typeface="Montserrat"/>
              </a:rPr>
              <a:t>Continuous</a:t>
            </a:r>
            <a:r>
              <a:rPr lang="pt-BR" sz="1400" dirty="0">
                <a:solidFill>
                  <a:schemeClr val="bg1"/>
                </a:solidFill>
                <a:latin typeface="Montserrat"/>
              </a:rPr>
              <a:t> </a:t>
            </a:r>
            <a:r>
              <a:rPr lang="pt-BR" sz="1400" dirty="0" err="1">
                <a:solidFill>
                  <a:schemeClr val="bg1"/>
                </a:solidFill>
                <a:latin typeface="Montserrat"/>
              </a:rPr>
              <a:t>Improvement</a:t>
            </a:r>
            <a:r>
              <a:rPr lang="pt-BR" sz="1400" dirty="0">
                <a:solidFill>
                  <a:schemeClr val="bg1"/>
                </a:solidFill>
                <a:latin typeface="Montserrat"/>
              </a:rPr>
              <a:t> (CI)  / </a:t>
            </a:r>
            <a:r>
              <a:rPr lang="pt-BR" sz="1400" dirty="0" err="1">
                <a:solidFill>
                  <a:schemeClr val="bg1"/>
                </a:solidFill>
                <a:latin typeface="Montserrat"/>
              </a:rPr>
              <a:t>Continuous</a:t>
            </a:r>
            <a:r>
              <a:rPr lang="pt-BR" sz="1400" dirty="0">
                <a:solidFill>
                  <a:schemeClr val="bg1"/>
                </a:solidFill>
                <a:latin typeface="Montserrat"/>
              </a:rPr>
              <a:t> Deployment (CD) quanto o gerenciamento de incidentes ficam mais fáceis à medida que você itera e aprimora processos, ferramentas e fluxos de trabalho.</a:t>
            </a:r>
          </a:p>
          <a:p>
            <a:pPr algn="l"/>
            <a:r>
              <a:rPr lang="pt-BR" sz="1400" dirty="0">
                <a:solidFill>
                  <a:schemeClr val="bg1"/>
                </a:solidFill>
                <a:latin typeface="Montserrat"/>
              </a:rPr>
              <a:t>	Desde que todos na equipe permaneçam abertos a novas ideias, manifestem interesse em aprender novas linguagens de programação, experimentem diferentes técnicas de controle de qualidade ou estejam dispostos a alterar as estruturas da equipe, seu time continuará melhorando. O DevOps tem tudo a ver com aprender muito, aplicar esses aprendizados rapidamente e iterar continuamente.</a:t>
            </a:r>
          </a:p>
          <a:p>
            <a:pPr algn="l"/>
            <a:endParaRPr lang="pt-BR" b="1" dirty="0">
              <a:solidFill>
                <a:srgbClr val="E7007F"/>
              </a:solidFill>
              <a:latin typeface="Montserrat"/>
            </a:endParaRPr>
          </a:p>
          <a:p>
            <a:r>
              <a:rPr lang="pt-BR" sz="1400" dirty="0">
                <a:solidFill>
                  <a:schemeClr val="bg1"/>
                </a:solidFill>
                <a:latin typeface="Montserrat"/>
              </a:rPr>
              <a:t>	</a:t>
            </a:r>
          </a:p>
        </p:txBody>
      </p:sp>
    </p:spTree>
    <p:extLst>
      <p:ext uri="{BB962C8B-B14F-4D97-AF65-F5344CB8AC3E}">
        <p14:creationId xmlns:p14="http://schemas.microsoft.com/office/powerpoint/2010/main" val="189282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Gráfico&#10;&#10;Descrição gerada automaticamente">
            <a:extLst>
              <a:ext uri="{FF2B5EF4-FFF2-40B4-BE49-F238E27FC236}">
                <a16:creationId xmlns:a16="http://schemas.microsoft.com/office/drawing/2014/main" id="{3E7C2066-97CC-478E-A60E-0F943FC1D1E5}"/>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12192000" cy="6858000"/>
          </a:xfrm>
          <a:prstGeom prst="rect">
            <a:avLst/>
          </a:prstGeom>
        </p:spPr>
      </p:pic>
      <p:sp>
        <p:nvSpPr>
          <p:cNvPr id="17" name="CaixaDeTexto 16">
            <a:extLst>
              <a:ext uri="{FF2B5EF4-FFF2-40B4-BE49-F238E27FC236}">
                <a16:creationId xmlns:a16="http://schemas.microsoft.com/office/drawing/2014/main" id="{92CE7C50-9554-4B8D-B4FE-510E2F25BC66}"/>
              </a:ext>
            </a:extLst>
          </p:cNvPr>
          <p:cNvSpPr txBox="1"/>
          <p:nvPr/>
        </p:nvSpPr>
        <p:spPr>
          <a:xfrm>
            <a:off x="515982" y="473053"/>
            <a:ext cx="7145447" cy="523220"/>
          </a:xfrm>
          <a:prstGeom prst="rect">
            <a:avLst/>
          </a:prstGeom>
          <a:noFill/>
        </p:spPr>
        <p:txBody>
          <a:bodyPr wrap="square" rtlCol="0">
            <a:spAutoFit/>
          </a:bodyPr>
          <a:lstStyle/>
          <a:p>
            <a:pPr algn="l"/>
            <a:r>
              <a:rPr lang="pt-BR" sz="2800" dirty="0">
                <a:solidFill>
                  <a:schemeClr val="bg1"/>
                </a:solidFill>
                <a:latin typeface="Montserrat"/>
              </a:rPr>
              <a:t>Mitos e verdades sobre a metodologia</a:t>
            </a:r>
            <a:r>
              <a:rPr lang="pt-BR" sz="2800" b="1" dirty="0">
                <a:solidFill>
                  <a:schemeClr val="bg1"/>
                </a:solidFill>
                <a:latin typeface="Montserrat"/>
              </a:rPr>
              <a:t> </a:t>
            </a:r>
            <a:r>
              <a:rPr lang="pt-BR" sz="2800" b="1" dirty="0">
                <a:solidFill>
                  <a:srgbClr val="E7007F"/>
                </a:solidFill>
                <a:latin typeface="Montserrat"/>
              </a:rPr>
              <a:t>DevOps</a:t>
            </a:r>
          </a:p>
        </p:txBody>
      </p:sp>
      <p:sp>
        <p:nvSpPr>
          <p:cNvPr id="6" name="CaixaDeTexto 5">
            <a:extLst>
              <a:ext uri="{FF2B5EF4-FFF2-40B4-BE49-F238E27FC236}">
                <a16:creationId xmlns:a16="http://schemas.microsoft.com/office/drawing/2014/main" id="{159F5960-80ED-49D7-A6A9-AF8218AD4D85}"/>
              </a:ext>
            </a:extLst>
          </p:cNvPr>
          <p:cNvSpPr txBox="1"/>
          <p:nvPr/>
        </p:nvSpPr>
        <p:spPr>
          <a:xfrm>
            <a:off x="525800" y="1362794"/>
            <a:ext cx="11140399" cy="2431435"/>
          </a:xfrm>
          <a:prstGeom prst="rect">
            <a:avLst/>
          </a:prstGeom>
          <a:noFill/>
        </p:spPr>
        <p:txBody>
          <a:bodyPr wrap="square" rtlCol="0">
            <a:spAutoFit/>
          </a:bodyPr>
          <a:lstStyle/>
          <a:p>
            <a:pPr algn="l"/>
            <a:r>
              <a:rPr lang="pt-BR" b="1" dirty="0">
                <a:solidFill>
                  <a:srgbClr val="E7007F"/>
                </a:solidFill>
                <a:latin typeface="Montserrat"/>
              </a:rPr>
              <a:t>As 5 principais verdades do DevOps</a:t>
            </a:r>
          </a:p>
          <a:p>
            <a:pPr algn="l"/>
            <a:endParaRPr lang="pt-BR" b="1" dirty="0">
              <a:solidFill>
                <a:srgbClr val="E7007F"/>
              </a:solidFill>
              <a:latin typeface="Montserrat"/>
            </a:endParaRPr>
          </a:p>
          <a:p>
            <a:r>
              <a:rPr lang="pt-BR" sz="1600" b="1" u="sng" dirty="0">
                <a:solidFill>
                  <a:srgbClr val="312385"/>
                </a:solidFill>
                <a:latin typeface="Montserrat"/>
              </a:rPr>
              <a:t>2) Colabore melhor e com mais frequência!</a:t>
            </a:r>
          </a:p>
          <a:p>
            <a:pPr algn="l"/>
            <a:endParaRPr lang="pt-BR" sz="1600" b="1" u="sng" dirty="0">
              <a:solidFill>
                <a:srgbClr val="312385"/>
              </a:solidFill>
              <a:latin typeface="Montserrat"/>
            </a:endParaRPr>
          </a:p>
          <a:p>
            <a:pPr algn="l"/>
            <a:r>
              <a:rPr lang="pt-BR" sz="1400" dirty="0">
                <a:solidFill>
                  <a:schemeClr val="bg1"/>
                </a:solidFill>
                <a:latin typeface="Montserrat"/>
              </a:rPr>
              <a:t>	A colaboração é um grande componente do </a:t>
            </a:r>
            <a:r>
              <a:rPr lang="pt-BR" sz="1400" b="1" dirty="0">
                <a:solidFill>
                  <a:srgbClr val="E7007F"/>
                </a:solidFill>
                <a:latin typeface="Montserrat"/>
              </a:rPr>
              <a:t>DevOps</a:t>
            </a:r>
            <a:r>
              <a:rPr lang="pt-BR" sz="1400" dirty="0">
                <a:solidFill>
                  <a:schemeClr val="bg1"/>
                </a:solidFill>
                <a:latin typeface="Montserrat"/>
              </a:rPr>
              <a:t>. A colaboração é útil em qualquer capacidade, seja sobre a manutenção de um pipeline de CI / CD ou em referência à aceleração da resposta e correção de incidentes.</a:t>
            </a:r>
          </a:p>
          <a:p>
            <a:pPr algn="l"/>
            <a:r>
              <a:rPr lang="pt-BR" sz="1400" dirty="0">
                <a:solidFill>
                  <a:schemeClr val="bg1"/>
                </a:solidFill>
                <a:latin typeface="Montserrat"/>
              </a:rPr>
              <a:t>	As equipes multifuncionais precisam ter uma comunicação profunda antes, durante e após o lançamento ou incidente de um recurso. As equipes bem-sucedidas de </a:t>
            </a:r>
            <a:r>
              <a:rPr lang="pt-BR" sz="1400" b="1" dirty="0">
                <a:solidFill>
                  <a:srgbClr val="E7007F"/>
                </a:solidFill>
                <a:latin typeface="Montserrat"/>
              </a:rPr>
              <a:t>DevOps</a:t>
            </a:r>
            <a:r>
              <a:rPr lang="pt-BR" sz="1400" dirty="0">
                <a:solidFill>
                  <a:schemeClr val="bg1"/>
                </a:solidFill>
                <a:latin typeface="Montserrat"/>
              </a:rPr>
              <a:t> melhorarão a colaboração por meio de ferramentas de comunicação em tempo real, relatórios aprofundados de revisão pós-incidente e visibilidade das informações de monitoramento, alerta e entrega de software.</a:t>
            </a:r>
            <a:endParaRPr lang="pt-BR" b="1" dirty="0">
              <a:solidFill>
                <a:srgbClr val="E7007F"/>
              </a:solidFill>
              <a:latin typeface="Montserrat"/>
            </a:endParaRPr>
          </a:p>
          <a:p>
            <a:r>
              <a:rPr lang="pt-BR" sz="1400" dirty="0">
                <a:solidFill>
                  <a:schemeClr val="bg1"/>
                </a:solidFill>
                <a:latin typeface="Montserrat"/>
              </a:rPr>
              <a:t>	</a:t>
            </a:r>
          </a:p>
        </p:txBody>
      </p:sp>
    </p:spTree>
    <p:extLst>
      <p:ext uri="{BB962C8B-B14F-4D97-AF65-F5344CB8AC3E}">
        <p14:creationId xmlns:p14="http://schemas.microsoft.com/office/powerpoint/2010/main" val="80664037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4420</Words>
  <Application>Microsoft Office PowerPoint</Application>
  <PresentationFormat>Widescreen</PresentationFormat>
  <Paragraphs>174</Paragraphs>
  <Slides>28</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28</vt:i4>
      </vt:variant>
    </vt:vector>
  </HeadingPairs>
  <TitlesOfParts>
    <vt:vector size="37" baseType="lpstr">
      <vt:lpstr>AmazonEmber</vt:lpstr>
      <vt:lpstr>Arial</vt:lpstr>
      <vt:lpstr>Calibri</vt:lpstr>
      <vt:lpstr>Calibri Light</vt:lpstr>
      <vt:lpstr>Exo</vt:lpstr>
      <vt:lpstr>inherit</vt:lpstr>
      <vt:lpstr>Montserrat</vt:lpstr>
      <vt:lpstr>Segoe UI</vt:lpstr>
      <vt:lpstr>Tema do Office</vt:lpstr>
      <vt:lpstr>DevOps Apresentação 08/02/2021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Apresentação 08/02/2021 </dc:title>
  <dc:creator>Jp pp</dc:creator>
  <cp:lastModifiedBy>Jp pp</cp:lastModifiedBy>
  <cp:revision>69</cp:revision>
  <dcterms:created xsi:type="dcterms:W3CDTF">2021-02-06T17:57:22Z</dcterms:created>
  <dcterms:modified xsi:type="dcterms:W3CDTF">2021-02-06T20:55:19Z</dcterms:modified>
</cp:coreProperties>
</file>