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3" r:id="rId2"/>
    <p:sldId id="259" r:id="rId3"/>
    <p:sldId id="260" r:id="rId4"/>
    <p:sldId id="261" r:id="rId5"/>
    <p:sldId id="262" r:id="rId6"/>
    <p:sldId id="263" r:id="rId7"/>
    <p:sldId id="267" r:id="rId8"/>
    <p:sldId id="268" r:id="rId9"/>
    <p:sldId id="270" r:id="rId10"/>
    <p:sldId id="272" r:id="rId11"/>
    <p:sldId id="271"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323" autoAdjust="0"/>
  </p:normalViewPr>
  <p:slideViewPr>
    <p:cSldViewPr snapToGrid="0">
      <p:cViewPr varScale="1">
        <p:scale>
          <a:sx n="69" d="100"/>
          <a:sy n="69" d="100"/>
        </p:scale>
        <p:origin x="215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4203F-019A-4254-8DFC-411E7859FEED}" type="datetimeFigureOut">
              <a:rPr lang="en-US" smtClean="0"/>
              <a:t>7/3/2025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18BC5-8802-4F99-81DF-D1C7F8086872}" type="slidenum">
              <a:rPr lang="en-US" smtClean="0"/>
              <a:t>‹#›</a:t>
            </a:fld>
            <a:endParaRPr lang="en-US"/>
          </a:p>
        </p:txBody>
      </p:sp>
    </p:spTree>
    <p:extLst>
      <p:ext uri="{BB962C8B-B14F-4D97-AF65-F5344CB8AC3E}">
        <p14:creationId xmlns:p14="http://schemas.microsoft.com/office/powerpoint/2010/main" val="113261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work shown as part of an ongoing project I worked on with the Army Research Lab during my Masters program. </a:t>
            </a:r>
            <a:r>
              <a:rPr lang="en-US" sz="1200" dirty="0"/>
              <a:t>On the slide here you can see the homepage of that project, showing what work had been done by previous teams. </a:t>
            </a:r>
          </a:p>
          <a:p>
            <a:endParaRPr lang="en-US" dirty="0"/>
          </a:p>
          <a:p>
            <a:r>
              <a:rPr lang="en-US" dirty="0"/>
              <a:t>We were working with adhesive experimentalists at the Army Research Lab, who wanted to improve their data pipeline around tensile shear testing. For some brief background, this type of test is basically binding two plates with an adhesive, and applying shear force until the adhesive fails and the plates separate. Running these tests can be tedious and they are often repeated by different institutions because data isn’t shared between the suppliers, ARL, and other clients. This results in inefficient resource use and unnecessary costs. To solve this problem, the adhesive group had been working with WPI to create a data dashboard that would be accessible by themselves and other companies in the space, where data could be stored centrally and would also have some tools for light analytics and let users download data to further analyze with their own workflow. </a:t>
            </a:r>
          </a:p>
          <a:p>
            <a:endParaRPr lang="en-US" dirty="0"/>
          </a:p>
          <a:p>
            <a:endParaRPr lang="en-US" dirty="0"/>
          </a:p>
        </p:txBody>
      </p:sp>
      <p:sp>
        <p:nvSpPr>
          <p:cNvPr id="4" name="Slide Number Placeholder 3"/>
          <p:cNvSpPr>
            <a:spLocks noGrp="1"/>
          </p:cNvSpPr>
          <p:nvPr>
            <p:ph type="sldNum" sz="quarter" idx="5"/>
          </p:nvPr>
        </p:nvSpPr>
        <p:spPr/>
        <p:txBody>
          <a:bodyPr/>
          <a:lstStyle/>
          <a:p>
            <a:fld id="{FBDA1951-3357-4BDB-AAFA-54F27FDA138B}" type="slidenum">
              <a:rPr lang="en-US" smtClean="0"/>
              <a:t>1</a:t>
            </a:fld>
            <a:endParaRPr lang="en-US"/>
          </a:p>
        </p:txBody>
      </p:sp>
    </p:spTree>
    <p:extLst>
      <p:ext uri="{BB962C8B-B14F-4D97-AF65-F5344CB8AC3E}">
        <p14:creationId xmlns:p14="http://schemas.microsoft.com/office/powerpoint/2010/main" val="1753772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feature we wanted to add was to let a user query the data, and have the visualization update accordingly to only include the data returned from their query. This would be possible with the addition of the Redux store, so that when the data was manipulated locally here in this table, it would change the state that is also accessible by the vis tool.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BDA1951-3357-4BDB-AAFA-54F27FDA138B}" type="slidenum">
              <a:rPr lang="en-US" smtClean="0"/>
              <a:t>10</a:t>
            </a:fld>
            <a:endParaRPr lang="en-US"/>
          </a:p>
        </p:txBody>
      </p:sp>
    </p:spTree>
    <p:extLst>
      <p:ext uri="{BB962C8B-B14F-4D97-AF65-F5344CB8AC3E}">
        <p14:creationId xmlns:p14="http://schemas.microsoft.com/office/powerpoint/2010/main" val="384288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very important that was missing throughout the project was adequate testing. I made sure to write tests for the components I wrote, and encouraged the project lead to include an automated build and test procedure so that new changes could be easily validated, and well as to make writing tests a regular part of their development cycle. </a:t>
            </a:r>
          </a:p>
          <a:p>
            <a:endParaRPr lang="en-US" dirty="0"/>
          </a:p>
          <a:p>
            <a:endParaRPr lang="en-US" dirty="0"/>
          </a:p>
          <a:p>
            <a:r>
              <a:rPr lang="en-US" dirty="0"/>
              <a:t>There were many other things I wanted to do to improve the development process, so the sponsor requested a document detailing these items for the next team to take over. My suggestions were centered around solidifying the database schema and API as the highest priority, as well as adding tools to ensure quality in new code such as mandating usage of a linter and automated testing on new commit.</a:t>
            </a:r>
          </a:p>
        </p:txBody>
      </p:sp>
      <p:sp>
        <p:nvSpPr>
          <p:cNvPr id="4" name="Slide Number Placeholder 3"/>
          <p:cNvSpPr>
            <a:spLocks noGrp="1"/>
          </p:cNvSpPr>
          <p:nvPr>
            <p:ph type="sldNum" sz="quarter" idx="5"/>
          </p:nvPr>
        </p:nvSpPr>
        <p:spPr/>
        <p:txBody>
          <a:bodyPr/>
          <a:lstStyle/>
          <a:p>
            <a:fld id="{FBDA1951-3357-4BDB-AAFA-54F27FDA138B}" type="slidenum">
              <a:rPr lang="en-US" smtClean="0"/>
              <a:t>11</a:t>
            </a:fld>
            <a:endParaRPr lang="en-US"/>
          </a:p>
        </p:txBody>
      </p:sp>
    </p:spTree>
    <p:extLst>
      <p:ext uri="{BB962C8B-B14F-4D97-AF65-F5344CB8AC3E}">
        <p14:creationId xmlns:p14="http://schemas.microsoft.com/office/powerpoint/2010/main" val="4151446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 at the end of the project I was able to deliver a working prototype for the visualization tool as well as a document explaining my process, detailing future plans, and providing the research that drove those decisions. </a:t>
            </a:r>
          </a:p>
          <a:p>
            <a:endParaRPr lang="en-US" dirty="0"/>
          </a:p>
          <a:p>
            <a:r>
              <a:rPr lang="en-US" dirty="0"/>
              <a:t>I also reorganized the project directory to be more in line with the accepted standards, started work on a Redux store and provided boilerplate for how to interact with it, and delivered my research suggestions for improving the development process in priority order.</a:t>
            </a:r>
          </a:p>
          <a:p>
            <a:endParaRPr lang="en-US" dirty="0"/>
          </a:p>
        </p:txBody>
      </p:sp>
      <p:sp>
        <p:nvSpPr>
          <p:cNvPr id="4" name="Slide Number Placeholder 3"/>
          <p:cNvSpPr>
            <a:spLocks noGrp="1"/>
          </p:cNvSpPr>
          <p:nvPr>
            <p:ph type="sldNum" sz="quarter" idx="5"/>
          </p:nvPr>
        </p:nvSpPr>
        <p:spPr/>
        <p:txBody>
          <a:bodyPr/>
          <a:lstStyle/>
          <a:p>
            <a:fld id="{FBDA1951-3357-4BDB-AAFA-54F27FDA138B}" type="slidenum">
              <a:rPr lang="en-US" smtClean="0"/>
              <a:t>12</a:t>
            </a:fld>
            <a:endParaRPr lang="en-US"/>
          </a:p>
        </p:txBody>
      </p:sp>
    </p:spTree>
    <p:extLst>
      <p:ext uri="{BB962C8B-B14F-4D97-AF65-F5344CB8AC3E}">
        <p14:creationId xmlns:p14="http://schemas.microsoft.com/office/powerpoint/2010/main" val="658958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had been running for a few semesters before it was handed to my team. I was assigned to plan and begin initial implementation a specific visualization tool that would let scientists explore trends across experiments as well as drill down into single ones.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Being such an ambitious project, the development process itself was the most important factor in ensuring its quality and timeliness. While working on the visualization, it became increasingly clear to me that the codebase and pipelines would benefit from more rigid standards and organization, better documentation, and by incorporating better DevOps techniques. I took initiative to start making some of these changes, and provided the sponsor with a document describing how future teams could improve on my foundation.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spent some time speaking with the project sponsor to gather more information about the specific analytical tasks experimentalists were making to help drive my design of the vis tool. After becoming more familiar with the domain and what the users were looking for in the tool, I formalized my design plan, providing expectation for the work I’d do that semester and detailing my future vision for the tool for the next team to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chose to use D3 for this task mainly for its flexibility in design and interactions, and also because it was already part of the project’s stack.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All this work was being done in React, and since both libraries want to manipulate DOM in their own separate ways I had to be careful to keep them fairly compartmentalized as to avoid bugs and set a good example for how that type of pattern should be implemented in the future.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BDA1951-3357-4BDB-AAFA-54F27FDA138B}" type="slidenum">
              <a:rPr lang="en-US" smtClean="0"/>
              <a:t>2</a:t>
            </a:fld>
            <a:endParaRPr lang="en-US"/>
          </a:p>
        </p:txBody>
      </p:sp>
    </p:spTree>
    <p:extLst>
      <p:ext uri="{BB962C8B-B14F-4D97-AF65-F5344CB8AC3E}">
        <p14:creationId xmlns:p14="http://schemas.microsoft.com/office/powerpoint/2010/main" val="2482075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users needed to be able to view trends across experiments, compare experiments at a glance, and view further data related to a single experiment. </a:t>
            </a:r>
          </a:p>
          <a:p>
            <a:endParaRPr lang="en-US" dirty="0"/>
          </a:p>
          <a:p>
            <a:r>
              <a:rPr lang="en-US" dirty="0"/>
              <a:t>I started with a scatter chart that had been established in the standards for these experiments, which plots the force pulling on the plate and the displacement of that plate at the point of failure. Each adhesive was given a unique color to help visualize the overall performance for each one. </a:t>
            </a:r>
          </a:p>
          <a:p>
            <a:endParaRPr lang="en-US" dirty="0"/>
          </a:p>
          <a:p>
            <a:endParaRPr lang="en-US" dirty="0"/>
          </a:p>
        </p:txBody>
      </p:sp>
      <p:sp>
        <p:nvSpPr>
          <p:cNvPr id="4" name="Slide Number Placeholder 3"/>
          <p:cNvSpPr>
            <a:spLocks noGrp="1"/>
          </p:cNvSpPr>
          <p:nvPr>
            <p:ph type="sldNum" sz="quarter" idx="5"/>
          </p:nvPr>
        </p:nvSpPr>
        <p:spPr/>
        <p:txBody>
          <a:bodyPr/>
          <a:lstStyle/>
          <a:p>
            <a:fld id="{FBDA1951-3357-4BDB-AAFA-54F27FDA138B}" type="slidenum">
              <a:rPr lang="en-US" smtClean="0"/>
              <a:t>3</a:t>
            </a:fld>
            <a:endParaRPr lang="en-US"/>
          </a:p>
        </p:txBody>
      </p:sp>
    </p:spTree>
    <p:extLst>
      <p:ext uri="{BB962C8B-B14F-4D97-AF65-F5344CB8AC3E}">
        <p14:creationId xmlns:p14="http://schemas.microsoft.com/office/powerpoint/2010/main" val="348909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with visibility, I also added functionality to be able to mouse-over an item in the legend to highlight that group. </a:t>
            </a:r>
          </a:p>
        </p:txBody>
      </p:sp>
      <p:sp>
        <p:nvSpPr>
          <p:cNvPr id="4" name="Slide Number Placeholder 3"/>
          <p:cNvSpPr>
            <a:spLocks noGrp="1"/>
          </p:cNvSpPr>
          <p:nvPr>
            <p:ph type="sldNum" sz="quarter" idx="5"/>
          </p:nvPr>
        </p:nvSpPr>
        <p:spPr/>
        <p:txBody>
          <a:bodyPr/>
          <a:lstStyle/>
          <a:p>
            <a:fld id="{FBDA1951-3357-4BDB-AAFA-54F27FDA138B}" type="slidenum">
              <a:rPr lang="en-US" smtClean="0"/>
              <a:t>4</a:t>
            </a:fld>
            <a:endParaRPr lang="en-US"/>
          </a:p>
        </p:txBody>
      </p:sp>
    </p:spTree>
    <p:extLst>
      <p:ext uri="{BB962C8B-B14F-4D97-AF65-F5344CB8AC3E}">
        <p14:creationId xmlns:p14="http://schemas.microsoft.com/office/powerpoint/2010/main" val="417132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experimentalists also wanted to be able to select a single experiment and see further information about it.</a:t>
            </a:r>
          </a:p>
        </p:txBody>
      </p:sp>
      <p:sp>
        <p:nvSpPr>
          <p:cNvPr id="4" name="Slide Number Placeholder 3"/>
          <p:cNvSpPr>
            <a:spLocks noGrp="1"/>
          </p:cNvSpPr>
          <p:nvPr>
            <p:ph type="sldNum" sz="quarter" idx="5"/>
          </p:nvPr>
        </p:nvSpPr>
        <p:spPr/>
        <p:txBody>
          <a:bodyPr/>
          <a:lstStyle/>
          <a:p>
            <a:fld id="{FBDA1951-3357-4BDB-AAFA-54F27FDA138B}" type="slidenum">
              <a:rPr lang="en-US" smtClean="0"/>
              <a:t>5</a:t>
            </a:fld>
            <a:endParaRPr lang="en-US"/>
          </a:p>
        </p:txBody>
      </p:sp>
    </p:spTree>
    <p:extLst>
      <p:ext uri="{BB962C8B-B14F-4D97-AF65-F5344CB8AC3E}">
        <p14:creationId xmlns:p14="http://schemas.microsoft.com/office/powerpoint/2010/main" val="119752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they wanted to see 3 things:</a:t>
            </a:r>
          </a:p>
          <a:p>
            <a:endParaRPr lang="en-US" dirty="0"/>
          </a:p>
          <a:p>
            <a:r>
              <a:rPr lang="en-US" dirty="0"/>
              <a:t>One was the full data row from which the load and displacement were pulled from, which can be seen on the bottom left. </a:t>
            </a:r>
          </a:p>
          <a:p>
            <a:r>
              <a:rPr lang="en-US" dirty="0"/>
              <a:t>Sometimes scientists would want to upload a picture of the plate surface after failure, so if an experiment had an associated image it would be shown on the bottom right.</a:t>
            </a:r>
          </a:p>
          <a:p>
            <a:r>
              <a:rPr lang="en-US" dirty="0"/>
              <a:t>During the experiment, the pull strength and displacement are measured continuously, so scientists also wanted to view this load vs displacement curve which can be seen in the top right. </a:t>
            </a:r>
          </a:p>
          <a:p>
            <a:endParaRPr lang="en-US" dirty="0"/>
          </a:p>
          <a:p>
            <a:r>
              <a:rPr lang="en-US" dirty="0"/>
              <a:t>I also started writing code to allow for a user to selected multiple points, which would cause the failure surface images to appear next to each other and add multiple curves to the load </a:t>
            </a:r>
            <a:r>
              <a:rPr lang="en-US" dirty="0" err="1"/>
              <a:t>disp</a:t>
            </a:r>
            <a:r>
              <a:rPr lang="en-US" dirty="0"/>
              <a:t> chat. I planned for the data in the bottom left to be in a table view so that rows could be filled in for each selected experiment. </a:t>
            </a:r>
          </a:p>
        </p:txBody>
      </p:sp>
      <p:sp>
        <p:nvSpPr>
          <p:cNvPr id="4" name="Slide Number Placeholder 3"/>
          <p:cNvSpPr>
            <a:spLocks noGrp="1"/>
          </p:cNvSpPr>
          <p:nvPr>
            <p:ph type="sldNum" sz="quarter" idx="5"/>
          </p:nvPr>
        </p:nvSpPr>
        <p:spPr/>
        <p:txBody>
          <a:bodyPr/>
          <a:lstStyle/>
          <a:p>
            <a:fld id="{FBDA1951-3357-4BDB-AAFA-54F27FDA138B}" type="slidenum">
              <a:rPr lang="en-US" smtClean="0"/>
              <a:t>6</a:t>
            </a:fld>
            <a:endParaRPr lang="en-US"/>
          </a:p>
        </p:txBody>
      </p:sp>
    </p:spTree>
    <p:extLst>
      <p:ext uri="{BB962C8B-B14F-4D97-AF65-F5344CB8AC3E}">
        <p14:creationId xmlns:p14="http://schemas.microsoft.com/office/powerpoint/2010/main" val="414363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 covers the visualization itself, and as I mentioned previously, I noticed some trends in the development process that were leading to lots of tech debt. While working on my visualization tool, I started to address these issues. </a:t>
            </a:r>
          </a:p>
          <a:p>
            <a:endParaRPr lang="en-US" dirty="0"/>
          </a:p>
        </p:txBody>
      </p:sp>
      <p:sp>
        <p:nvSpPr>
          <p:cNvPr id="4" name="Slide Number Placeholder 3"/>
          <p:cNvSpPr>
            <a:spLocks noGrp="1"/>
          </p:cNvSpPr>
          <p:nvPr>
            <p:ph type="sldNum" sz="quarter" idx="5"/>
          </p:nvPr>
        </p:nvSpPr>
        <p:spPr/>
        <p:txBody>
          <a:bodyPr/>
          <a:lstStyle/>
          <a:p>
            <a:fld id="{FBDA1951-3357-4BDB-AAFA-54F27FDA138B}" type="slidenum">
              <a:rPr lang="en-US" smtClean="0"/>
              <a:t>7</a:t>
            </a:fld>
            <a:endParaRPr lang="en-US"/>
          </a:p>
        </p:txBody>
      </p:sp>
    </p:spTree>
    <p:extLst>
      <p:ext uri="{BB962C8B-B14F-4D97-AF65-F5344CB8AC3E}">
        <p14:creationId xmlns:p14="http://schemas.microsoft.com/office/powerpoint/2010/main" val="1230867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I thought would benefit the project the most was to provide some structure to the project directory. There was essentially no structure as students had been writing their code in random files and folders with no real direction. I went through the entire codebase, giving functions, components, and files more appropriate names and setting up a directory structure so that each component would be kept near its stylesheet and tests. Almost every file at this point used relative imports, which of course did not work after moving files around. I chose to convert every import across the app into absolute paths so that moving files in the future would require less work. </a:t>
            </a:r>
          </a:p>
          <a:p>
            <a:endParaRPr lang="en-US" dirty="0"/>
          </a:p>
          <a:p>
            <a:r>
              <a:rPr lang="en-US" dirty="0"/>
              <a:t>************</a:t>
            </a:r>
          </a:p>
          <a:p>
            <a:endParaRPr lang="en-US" dirty="0"/>
          </a:p>
          <a:p>
            <a:r>
              <a:rPr lang="en-US" dirty="0"/>
              <a:t>Abs vs relative</a:t>
            </a:r>
          </a:p>
          <a:p>
            <a:pPr marL="171450" indent="-171450">
              <a:buFontTx/>
              <a:buChar char="-"/>
            </a:pPr>
            <a:r>
              <a:rPr lang="en-US" dirty="0"/>
              <a:t>imports in a file don’t break if the file is moved</a:t>
            </a:r>
          </a:p>
          <a:p>
            <a:pPr marL="171450" indent="-171450">
              <a:buFontTx/>
              <a:buChar char="-"/>
            </a:pPr>
            <a:r>
              <a:rPr lang="en-US" dirty="0"/>
              <a:t>refactor easier, find &amp; replace</a:t>
            </a:r>
          </a:p>
          <a:p>
            <a:pPr marL="171450" indent="-171450">
              <a:buFontTx/>
              <a:buChar char="-"/>
            </a:pPr>
            <a:r>
              <a:rPr lang="en-US" dirty="0"/>
              <a:t>locate file easier</a:t>
            </a:r>
          </a:p>
          <a:p>
            <a:endParaRPr lang="en-US" dirty="0"/>
          </a:p>
        </p:txBody>
      </p:sp>
      <p:sp>
        <p:nvSpPr>
          <p:cNvPr id="4" name="Slide Number Placeholder 3"/>
          <p:cNvSpPr>
            <a:spLocks noGrp="1"/>
          </p:cNvSpPr>
          <p:nvPr>
            <p:ph type="sldNum" sz="quarter" idx="5"/>
          </p:nvPr>
        </p:nvSpPr>
        <p:spPr/>
        <p:txBody>
          <a:bodyPr/>
          <a:lstStyle/>
          <a:p>
            <a:fld id="{FBDA1951-3357-4BDB-AAFA-54F27FDA138B}" type="slidenum">
              <a:rPr lang="en-US" smtClean="0"/>
              <a:t>8</a:t>
            </a:fld>
            <a:endParaRPr lang="en-US"/>
          </a:p>
        </p:txBody>
      </p:sp>
    </p:spTree>
    <p:extLst>
      <p:ext uri="{BB962C8B-B14F-4D97-AF65-F5344CB8AC3E}">
        <p14:creationId xmlns:p14="http://schemas.microsoft.com/office/powerpoint/2010/main" val="154017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key part that was missing was a functioning Redux store to manage state across the application, so as part of this restructuring process I added directories for actions, reducers, etc. and began writing a store. The backend for the project had not received very much attention, so I wrote function headers for querying the database when the API endpoints were implemented.</a:t>
            </a:r>
          </a:p>
          <a:p>
            <a:endParaRPr lang="en-US" dirty="0"/>
          </a:p>
          <a:p>
            <a:r>
              <a:rPr lang="en-US" dirty="0"/>
              <a:t>While working on the vis I wanted my components to be scalable and work with the store once it was finalized, so I added placeholder code to work with this new React-Redux pattern.</a:t>
            </a:r>
          </a:p>
          <a:p>
            <a:endParaRPr lang="en-US" dirty="0"/>
          </a:p>
          <a:p>
            <a:r>
              <a:rPr lang="en-US" dirty="0"/>
              <a:t>One feature we wanted to add was to let a user query the data, and have the visualization update accordingly to only include the data returned from their query. This would be possible with the addition of the Redux store, so that when the data was manipulated locally, both the table component running the search and the visualization would be aware of the changes.  </a:t>
            </a:r>
          </a:p>
          <a:p>
            <a:endParaRPr lang="en-US" dirty="0"/>
          </a:p>
          <a:p>
            <a:endParaRPr lang="en-US" dirty="0"/>
          </a:p>
          <a:p>
            <a:r>
              <a:rPr lang="en-US" dirty="0"/>
              <a:t>I also made similar changes to existing code, so that once data could be retrieved from the database, a user’s search on the data would cause the visualization to only display the data returned from the search.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BDA1951-3357-4BDB-AAFA-54F27FDA138B}" type="slidenum">
              <a:rPr lang="en-US" smtClean="0"/>
              <a:t>9</a:t>
            </a:fld>
            <a:endParaRPr lang="en-US"/>
          </a:p>
        </p:txBody>
      </p:sp>
    </p:spTree>
    <p:extLst>
      <p:ext uri="{BB962C8B-B14F-4D97-AF65-F5344CB8AC3E}">
        <p14:creationId xmlns:p14="http://schemas.microsoft.com/office/powerpoint/2010/main" val="213993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097C-C1EF-85A5-51F9-31A53C2485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DA2962-72BF-081E-AF2E-FDA77F134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FD00B1-89FB-F556-5A6A-A07D84006810}"/>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5" name="Footer Placeholder 4">
            <a:extLst>
              <a:ext uri="{FF2B5EF4-FFF2-40B4-BE49-F238E27FC236}">
                <a16:creationId xmlns:a16="http://schemas.microsoft.com/office/drawing/2014/main" id="{FC885CBA-FD28-061D-F590-477A0E5D1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D51EA-DA76-D8FE-BEDE-91E9A6E1C56B}"/>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269114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08D3-1B52-2B5F-3687-6DD4623CFC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BF0745-6235-A0A8-E1FC-1DC253EDE1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B669A-41FE-0756-EADE-5F5EEEF50D7E}"/>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5" name="Footer Placeholder 4">
            <a:extLst>
              <a:ext uri="{FF2B5EF4-FFF2-40B4-BE49-F238E27FC236}">
                <a16:creationId xmlns:a16="http://schemas.microsoft.com/office/drawing/2014/main" id="{91B5D5E7-A7EF-8276-07A0-AFE75D1A9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27B18-60E1-0162-635A-8480BB005C42}"/>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240521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0BF87-873F-3E9D-1540-67B5282035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6C360-BFC1-AF02-F25E-A6148A2FEF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C1E16-6231-FD54-F44C-5001F77DE0ED}"/>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5" name="Footer Placeholder 4">
            <a:extLst>
              <a:ext uri="{FF2B5EF4-FFF2-40B4-BE49-F238E27FC236}">
                <a16:creationId xmlns:a16="http://schemas.microsoft.com/office/drawing/2014/main" id="{D10C786D-DD69-525F-A12B-DCFF16B1B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B7028-30E1-68E3-82E6-4E0285C22DE6}"/>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89541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6E58-4692-4F52-BBE5-57FDAEB689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BC721-E651-A830-2A3E-0EA3752F8B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64949-5299-8CFB-86F6-A0858EF275DF}"/>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5" name="Footer Placeholder 4">
            <a:extLst>
              <a:ext uri="{FF2B5EF4-FFF2-40B4-BE49-F238E27FC236}">
                <a16:creationId xmlns:a16="http://schemas.microsoft.com/office/drawing/2014/main" id="{46DF6F7D-E182-0F13-4628-F23675CB0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4C6B7-5C80-ABB0-B18F-5610B63C6449}"/>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295807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0E8C-7CB4-ECE6-C09E-62C6D0287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E1B831-3516-E92F-2593-CDF2DC1AF5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F44E4-57B2-0052-72AD-1672F8E69146}"/>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5" name="Footer Placeholder 4">
            <a:extLst>
              <a:ext uri="{FF2B5EF4-FFF2-40B4-BE49-F238E27FC236}">
                <a16:creationId xmlns:a16="http://schemas.microsoft.com/office/drawing/2014/main" id="{515F05C5-AF2D-EC30-CD79-4FE99B5FE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4AF40-8FCF-909A-DED6-C3832D8D291D}"/>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427887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2716-1465-D694-4DE0-427CF14082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4C01-433B-1873-56DF-E860136DB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64B485-1047-9CEE-70F8-8932549FE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4A855-D6BE-6F0D-9C7A-87960C25772B}"/>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6" name="Footer Placeholder 5">
            <a:extLst>
              <a:ext uri="{FF2B5EF4-FFF2-40B4-BE49-F238E27FC236}">
                <a16:creationId xmlns:a16="http://schemas.microsoft.com/office/drawing/2014/main" id="{74C8F1D0-ECEB-9FE7-B40C-F0BCB061E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8A80A-046C-CC99-CBEF-0EA7E8A3AEE9}"/>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3553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5073-C965-5AA8-0D4B-4A30BF6CF4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EC93BD-C6A3-194F-311B-16D179FE5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F857CA-2DB7-CDAF-B3B8-406A74736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87F148-BB2D-3C9F-1A6F-A7C65AD18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0C6D32-404F-CB75-B895-59E6847AE0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33B5E2-AC2F-64BC-FAE3-1A793A194711}"/>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8" name="Footer Placeholder 7">
            <a:extLst>
              <a:ext uri="{FF2B5EF4-FFF2-40B4-BE49-F238E27FC236}">
                <a16:creationId xmlns:a16="http://schemas.microsoft.com/office/drawing/2014/main" id="{73EFEA83-8C4D-1E12-EF90-AF3E2497E8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C12C0C-EE8D-22EF-EED0-AC39C423D4A9}"/>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274760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5BB0-E270-CE97-DEA9-181C0B2F6F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6BB56-E0BB-748C-635F-283A44CE0425}"/>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4" name="Footer Placeholder 3">
            <a:extLst>
              <a:ext uri="{FF2B5EF4-FFF2-40B4-BE49-F238E27FC236}">
                <a16:creationId xmlns:a16="http://schemas.microsoft.com/office/drawing/2014/main" id="{1B962FA9-8720-A592-EDE1-6EDD49878A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CFEE0-72C6-C258-DB81-28B6ABF2909F}"/>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174893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43869-16DF-E926-2CBF-08D3B626C6D9}"/>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3" name="Footer Placeholder 2">
            <a:extLst>
              <a:ext uri="{FF2B5EF4-FFF2-40B4-BE49-F238E27FC236}">
                <a16:creationId xmlns:a16="http://schemas.microsoft.com/office/drawing/2014/main" id="{7C35EF67-C7F3-F39C-8F50-3C555B491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77418D-2F52-D022-6DA0-1D0B09DC747C}"/>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281703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3E7F-A1DF-AA00-914A-8565BEE7D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5DF007-9FB1-050A-0C43-5961BE0A0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78C31F-9943-B0D8-2F82-A25835477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0B695-E913-702B-156F-730EB36C235C}"/>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6" name="Footer Placeholder 5">
            <a:extLst>
              <a:ext uri="{FF2B5EF4-FFF2-40B4-BE49-F238E27FC236}">
                <a16:creationId xmlns:a16="http://schemas.microsoft.com/office/drawing/2014/main" id="{67011AA3-7B4D-7BF3-2D32-AD68D2C7F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8D298-75D9-0652-AEF8-AFDE433378FE}"/>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2870316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6ADF-9862-5FB0-7B33-BD5361CA7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4ECB7-AFDB-73CE-EB9A-6BE1E00580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70D72-A66F-F892-9F16-C8CF3E2AC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0DBBC-9254-8ECD-51F8-F7D197BDF095}"/>
              </a:ext>
            </a:extLst>
          </p:cNvPr>
          <p:cNvSpPr>
            <a:spLocks noGrp="1"/>
          </p:cNvSpPr>
          <p:nvPr>
            <p:ph type="dt" sz="half" idx="10"/>
          </p:nvPr>
        </p:nvSpPr>
        <p:spPr/>
        <p:txBody>
          <a:bodyPr/>
          <a:lstStyle/>
          <a:p>
            <a:fld id="{1D32CB13-C8C5-4532-AD97-0F246C1BD3B1}" type="datetimeFigureOut">
              <a:rPr lang="en-US" smtClean="0"/>
              <a:t>7/3/2025</a:t>
            </a:fld>
            <a:endParaRPr lang="en-US"/>
          </a:p>
        </p:txBody>
      </p:sp>
      <p:sp>
        <p:nvSpPr>
          <p:cNvPr id="6" name="Footer Placeholder 5">
            <a:extLst>
              <a:ext uri="{FF2B5EF4-FFF2-40B4-BE49-F238E27FC236}">
                <a16:creationId xmlns:a16="http://schemas.microsoft.com/office/drawing/2014/main" id="{0EB76FFC-2EFA-5727-95FB-B414E8318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57058-25E3-55AB-8290-3041598765D6}"/>
              </a:ext>
            </a:extLst>
          </p:cNvPr>
          <p:cNvSpPr>
            <a:spLocks noGrp="1"/>
          </p:cNvSpPr>
          <p:nvPr>
            <p:ph type="sldNum" sz="quarter" idx="12"/>
          </p:nvPr>
        </p:nvSpPr>
        <p:spPr/>
        <p:txBody>
          <a:bodyPr/>
          <a:lstStyle/>
          <a:p>
            <a:fld id="{BCB7E90A-B5E1-43DE-9DCF-FC3F579433E0}" type="slidenum">
              <a:rPr lang="en-US" smtClean="0"/>
              <a:t>‹#›</a:t>
            </a:fld>
            <a:endParaRPr lang="en-US"/>
          </a:p>
        </p:txBody>
      </p:sp>
    </p:spTree>
    <p:extLst>
      <p:ext uri="{BB962C8B-B14F-4D97-AF65-F5344CB8AC3E}">
        <p14:creationId xmlns:p14="http://schemas.microsoft.com/office/powerpoint/2010/main" val="224795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39B33-4B93-E6B3-A664-19B6AD9A49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19BD01-6673-03B5-05E9-90BC923AC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CF18-9A9F-601E-5ED2-FF2AA29CA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2CB13-C8C5-4532-AD97-0F246C1BD3B1}" type="datetimeFigureOut">
              <a:rPr lang="en-US" smtClean="0"/>
              <a:t>7/3/2025</a:t>
            </a:fld>
            <a:endParaRPr lang="en-US"/>
          </a:p>
        </p:txBody>
      </p:sp>
      <p:sp>
        <p:nvSpPr>
          <p:cNvPr id="5" name="Footer Placeholder 4">
            <a:extLst>
              <a:ext uri="{FF2B5EF4-FFF2-40B4-BE49-F238E27FC236}">
                <a16:creationId xmlns:a16="http://schemas.microsoft.com/office/drawing/2014/main" id="{80EFF36B-7A64-22DB-B781-2685EB59C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2BB6426-5EDF-0074-2264-A435E0816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B7E90A-B5E1-43DE-9DCF-FC3F579433E0}" type="slidenum">
              <a:rPr lang="en-US" smtClean="0"/>
              <a:t>‹#›</a:t>
            </a:fld>
            <a:endParaRPr lang="en-US"/>
          </a:p>
        </p:txBody>
      </p:sp>
    </p:spTree>
    <p:extLst>
      <p:ext uri="{BB962C8B-B14F-4D97-AF65-F5344CB8AC3E}">
        <p14:creationId xmlns:p14="http://schemas.microsoft.com/office/powerpoint/2010/main" val="38441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chart, application, bar chart&#10;&#10;Description automatically generated">
            <a:extLst>
              <a:ext uri="{FF2B5EF4-FFF2-40B4-BE49-F238E27FC236}">
                <a16:creationId xmlns:a16="http://schemas.microsoft.com/office/drawing/2014/main" id="{4A5EA6B6-CD11-4017-B686-DDD72F96A5EB}"/>
              </a:ext>
            </a:extLst>
          </p:cNvPr>
          <p:cNvPicPr>
            <a:picLocks noChangeAspect="1"/>
          </p:cNvPicPr>
          <p:nvPr/>
        </p:nvPicPr>
        <p:blipFill>
          <a:blip r:embed="rId3"/>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DAEFBB30-B4F9-4CDF-A702-B95379724064}"/>
              </a:ext>
            </a:extLst>
          </p:cNvPr>
          <p:cNvSpPr txBox="1">
            <a:spLocks/>
          </p:cNvSpPr>
          <p:nvPr/>
        </p:nvSpPr>
        <p:spPr>
          <a:xfrm>
            <a:off x="2692331" y="205292"/>
            <a:ext cx="4138775" cy="593847"/>
          </a:xfrm>
          <a:prstGeom prst="rect">
            <a:avLst/>
          </a:prstGeom>
          <a:ln>
            <a:solidFill>
              <a:schemeClr val="tx1"/>
            </a:solidFill>
          </a:ln>
          <a:effectLst>
            <a:outerShdw blurRad="50800" dist="38100" dir="8100000" algn="tr"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Univers Condensed Light" panose="020B0306020202040204" pitchFamily="34" charset="0"/>
              </a:rPr>
              <a:t>ARL Data Dashboard</a:t>
            </a:r>
          </a:p>
        </p:txBody>
      </p:sp>
    </p:spTree>
    <p:extLst>
      <p:ext uri="{BB962C8B-B14F-4D97-AF65-F5344CB8AC3E}">
        <p14:creationId xmlns:p14="http://schemas.microsoft.com/office/powerpoint/2010/main" val="232174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chart, scatter chart&#10;&#10;Description automatically generated">
            <a:extLst>
              <a:ext uri="{FF2B5EF4-FFF2-40B4-BE49-F238E27FC236}">
                <a16:creationId xmlns:a16="http://schemas.microsoft.com/office/drawing/2014/main" id="{455DFCA7-25EE-4051-A8D0-70E4135DD201}"/>
              </a:ext>
            </a:extLst>
          </p:cNvPr>
          <p:cNvPicPr>
            <a:picLocks noGrp="1" noChangeAspect="1"/>
          </p:cNvPicPr>
          <p:nvPr>
            <p:ph idx="1"/>
          </p:nvPr>
        </p:nvPicPr>
        <p:blipFill rotWithShape="1">
          <a:blip r:embed="rId3"/>
          <a:srcRect b="481"/>
          <a:stretch/>
        </p:blipFill>
        <p:spPr>
          <a:xfrm>
            <a:off x="-1" y="0"/>
            <a:ext cx="12190291" cy="6602819"/>
          </a:xfrm>
        </p:spPr>
      </p:pic>
      <p:sp>
        <p:nvSpPr>
          <p:cNvPr id="3" name="Title 1">
            <a:extLst>
              <a:ext uri="{FF2B5EF4-FFF2-40B4-BE49-F238E27FC236}">
                <a16:creationId xmlns:a16="http://schemas.microsoft.com/office/drawing/2014/main" id="{9FBE8968-A2F9-41D4-8EB4-DFEC2A9648DA}"/>
              </a:ext>
            </a:extLst>
          </p:cNvPr>
          <p:cNvSpPr txBox="1">
            <a:spLocks/>
          </p:cNvSpPr>
          <p:nvPr/>
        </p:nvSpPr>
        <p:spPr>
          <a:xfrm>
            <a:off x="6731392" y="255181"/>
            <a:ext cx="4138775" cy="593847"/>
          </a:xfrm>
          <a:prstGeom prst="rect">
            <a:avLst/>
          </a:prstGeom>
          <a:ln>
            <a:solidFill>
              <a:schemeClr val="tx1"/>
            </a:solidFill>
          </a:ln>
          <a:effectLst>
            <a:outerShdw blurRad="50800" dist="38100" dir="8100000" algn="tr"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Univers Condensed Light" panose="020B0306020202040204" pitchFamily="34" charset="0"/>
              </a:rPr>
              <a:t>Application of Redux</a:t>
            </a:r>
          </a:p>
        </p:txBody>
      </p:sp>
    </p:spTree>
    <p:extLst>
      <p:ext uri="{BB962C8B-B14F-4D97-AF65-F5344CB8AC3E}">
        <p14:creationId xmlns:p14="http://schemas.microsoft.com/office/powerpoint/2010/main" val="280628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9E7C-5BF4-4391-BABC-0BDEE5A5EA3A}"/>
              </a:ext>
            </a:extLst>
          </p:cNvPr>
          <p:cNvSpPr>
            <a:spLocks noGrp="1"/>
          </p:cNvSpPr>
          <p:nvPr>
            <p:ph type="title"/>
          </p:nvPr>
        </p:nvSpPr>
        <p:spPr/>
        <p:txBody>
          <a:bodyPr/>
          <a:lstStyle/>
          <a:p>
            <a:r>
              <a:rPr lang="en-US" b="1" dirty="0">
                <a:latin typeface="Univers Condensed Light" panose="020B0306020202040204" pitchFamily="34" charset="0"/>
              </a:rPr>
              <a:t>Improving the Process</a:t>
            </a:r>
          </a:p>
        </p:txBody>
      </p:sp>
      <p:sp>
        <p:nvSpPr>
          <p:cNvPr id="3" name="Content Placeholder 2">
            <a:extLst>
              <a:ext uri="{FF2B5EF4-FFF2-40B4-BE49-F238E27FC236}">
                <a16:creationId xmlns:a16="http://schemas.microsoft.com/office/drawing/2014/main" id="{C67D2785-451D-4F79-BFF9-DF01FF0BC06F}"/>
              </a:ext>
            </a:extLst>
          </p:cNvPr>
          <p:cNvSpPr>
            <a:spLocks noGrp="1"/>
          </p:cNvSpPr>
          <p:nvPr>
            <p:ph idx="1"/>
          </p:nvPr>
        </p:nvSpPr>
        <p:spPr>
          <a:xfrm>
            <a:off x="838200" y="1825625"/>
            <a:ext cx="5424377" cy="4351338"/>
          </a:xfrm>
        </p:spPr>
        <p:txBody>
          <a:bodyPr/>
          <a:lstStyle/>
          <a:p>
            <a:r>
              <a:rPr lang="en-US" dirty="0"/>
              <a:t>Address and reduce tech debt</a:t>
            </a:r>
          </a:p>
          <a:p>
            <a:r>
              <a:rPr lang="en-US" dirty="0"/>
              <a:t>Prevent future buildup</a:t>
            </a:r>
          </a:p>
          <a:p>
            <a:endParaRPr lang="en-US" dirty="0"/>
          </a:p>
          <a:p>
            <a:pPr marL="0" indent="0">
              <a:buNone/>
            </a:pPr>
            <a:r>
              <a:rPr lang="en-US" dirty="0"/>
              <a:t>  	Apply conventional structure</a:t>
            </a:r>
          </a:p>
          <a:p>
            <a:pPr marL="0" indent="0">
              <a:buNone/>
            </a:pPr>
            <a:r>
              <a:rPr lang="en-US" dirty="0"/>
              <a:t>           Redux store</a:t>
            </a:r>
          </a:p>
          <a:p>
            <a:pPr marL="0" indent="0">
              <a:buNone/>
            </a:pPr>
            <a:r>
              <a:rPr lang="en-US" dirty="0"/>
              <a:t>           Testing</a:t>
            </a:r>
          </a:p>
          <a:p>
            <a:pPr marL="0" indent="0">
              <a:buNone/>
            </a:pPr>
            <a:r>
              <a:rPr lang="en-US" dirty="0"/>
              <a:t>	    </a:t>
            </a:r>
          </a:p>
          <a:p>
            <a:pPr marL="0" indent="0">
              <a:buNone/>
            </a:pPr>
            <a:r>
              <a:rPr lang="en-US" dirty="0"/>
              <a:t> </a:t>
            </a:r>
          </a:p>
        </p:txBody>
      </p:sp>
      <p:cxnSp>
        <p:nvCxnSpPr>
          <p:cNvPr id="5" name="Straight Arrow Connector 4">
            <a:extLst>
              <a:ext uri="{FF2B5EF4-FFF2-40B4-BE49-F238E27FC236}">
                <a16:creationId xmlns:a16="http://schemas.microsoft.com/office/drawing/2014/main" id="{685150B0-381F-4B22-BA7D-4193749C46E3}"/>
              </a:ext>
            </a:extLst>
          </p:cNvPr>
          <p:cNvCxnSpPr>
            <a:cxnSpLocks/>
          </p:cNvCxnSpPr>
          <p:nvPr/>
        </p:nvCxnSpPr>
        <p:spPr>
          <a:xfrm>
            <a:off x="1010093" y="3604437"/>
            <a:ext cx="659219" cy="0"/>
          </a:xfrm>
          <a:prstGeom prst="straightConnector1">
            <a:avLst/>
          </a:prstGeom>
          <a:ln w="317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DBFB544-C537-4A66-99AF-DA59E51092C7}"/>
              </a:ext>
            </a:extLst>
          </p:cNvPr>
          <p:cNvSpPr txBox="1">
            <a:spLocks/>
          </p:cNvSpPr>
          <p:nvPr/>
        </p:nvSpPr>
        <p:spPr>
          <a:xfrm>
            <a:off x="6684336" y="435935"/>
            <a:ext cx="4745663" cy="6056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 app code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components</a:t>
            </a:r>
            <a:r>
              <a:rPr lang="en-US" sz="14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/MyComponent.jsx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highlight>
                  <a:srgbClr val="C5E0B4"/>
                </a:highlight>
                <a:latin typeface="Consolas" panose="020B0609020204030204" pitchFamily="49" charset="0"/>
              </a:rPr>
              <a:t>__tests__</a:t>
            </a:r>
            <a:r>
              <a:rPr lang="en-US" sz="1400" b="1" dirty="0">
                <a:solidFill>
                  <a:srgbClr val="000000"/>
                </a:solidFill>
                <a:latin typeface="Consolas" panose="020B0609020204030204" pitchFamily="49" charset="0"/>
              </a:rPr>
              <a:t> </a:t>
            </a:r>
            <a:endParaRPr lang="en-US" sz="2000" b="1"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dirty="0">
                <a:solidFill>
                  <a:srgbClr val="000000"/>
                </a:solidFill>
                <a:highlight>
                  <a:srgbClr val="C5E0B4"/>
                </a:highlight>
                <a:latin typeface="Consolas" panose="020B0609020204030204" pitchFamily="49" charset="0"/>
              </a:rPr>
              <a:t>MyComponent.test.js </a:t>
            </a:r>
            <a:endParaRPr lang="en-US" sz="2000" dirty="0">
              <a:solidFill>
                <a:srgbClr val="000000"/>
              </a:solidFill>
              <a:highlight>
                <a:srgbClr val="C5E0B4"/>
              </a:highlight>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styles</a:t>
            </a:r>
            <a:r>
              <a:rPr lang="en-US" sz="14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/some-styles.scss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_actions</a:t>
            </a:r>
            <a:r>
              <a:rPr lang="en-US" sz="1400" dirty="0">
                <a:solidFill>
                  <a:srgbClr val="000000"/>
                </a:solidFill>
                <a:latin typeface="Consolas" panose="020B0609020204030204" pitchFamily="49" charset="0"/>
              </a:rPr>
              <a:t>: Redux actions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_constants</a:t>
            </a:r>
            <a:r>
              <a:rPr lang="en-US" sz="1400" dirty="0">
                <a:solidFill>
                  <a:srgbClr val="000000"/>
                </a:solidFill>
                <a:latin typeface="Consolas" panose="020B0609020204030204" pitchFamily="49" charset="0"/>
              </a:rPr>
              <a:t>: Redux constants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_containers</a:t>
            </a:r>
            <a:r>
              <a:rPr lang="en-US" sz="1400" dirty="0">
                <a:solidFill>
                  <a:srgbClr val="000000"/>
                </a:solidFill>
                <a:latin typeface="Consolas" panose="020B0609020204030204" pitchFamily="49" charset="0"/>
              </a:rPr>
              <a:t>: Redux containers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_reducers</a:t>
            </a:r>
            <a:r>
              <a:rPr lang="en-US" sz="1400" dirty="0">
                <a:solidFill>
                  <a:srgbClr val="000000"/>
                </a:solidFill>
                <a:latin typeface="Consolas" panose="020B0609020204030204" pitchFamily="49" charset="0"/>
              </a:rPr>
              <a:t>: Redux reducers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/index.js </a:t>
            </a: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/routes.js</a:t>
            </a: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/store.js </a:t>
            </a: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webpack</a:t>
            </a:r>
            <a:r>
              <a:rPr lang="en-US" sz="1400" dirty="0">
                <a:solidFill>
                  <a:srgbClr val="000000"/>
                </a:solidFill>
                <a:latin typeface="Consolas" panose="020B0609020204030204" pitchFamily="49" charset="0"/>
              </a:rPr>
              <a:t>: webpack configs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scripts</a:t>
            </a:r>
            <a:r>
              <a:rPr lang="en-US" sz="1400" dirty="0">
                <a:solidFill>
                  <a:srgbClr val="000000"/>
                </a:solidFill>
                <a:latin typeface="Consolas" panose="020B0609020204030204" pitchFamily="49" charset="0"/>
              </a:rPr>
              <a:t>: build scripts, etc.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highlight>
                  <a:srgbClr val="C5E0B4"/>
                </a:highlight>
                <a:latin typeface="Consolas" panose="020B0609020204030204" pitchFamily="49" charset="0"/>
              </a:rPr>
              <a:t>tests</a:t>
            </a:r>
            <a:r>
              <a:rPr lang="en-US" sz="1400" dirty="0">
                <a:solidFill>
                  <a:srgbClr val="000000"/>
                </a:solidFill>
                <a:latin typeface="Consolas" panose="020B0609020204030204" pitchFamily="49" charset="0"/>
              </a:rPr>
              <a:t>: non-component specific tests </a:t>
            </a:r>
            <a:endParaRPr lang="en-US" sz="2000" dirty="0">
              <a:solidFill>
                <a:srgbClr val="000000"/>
              </a:solidFill>
              <a:latin typeface="Consolas" panose="020B0609020204030204" pitchFamily="49" charset="0"/>
            </a:endParaRPr>
          </a:p>
          <a:p>
            <a:pPr marL="0" indent="0">
              <a:lnSpc>
                <a:spcPct val="150000"/>
              </a:lnSpc>
              <a:spcBef>
                <a:spcPts val="0"/>
              </a:spcBef>
              <a:buFont typeface="Arial" panose="020B0604020202020204" pitchFamily="34" charset="0"/>
              <a:buNone/>
            </a:pPr>
            <a:endParaRPr lang="en-US" sz="2000" dirty="0">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F7934CC0-88CB-43E0-A236-465F91EE8C64}"/>
              </a:ext>
            </a:extLst>
          </p:cNvPr>
          <p:cNvCxnSpPr>
            <a:cxnSpLocks/>
          </p:cNvCxnSpPr>
          <p:nvPr/>
        </p:nvCxnSpPr>
        <p:spPr>
          <a:xfrm>
            <a:off x="1010093" y="4097079"/>
            <a:ext cx="659219" cy="0"/>
          </a:xfrm>
          <a:prstGeom prst="straightConnector1">
            <a:avLst/>
          </a:prstGeom>
          <a:ln w="317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FEE440F-FD27-447B-AA97-89C03C659908}"/>
              </a:ext>
            </a:extLst>
          </p:cNvPr>
          <p:cNvCxnSpPr>
            <a:cxnSpLocks/>
          </p:cNvCxnSpPr>
          <p:nvPr/>
        </p:nvCxnSpPr>
        <p:spPr>
          <a:xfrm>
            <a:off x="1010093" y="4610985"/>
            <a:ext cx="659219" cy="0"/>
          </a:xfrm>
          <a:prstGeom prst="straightConnector1">
            <a:avLst/>
          </a:prstGeom>
          <a:ln w="317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9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9B3E0-F214-4316-BE40-2BB4637C6AF0}"/>
              </a:ext>
            </a:extLst>
          </p:cNvPr>
          <p:cNvSpPr>
            <a:spLocks noGrp="1"/>
          </p:cNvSpPr>
          <p:nvPr>
            <p:ph idx="1"/>
          </p:nvPr>
        </p:nvSpPr>
        <p:spPr>
          <a:xfrm>
            <a:off x="838200" y="1825625"/>
            <a:ext cx="10526486" cy="4351338"/>
          </a:xfrm>
        </p:spPr>
        <p:txBody>
          <a:bodyPr/>
          <a:lstStyle/>
          <a:p>
            <a:pPr>
              <a:lnSpc>
                <a:spcPct val="120000"/>
              </a:lnSpc>
            </a:pPr>
            <a:r>
              <a:rPr lang="en-US" dirty="0">
                <a:solidFill>
                  <a:srgbClr val="0B6074"/>
                </a:solidFill>
              </a:rPr>
              <a:t>Interactive visualization tool</a:t>
            </a:r>
          </a:p>
          <a:p>
            <a:pPr lvl="1">
              <a:lnSpc>
                <a:spcPct val="120000"/>
              </a:lnSpc>
            </a:pPr>
            <a:r>
              <a:rPr lang="en-US" dirty="0"/>
              <a:t>Created design plan</a:t>
            </a:r>
          </a:p>
          <a:p>
            <a:pPr lvl="1">
              <a:lnSpc>
                <a:spcPct val="120000"/>
              </a:lnSpc>
            </a:pPr>
            <a:r>
              <a:rPr lang="en-US" dirty="0"/>
              <a:t>Wrote working prototype</a:t>
            </a:r>
          </a:p>
          <a:p>
            <a:pPr lvl="1">
              <a:lnSpc>
                <a:spcPct val="120000"/>
              </a:lnSpc>
            </a:pPr>
            <a:r>
              <a:rPr lang="en-US" dirty="0"/>
              <a:t>Engineered for scalability &amp; modularity</a:t>
            </a:r>
          </a:p>
          <a:p>
            <a:pPr>
              <a:lnSpc>
                <a:spcPct val="120000"/>
              </a:lnSpc>
            </a:pPr>
            <a:r>
              <a:rPr lang="en-US" dirty="0">
                <a:solidFill>
                  <a:srgbClr val="0B6074"/>
                </a:solidFill>
              </a:rPr>
              <a:t>Improved development process &amp; codebase</a:t>
            </a:r>
          </a:p>
          <a:p>
            <a:pPr lvl="1">
              <a:lnSpc>
                <a:spcPct val="120000"/>
              </a:lnSpc>
            </a:pPr>
            <a:r>
              <a:rPr lang="en-US" dirty="0"/>
              <a:t>Restructured project</a:t>
            </a:r>
          </a:p>
          <a:p>
            <a:pPr lvl="1">
              <a:lnSpc>
                <a:spcPct val="120000"/>
              </a:lnSpc>
            </a:pPr>
            <a:r>
              <a:rPr lang="en-US" dirty="0"/>
              <a:t>Added Redux functionality</a:t>
            </a:r>
          </a:p>
          <a:p>
            <a:pPr lvl="1">
              <a:lnSpc>
                <a:spcPct val="120000"/>
              </a:lnSpc>
            </a:pPr>
            <a:r>
              <a:rPr lang="en-US" dirty="0"/>
              <a:t>Delivered suggestions for project lead</a:t>
            </a:r>
          </a:p>
          <a:p>
            <a:pPr lvl="1">
              <a:lnSpc>
                <a:spcPct val="120000"/>
              </a:lnSpc>
            </a:pPr>
            <a:endParaRPr lang="en-US" dirty="0"/>
          </a:p>
        </p:txBody>
      </p:sp>
      <p:sp>
        <p:nvSpPr>
          <p:cNvPr id="4" name="Title 1">
            <a:extLst>
              <a:ext uri="{FF2B5EF4-FFF2-40B4-BE49-F238E27FC236}">
                <a16:creationId xmlns:a16="http://schemas.microsoft.com/office/drawing/2014/main" id="{AE1DC963-71CA-47A8-BD6D-D312B7137500}"/>
              </a:ext>
            </a:extLst>
          </p:cNvPr>
          <p:cNvSpPr>
            <a:spLocks noGrp="1"/>
          </p:cNvSpPr>
          <p:nvPr>
            <p:ph type="title"/>
          </p:nvPr>
        </p:nvSpPr>
        <p:spPr>
          <a:xfrm>
            <a:off x="838200" y="365125"/>
            <a:ext cx="10515600" cy="1325563"/>
          </a:xfrm>
        </p:spPr>
        <p:txBody>
          <a:bodyPr/>
          <a:lstStyle/>
          <a:p>
            <a:r>
              <a:rPr lang="en-US" b="1" dirty="0">
                <a:latin typeface="Univers Condensed Light" panose="020B0306020202040204" pitchFamily="34" charset="0"/>
              </a:rPr>
              <a:t>Summary</a:t>
            </a:r>
          </a:p>
        </p:txBody>
      </p:sp>
    </p:spTree>
    <p:extLst>
      <p:ext uri="{BB962C8B-B14F-4D97-AF65-F5344CB8AC3E}">
        <p14:creationId xmlns:p14="http://schemas.microsoft.com/office/powerpoint/2010/main" val="221370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236AE-6712-4769-AC86-E337AD15DEF7}"/>
              </a:ext>
            </a:extLst>
          </p:cNvPr>
          <p:cNvSpPr>
            <a:spLocks noGrp="1"/>
          </p:cNvSpPr>
          <p:nvPr>
            <p:ph idx="1"/>
          </p:nvPr>
        </p:nvSpPr>
        <p:spPr>
          <a:xfrm>
            <a:off x="625548" y="985653"/>
            <a:ext cx="6616743" cy="4979212"/>
          </a:xfrm>
        </p:spPr>
        <p:txBody>
          <a:bodyPr/>
          <a:lstStyle/>
          <a:p>
            <a:pPr>
              <a:lnSpc>
                <a:spcPct val="150000"/>
              </a:lnSpc>
            </a:pPr>
            <a:r>
              <a:rPr lang="en-US" dirty="0"/>
              <a:t>Interactive visualization tool</a:t>
            </a:r>
          </a:p>
          <a:p>
            <a:pPr lvl="1">
              <a:lnSpc>
                <a:spcPct val="150000"/>
              </a:lnSpc>
            </a:pPr>
            <a:r>
              <a:rPr lang="en-US" dirty="0"/>
              <a:t>Explore trends</a:t>
            </a:r>
          </a:p>
          <a:p>
            <a:pPr lvl="1">
              <a:lnSpc>
                <a:spcPct val="150000"/>
              </a:lnSpc>
            </a:pPr>
            <a:r>
              <a:rPr lang="en-US" dirty="0"/>
              <a:t>Drill down</a:t>
            </a:r>
          </a:p>
          <a:p>
            <a:pPr>
              <a:lnSpc>
                <a:spcPct val="150000"/>
              </a:lnSpc>
            </a:pPr>
            <a:r>
              <a:rPr lang="en-US" dirty="0"/>
              <a:t>Code and development improvements</a:t>
            </a:r>
          </a:p>
          <a:p>
            <a:pPr lvl="1">
              <a:lnSpc>
                <a:spcPct val="150000"/>
              </a:lnSpc>
            </a:pPr>
            <a:r>
              <a:rPr lang="en-US" dirty="0"/>
              <a:t>Apply more rigid standards</a:t>
            </a:r>
          </a:p>
          <a:p>
            <a:pPr lvl="1">
              <a:lnSpc>
                <a:spcPct val="150000"/>
              </a:lnSpc>
            </a:pPr>
            <a:r>
              <a:rPr lang="en-US" dirty="0"/>
              <a:t>Improve docs + add boilerplate</a:t>
            </a:r>
          </a:p>
          <a:p>
            <a:pPr lvl="1">
              <a:lnSpc>
                <a:spcPct val="150000"/>
              </a:lnSpc>
            </a:pPr>
            <a:r>
              <a:rPr lang="en-US" dirty="0"/>
              <a:t>Encourage better DevOps</a:t>
            </a:r>
          </a:p>
        </p:txBody>
      </p:sp>
      <p:pic>
        <p:nvPicPr>
          <p:cNvPr id="4" name="Picture 3" descr="A picture containing text, clipart&#10;&#10;Description automatically generated">
            <a:extLst>
              <a:ext uri="{FF2B5EF4-FFF2-40B4-BE49-F238E27FC236}">
                <a16:creationId xmlns:a16="http://schemas.microsoft.com/office/drawing/2014/main" id="{DD204FCE-7D84-406D-BA67-6CEB1EFCE659}"/>
              </a:ext>
            </a:extLst>
          </p:cNvPr>
          <p:cNvPicPr>
            <a:picLocks noChangeAspect="1"/>
          </p:cNvPicPr>
          <p:nvPr/>
        </p:nvPicPr>
        <p:blipFill>
          <a:blip r:embed="rId3">
            <a:alphaModFix amt="99000"/>
            <a:extLst>
              <a:ext uri="{BEBA8EAE-BF5A-486C-A8C5-ECC9F3942E4B}">
                <a14:imgProps xmlns:a14="http://schemas.microsoft.com/office/drawing/2010/main">
                  <a14:imgLayer r:embed="rId4">
                    <a14:imgEffect>
                      <a14:backgroundRemoval t="9524" b="89683" l="4082" r="94104">
                        <a14:foregroundMark x1="8390" y1="26190" x2="11791" y2="33333"/>
                        <a14:foregroundMark x1="4535" y1="45238" x2="4535" y2="50794"/>
                        <a14:foregroundMark x1="40590" y1="38889" x2="40590" y2="38889"/>
                        <a14:foregroundMark x1="90703" y1="43651" x2="90703" y2="43651"/>
                        <a14:foregroundMark x1="94104" y1="23810" x2="94104" y2="23810"/>
                      </a14:backgroundRemoval>
                    </a14:imgEffect>
                  </a14:imgLayer>
                </a14:imgProps>
              </a:ext>
            </a:extLst>
          </a:blip>
          <a:stretch>
            <a:fillRect/>
          </a:stretch>
        </p:blipFill>
        <p:spPr>
          <a:xfrm>
            <a:off x="6708851" y="4069567"/>
            <a:ext cx="4963196" cy="1895298"/>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5EDDFCD3-2397-483F-86CD-FB6F9A3B1C06}"/>
              </a:ext>
            </a:extLst>
          </p:cNvPr>
          <p:cNvPicPr>
            <a:picLocks noChangeAspect="1"/>
          </p:cNvPicPr>
          <p:nvPr/>
        </p:nvPicPr>
        <p:blipFill>
          <a:blip r:embed="rId5"/>
          <a:stretch>
            <a:fillRect/>
          </a:stretch>
        </p:blipFill>
        <p:spPr>
          <a:xfrm>
            <a:off x="6865045" y="1361332"/>
            <a:ext cx="4407002" cy="1524914"/>
          </a:xfrm>
          <a:prstGeom prst="rect">
            <a:avLst/>
          </a:prstGeom>
        </p:spPr>
      </p:pic>
    </p:spTree>
    <p:extLst>
      <p:ext uri="{BB962C8B-B14F-4D97-AF65-F5344CB8AC3E}">
        <p14:creationId xmlns:p14="http://schemas.microsoft.com/office/powerpoint/2010/main" val="60041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EB99B71B-8C73-4263-BD61-A1F546AC62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0927" y="0"/>
            <a:ext cx="10070146" cy="6858000"/>
          </a:xfrm>
        </p:spPr>
      </p:pic>
      <p:sp>
        <p:nvSpPr>
          <p:cNvPr id="3" name="Rectangle 2">
            <a:extLst>
              <a:ext uri="{FF2B5EF4-FFF2-40B4-BE49-F238E27FC236}">
                <a16:creationId xmlns:a16="http://schemas.microsoft.com/office/drawing/2014/main" id="{6090AE69-C4A2-4465-B8AD-73CA16F0F077}"/>
              </a:ext>
            </a:extLst>
          </p:cNvPr>
          <p:cNvSpPr/>
          <p:nvPr/>
        </p:nvSpPr>
        <p:spPr>
          <a:xfrm>
            <a:off x="779646" y="0"/>
            <a:ext cx="471638" cy="6858000"/>
          </a:xfrm>
          <a:prstGeom prst="rect">
            <a:avLst/>
          </a:prstGeom>
          <a:solidFill>
            <a:srgbClr val="F4F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676ED6A-44DF-4BFD-9244-1C325E6A320E}"/>
              </a:ext>
            </a:extLst>
          </p:cNvPr>
          <p:cNvSpPr txBox="1">
            <a:spLocks/>
          </p:cNvSpPr>
          <p:nvPr/>
        </p:nvSpPr>
        <p:spPr>
          <a:xfrm>
            <a:off x="4026612" y="197607"/>
            <a:ext cx="4138775" cy="593847"/>
          </a:xfrm>
          <a:prstGeom prst="rect">
            <a:avLst/>
          </a:prstGeom>
          <a:ln>
            <a:solidFill>
              <a:schemeClr val="tx1"/>
            </a:solidFill>
          </a:ln>
          <a:effectLst>
            <a:outerShdw blurRad="50800" dist="38100" dir="8100000" algn="tr"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Univers Condensed Light" panose="020B0306020202040204" pitchFamily="34" charset="0"/>
              </a:rPr>
              <a:t>My Contribution</a:t>
            </a:r>
          </a:p>
        </p:txBody>
      </p:sp>
    </p:spTree>
    <p:extLst>
      <p:ext uri="{BB962C8B-B14F-4D97-AF65-F5344CB8AC3E}">
        <p14:creationId xmlns:p14="http://schemas.microsoft.com/office/powerpoint/2010/main" val="371750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7BD9AE76-2634-4D5F-BD7B-5815013829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0704" y="11286"/>
            <a:ext cx="10037000" cy="6835427"/>
          </a:xfrm>
        </p:spPr>
      </p:pic>
      <p:sp>
        <p:nvSpPr>
          <p:cNvPr id="4" name="Rectangle 3">
            <a:extLst>
              <a:ext uri="{FF2B5EF4-FFF2-40B4-BE49-F238E27FC236}">
                <a16:creationId xmlns:a16="http://schemas.microsoft.com/office/drawing/2014/main" id="{DCAC0A4A-D4BC-4ABD-9183-7E55F23328E8}"/>
              </a:ext>
            </a:extLst>
          </p:cNvPr>
          <p:cNvSpPr/>
          <p:nvPr/>
        </p:nvSpPr>
        <p:spPr>
          <a:xfrm>
            <a:off x="779646" y="0"/>
            <a:ext cx="471638" cy="6858000"/>
          </a:xfrm>
          <a:prstGeom prst="rect">
            <a:avLst/>
          </a:prstGeom>
          <a:solidFill>
            <a:srgbClr val="F4F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24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86F6B1FB-B53B-4E4F-BB04-6526C08F75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6998" y="0"/>
            <a:ext cx="9298004" cy="6858808"/>
          </a:xfrm>
        </p:spPr>
      </p:pic>
      <p:sp>
        <p:nvSpPr>
          <p:cNvPr id="4" name="Rectangle 3">
            <a:extLst>
              <a:ext uri="{FF2B5EF4-FFF2-40B4-BE49-F238E27FC236}">
                <a16:creationId xmlns:a16="http://schemas.microsoft.com/office/drawing/2014/main" id="{A8F71778-20FC-4C4E-853A-488303DD0301}"/>
              </a:ext>
            </a:extLst>
          </p:cNvPr>
          <p:cNvSpPr/>
          <p:nvPr/>
        </p:nvSpPr>
        <p:spPr>
          <a:xfrm>
            <a:off x="1068404" y="0"/>
            <a:ext cx="471638" cy="6858000"/>
          </a:xfrm>
          <a:prstGeom prst="rect">
            <a:avLst/>
          </a:prstGeom>
          <a:solidFill>
            <a:srgbClr val="F4F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42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with low confidence">
            <a:extLst>
              <a:ext uri="{FF2B5EF4-FFF2-40B4-BE49-F238E27FC236}">
                <a16:creationId xmlns:a16="http://schemas.microsoft.com/office/drawing/2014/main" id="{9441DCCA-F3A3-46EF-A691-14979BA11A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1810" y="6292"/>
            <a:ext cx="9288379" cy="6851708"/>
          </a:xfrm>
        </p:spPr>
      </p:pic>
      <p:sp>
        <p:nvSpPr>
          <p:cNvPr id="4" name="Rectangle 3">
            <a:extLst>
              <a:ext uri="{FF2B5EF4-FFF2-40B4-BE49-F238E27FC236}">
                <a16:creationId xmlns:a16="http://schemas.microsoft.com/office/drawing/2014/main" id="{8EB72908-162F-4559-9F5F-9C5C6FB64F00}"/>
              </a:ext>
            </a:extLst>
          </p:cNvPr>
          <p:cNvSpPr/>
          <p:nvPr/>
        </p:nvSpPr>
        <p:spPr>
          <a:xfrm>
            <a:off x="1106905" y="0"/>
            <a:ext cx="471638" cy="6858000"/>
          </a:xfrm>
          <a:prstGeom prst="rect">
            <a:avLst/>
          </a:prstGeom>
          <a:solidFill>
            <a:srgbClr val="F4F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76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9E7C-5BF4-4391-BABC-0BDEE5A5EA3A}"/>
              </a:ext>
            </a:extLst>
          </p:cNvPr>
          <p:cNvSpPr>
            <a:spLocks noGrp="1"/>
          </p:cNvSpPr>
          <p:nvPr>
            <p:ph type="title"/>
          </p:nvPr>
        </p:nvSpPr>
        <p:spPr/>
        <p:txBody>
          <a:bodyPr/>
          <a:lstStyle/>
          <a:p>
            <a:r>
              <a:rPr lang="en-US" b="1" dirty="0">
                <a:latin typeface="Univers Condensed Light" panose="020B0306020202040204" pitchFamily="34" charset="0"/>
              </a:rPr>
              <a:t>Improving the Process</a:t>
            </a:r>
          </a:p>
        </p:txBody>
      </p:sp>
      <p:sp>
        <p:nvSpPr>
          <p:cNvPr id="3" name="Content Placeholder 2">
            <a:extLst>
              <a:ext uri="{FF2B5EF4-FFF2-40B4-BE49-F238E27FC236}">
                <a16:creationId xmlns:a16="http://schemas.microsoft.com/office/drawing/2014/main" id="{C67D2785-451D-4F79-BFF9-DF01FF0BC06F}"/>
              </a:ext>
            </a:extLst>
          </p:cNvPr>
          <p:cNvSpPr>
            <a:spLocks noGrp="1"/>
          </p:cNvSpPr>
          <p:nvPr>
            <p:ph idx="1"/>
          </p:nvPr>
        </p:nvSpPr>
        <p:spPr>
          <a:xfrm>
            <a:off x="838200" y="1825625"/>
            <a:ext cx="5424377" cy="4351338"/>
          </a:xfrm>
        </p:spPr>
        <p:txBody>
          <a:bodyPr/>
          <a:lstStyle/>
          <a:p>
            <a:r>
              <a:rPr lang="en-US" dirty="0"/>
              <a:t>Address and reduce tech debt</a:t>
            </a:r>
          </a:p>
          <a:p>
            <a:r>
              <a:rPr lang="en-US" dirty="0"/>
              <a:t>Prevent future buildup</a:t>
            </a:r>
          </a:p>
          <a:p>
            <a:endParaRPr lang="en-US" dirty="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64618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9E7C-5BF4-4391-BABC-0BDEE5A5EA3A}"/>
              </a:ext>
            </a:extLst>
          </p:cNvPr>
          <p:cNvSpPr>
            <a:spLocks noGrp="1"/>
          </p:cNvSpPr>
          <p:nvPr>
            <p:ph type="title"/>
          </p:nvPr>
        </p:nvSpPr>
        <p:spPr/>
        <p:txBody>
          <a:bodyPr/>
          <a:lstStyle/>
          <a:p>
            <a:r>
              <a:rPr lang="en-US" b="1" dirty="0">
                <a:latin typeface="Univers Condensed Light" panose="020B0306020202040204" pitchFamily="34" charset="0"/>
              </a:rPr>
              <a:t>Improving the Process</a:t>
            </a:r>
          </a:p>
        </p:txBody>
      </p:sp>
      <p:sp>
        <p:nvSpPr>
          <p:cNvPr id="3" name="Content Placeholder 2">
            <a:extLst>
              <a:ext uri="{FF2B5EF4-FFF2-40B4-BE49-F238E27FC236}">
                <a16:creationId xmlns:a16="http://schemas.microsoft.com/office/drawing/2014/main" id="{C67D2785-451D-4F79-BFF9-DF01FF0BC06F}"/>
              </a:ext>
            </a:extLst>
          </p:cNvPr>
          <p:cNvSpPr>
            <a:spLocks noGrp="1"/>
          </p:cNvSpPr>
          <p:nvPr>
            <p:ph idx="1"/>
          </p:nvPr>
        </p:nvSpPr>
        <p:spPr>
          <a:xfrm>
            <a:off x="838200" y="1825625"/>
            <a:ext cx="5424377" cy="4351338"/>
          </a:xfrm>
        </p:spPr>
        <p:txBody>
          <a:bodyPr/>
          <a:lstStyle/>
          <a:p>
            <a:r>
              <a:rPr lang="en-US" dirty="0"/>
              <a:t>Address and reduce tech debt</a:t>
            </a:r>
          </a:p>
          <a:p>
            <a:r>
              <a:rPr lang="en-US" dirty="0"/>
              <a:t>Prevent future buildup</a:t>
            </a:r>
          </a:p>
          <a:p>
            <a:endParaRPr lang="en-US" dirty="0"/>
          </a:p>
          <a:p>
            <a:pPr marL="0" indent="0">
              <a:buNone/>
            </a:pPr>
            <a:r>
              <a:rPr lang="en-US" dirty="0"/>
              <a:t>  	Apply conventional structure</a:t>
            </a:r>
          </a:p>
          <a:p>
            <a:pPr marL="0" indent="0">
              <a:buNone/>
            </a:pPr>
            <a:r>
              <a:rPr lang="en-US" dirty="0"/>
              <a:t> </a:t>
            </a:r>
          </a:p>
        </p:txBody>
      </p:sp>
      <p:cxnSp>
        <p:nvCxnSpPr>
          <p:cNvPr id="5" name="Straight Arrow Connector 4">
            <a:extLst>
              <a:ext uri="{FF2B5EF4-FFF2-40B4-BE49-F238E27FC236}">
                <a16:creationId xmlns:a16="http://schemas.microsoft.com/office/drawing/2014/main" id="{685150B0-381F-4B22-BA7D-4193749C46E3}"/>
              </a:ext>
            </a:extLst>
          </p:cNvPr>
          <p:cNvCxnSpPr>
            <a:cxnSpLocks/>
          </p:cNvCxnSpPr>
          <p:nvPr/>
        </p:nvCxnSpPr>
        <p:spPr>
          <a:xfrm>
            <a:off x="1010093" y="3604437"/>
            <a:ext cx="659219" cy="0"/>
          </a:xfrm>
          <a:prstGeom prst="straightConnector1">
            <a:avLst/>
          </a:prstGeom>
          <a:ln w="317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DBFB544-C537-4A66-99AF-DA59E51092C7}"/>
              </a:ext>
            </a:extLst>
          </p:cNvPr>
          <p:cNvSpPr txBox="1">
            <a:spLocks/>
          </p:cNvSpPr>
          <p:nvPr/>
        </p:nvSpPr>
        <p:spPr>
          <a:xfrm>
            <a:off x="6684336" y="435935"/>
            <a:ext cx="4745663" cy="6056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 app code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components</a:t>
            </a:r>
            <a:r>
              <a:rPr lang="en-US" sz="14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/MyComponent.jsx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__tests__ </a:t>
            </a:r>
            <a:endParaRPr lang="en-US" sz="2000" b="1"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/MyComponent.test.js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styles</a:t>
            </a:r>
            <a:r>
              <a:rPr lang="en-US" sz="14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/some-styles.scss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_actions</a:t>
            </a:r>
            <a:r>
              <a:rPr lang="en-US" sz="1400" dirty="0">
                <a:solidFill>
                  <a:srgbClr val="000000"/>
                </a:solidFill>
                <a:latin typeface="Consolas" panose="020B0609020204030204" pitchFamily="49" charset="0"/>
              </a:rPr>
              <a:t>: Redux actions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_constants</a:t>
            </a:r>
            <a:r>
              <a:rPr lang="en-US" sz="1400" dirty="0">
                <a:solidFill>
                  <a:srgbClr val="000000"/>
                </a:solidFill>
                <a:latin typeface="Consolas" panose="020B0609020204030204" pitchFamily="49" charset="0"/>
              </a:rPr>
              <a:t>: Redux constants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_containers</a:t>
            </a:r>
            <a:r>
              <a:rPr lang="en-US" sz="1400" dirty="0">
                <a:solidFill>
                  <a:srgbClr val="000000"/>
                </a:solidFill>
                <a:latin typeface="Consolas" panose="020B0609020204030204" pitchFamily="49" charset="0"/>
              </a:rPr>
              <a:t>: Redux containers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_reducers</a:t>
            </a:r>
            <a:r>
              <a:rPr lang="en-US" sz="1400" dirty="0">
                <a:solidFill>
                  <a:srgbClr val="000000"/>
                </a:solidFill>
                <a:latin typeface="Consolas" panose="020B0609020204030204" pitchFamily="49" charset="0"/>
              </a:rPr>
              <a:t>: Redux reducers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/index.js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/routes.js</a:t>
            </a: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/store.js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webpack</a:t>
            </a:r>
            <a:r>
              <a:rPr lang="en-US" sz="1400" dirty="0">
                <a:solidFill>
                  <a:srgbClr val="000000"/>
                </a:solidFill>
                <a:latin typeface="Consolas" panose="020B0609020204030204" pitchFamily="49" charset="0"/>
              </a:rPr>
              <a:t>: webpack configs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scripts</a:t>
            </a:r>
            <a:r>
              <a:rPr lang="en-US" sz="1400" dirty="0">
                <a:solidFill>
                  <a:srgbClr val="000000"/>
                </a:solidFill>
                <a:latin typeface="Consolas" panose="020B0609020204030204" pitchFamily="49" charset="0"/>
              </a:rPr>
              <a:t>: build scripts, etc.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tests</a:t>
            </a:r>
            <a:r>
              <a:rPr lang="en-US" sz="1400" dirty="0">
                <a:solidFill>
                  <a:srgbClr val="000000"/>
                </a:solidFill>
                <a:latin typeface="Consolas" panose="020B0609020204030204" pitchFamily="49" charset="0"/>
              </a:rPr>
              <a:t>: non-component specific tests </a:t>
            </a:r>
            <a:endParaRPr lang="en-US" sz="2000" dirty="0">
              <a:solidFill>
                <a:srgbClr val="000000"/>
              </a:solidFill>
              <a:latin typeface="Consolas" panose="020B0609020204030204" pitchFamily="49" charset="0"/>
            </a:endParaRPr>
          </a:p>
          <a:p>
            <a:pPr marL="0" indent="0">
              <a:lnSpc>
                <a:spcPct val="150000"/>
              </a:lnSpc>
              <a:spcBef>
                <a:spcPts val="0"/>
              </a:spcBef>
              <a:buFont typeface="Arial" panose="020B0604020202020204" pitchFamily="34" charset="0"/>
              <a:buNone/>
            </a:pPr>
            <a:endParaRPr lang="en-US" sz="2000" dirty="0">
              <a:latin typeface="Consolas" panose="020B0609020204030204" pitchFamily="49" charset="0"/>
            </a:endParaRPr>
          </a:p>
        </p:txBody>
      </p:sp>
    </p:spTree>
    <p:extLst>
      <p:ext uri="{BB962C8B-B14F-4D97-AF65-F5344CB8AC3E}">
        <p14:creationId xmlns:p14="http://schemas.microsoft.com/office/powerpoint/2010/main" val="109725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9E7C-5BF4-4391-BABC-0BDEE5A5EA3A}"/>
              </a:ext>
            </a:extLst>
          </p:cNvPr>
          <p:cNvSpPr>
            <a:spLocks noGrp="1"/>
          </p:cNvSpPr>
          <p:nvPr>
            <p:ph type="title"/>
          </p:nvPr>
        </p:nvSpPr>
        <p:spPr/>
        <p:txBody>
          <a:bodyPr/>
          <a:lstStyle/>
          <a:p>
            <a:r>
              <a:rPr lang="en-US" b="1" dirty="0">
                <a:latin typeface="Univers Condensed Light" panose="020B0306020202040204" pitchFamily="34" charset="0"/>
              </a:rPr>
              <a:t>Improving the Process</a:t>
            </a:r>
          </a:p>
        </p:txBody>
      </p:sp>
      <p:sp>
        <p:nvSpPr>
          <p:cNvPr id="3" name="Content Placeholder 2">
            <a:extLst>
              <a:ext uri="{FF2B5EF4-FFF2-40B4-BE49-F238E27FC236}">
                <a16:creationId xmlns:a16="http://schemas.microsoft.com/office/drawing/2014/main" id="{C67D2785-451D-4F79-BFF9-DF01FF0BC06F}"/>
              </a:ext>
            </a:extLst>
          </p:cNvPr>
          <p:cNvSpPr>
            <a:spLocks noGrp="1"/>
          </p:cNvSpPr>
          <p:nvPr>
            <p:ph idx="1"/>
          </p:nvPr>
        </p:nvSpPr>
        <p:spPr>
          <a:xfrm>
            <a:off x="838200" y="1825625"/>
            <a:ext cx="5424377" cy="4351338"/>
          </a:xfrm>
        </p:spPr>
        <p:txBody>
          <a:bodyPr/>
          <a:lstStyle/>
          <a:p>
            <a:r>
              <a:rPr lang="en-US" dirty="0"/>
              <a:t>Address and reduce tech debt</a:t>
            </a:r>
          </a:p>
          <a:p>
            <a:r>
              <a:rPr lang="en-US" dirty="0"/>
              <a:t>Prevent future buildup</a:t>
            </a:r>
          </a:p>
          <a:p>
            <a:endParaRPr lang="en-US" dirty="0"/>
          </a:p>
          <a:p>
            <a:pPr marL="0" indent="0">
              <a:buNone/>
            </a:pPr>
            <a:r>
              <a:rPr lang="en-US" dirty="0"/>
              <a:t>  	Apply conventional structure</a:t>
            </a:r>
          </a:p>
          <a:p>
            <a:pPr marL="0" indent="0">
              <a:buNone/>
            </a:pPr>
            <a:r>
              <a:rPr lang="en-US" dirty="0"/>
              <a:t>           Redux store</a:t>
            </a:r>
          </a:p>
          <a:p>
            <a:pPr marL="0" indent="0">
              <a:buNone/>
            </a:pPr>
            <a:r>
              <a:rPr lang="en-US" dirty="0"/>
              <a:t> </a:t>
            </a:r>
          </a:p>
        </p:txBody>
      </p:sp>
      <p:cxnSp>
        <p:nvCxnSpPr>
          <p:cNvPr id="5" name="Straight Arrow Connector 4">
            <a:extLst>
              <a:ext uri="{FF2B5EF4-FFF2-40B4-BE49-F238E27FC236}">
                <a16:creationId xmlns:a16="http://schemas.microsoft.com/office/drawing/2014/main" id="{685150B0-381F-4B22-BA7D-4193749C46E3}"/>
              </a:ext>
            </a:extLst>
          </p:cNvPr>
          <p:cNvCxnSpPr>
            <a:cxnSpLocks/>
          </p:cNvCxnSpPr>
          <p:nvPr/>
        </p:nvCxnSpPr>
        <p:spPr>
          <a:xfrm>
            <a:off x="1010093" y="3604437"/>
            <a:ext cx="659219" cy="0"/>
          </a:xfrm>
          <a:prstGeom prst="straightConnector1">
            <a:avLst/>
          </a:prstGeom>
          <a:ln w="317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DBFB544-C537-4A66-99AF-DA59E51092C7}"/>
              </a:ext>
            </a:extLst>
          </p:cNvPr>
          <p:cNvSpPr txBox="1">
            <a:spLocks/>
          </p:cNvSpPr>
          <p:nvPr/>
        </p:nvSpPr>
        <p:spPr>
          <a:xfrm>
            <a:off x="6684336" y="435935"/>
            <a:ext cx="4745663" cy="6056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 app code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components</a:t>
            </a:r>
            <a:r>
              <a:rPr lang="en-US" sz="14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/MyComponent.jsx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__tests__ </a:t>
            </a:r>
            <a:endParaRPr lang="en-US" sz="2000" b="1"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/MyComponent.test.js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styles</a:t>
            </a:r>
            <a:r>
              <a:rPr lang="en-US" sz="14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/some-styles.scss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highlight>
                  <a:srgbClr val="C5E0B4"/>
                </a:highlight>
                <a:latin typeface="Consolas" panose="020B0609020204030204" pitchFamily="49" charset="0"/>
              </a:rPr>
              <a:t>_actions</a:t>
            </a:r>
            <a:r>
              <a:rPr lang="en-US" sz="1400" dirty="0">
                <a:solidFill>
                  <a:srgbClr val="000000"/>
                </a:solidFill>
                <a:latin typeface="Consolas" panose="020B0609020204030204" pitchFamily="49" charset="0"/>
              </a:rPr>
              <a:t>: Redux actions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highlight>
                  <a:srgbClr val="C5E0B4"/>
                </a:highlight>
                <a:latin typeface="Consolas" panose="020B0609020204030204" pitchFamily="49" charset="0"/>
              </a:rPr>
              <a:t>_constants</a:t>
            </a:r>
            <a:r>
              <a:rPr lang="en-US" sz="1400" dirty="0">
                <a:solidFill>
                  <a:srgbClr val="000000"/>
                </a:solidFill>
                <a:latin typeface="Consolas" panose="020B0609020204030204" pitchFamily="49" charset="0"/>
              </a:rPr>
              <a:t>: Redux constants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highlight>
                  <a:srgbClr val="C5E0B4"/>
                </a:highlight>
                <a:latin typeface="Consolas" panose="020B0609020204030204" pitchFamily="49" charset="0"/>
              </a:rPr>
              <a:t>_containers</a:t>
            </a:r>
            <a:r>
              <a:rPr lang="en-US" sz="1400" dirty="0">
                <a:solidFill>
                  <a:srgbClr val="000000"/>
                </a:solidFill>
                <a:latin typeface="Consolas" panose="020B0609020204030204" pitchFamily="49" charset="0"/>
              </a:rPr>
              <a:t>: Redux containers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b="1" dirty="0">
                <a:solidFill>
                  <a:srgbClr val="000000"/>
                </a:solidFill>
                <a:highlight>
                  <a:srgbClr val="C5E0B4"/>
                </a:highlight>
                <a:latin typeface="Consolas" panose="020B0609020204030204" pitchFamily="49" charset="0"/>
              </a:rPr>
              <a:t>_reducers</a:t>
            </a:r>
            <a:r>
              <a:rPr lang="en-US" sz="1400" dirty="0">
                <a:solidFill>
                  <a:srgbClr val="000000"/>
                </a:solidFill>
                <a:latin typeface="Consolas" panose="020B0609020204030204" pitchFamily="49" charset="0"/>
              </a:rPr>
              <a:t>: Redux reducers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/index.js </a:t>
            </a: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/routes.js</a:t>
            </a: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   /</a:t>
            </a:r>
            <a:r>
              <a:rPr lang="en-US" sz="1400" dirty="0">
                <a:solidFill>
                  <a:srgbClr val="000000"/>
                </a:solidFill>
                <a:highlight>
                  <a:srgbClr val="C5E0B4"/>
                </a:highlight>
                <a:latin typeface="Consolas" panose="020B0609020204030204" pitchFamily="49" charset="0"/>
              </a:rPr>
              <a:t>store.js </a:t>
            </a: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webpack</a:t>
            </a:r>
            <a:r>
              <a:rPr lang="en-US" sz="1400" dirty="0">
                <a:solidFill>
                  <a:srgbClr val="000000"/>
                </a:solidFill>
                <a:latin typeface="Consolas" panose="020B0609020204030204" pitchFamily="49" charset="0"/>
              </a:rPr>
              <a:t>: webpack configs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scripts</a:t>
            </a:r>
            <a:r>
              <a:rPr lang="en-US" sz="1400" dirty="0">
                <a:solidFill>
                  <a:srgbClr val="000000"/>
                </a:solidFill>
                <a:latin typeface="Consolas" panose="020B0609020204030204" pitchFamily="49" charset="0"/>
              </a:rPr>
              <a:t>: build scripts, etc. </a:t>
            </a:r>
            <a:endParaRPr lang="en-US" sz="2000" dirty="0">
              <a:solidFill>
                <a:srgbClr val="000000"/>
              </a:solidFill>
              <a:latin typeface="Consolas" panose="020B0609020204030204" pitchFamily="49" charset="0"/>
            </a:endParaRPr>
          </a:p>
          <a:p>
            <a:pPr marL="0" indent="0" fontAlgn="base">
              <a:lnSpc>
                <a:spcPct val="150000"/>
              </a:lnSpc>
              <a:spcBef>
                <a:spcPts val="0"/>
              </a:spcBef>
              <a:buFont typeface="Arial" panose="020B0604020202020204" pitchFamily="34" charset="0"/>
              <a:buNone/>
            </a:pP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tests</a:t>
            </a:r>
            <a:r>
              <a:rPr lang="en-US" sz="1400" dirty="0">
                <a:solidFill>
                  <a:srgbClr val="000000"/>
                </a:solidFill>
                <a:latin typeface="Consolas" panose="020B0609020204030204" pitchFamily="49" charset="0"/>
              </a:rPr>
              <a:t>: non-component specific tests </a:t>
            </a:r>
            <a:endParaRPr lang="en-US" sz="2000" dirty="0">
              <a:solidFill>
                <a:srgbClr val="000000"/>
              </a:solidFill>
              <a:latin typeface="Consolas" panose="020B0609020204030204" pitchFamily="49" charset="0"/>
            </a:endParaRPr>
          </a:p>
          <a:p>
            <a:pPr marL="0" indent="0">
              <a:lnSpc>
                <a:spcPct val="150000"/>
              </a:lnSpc>
              <a:spcBef>
                <a:spcPts val="0"/>
              </a:spcBef>
              <a:buFont typeface="Arial" panose="020B0604020202020204" pitchFamily="34" charset="0"/>
              <a:buNone/>
            </a:pPr>
            <a:endParaRPr lang="en-US" sz="2000" dirty="0">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F7934CC0-88CB-43E0-A236-465F91EE8C64}"/>
              </a:ext>
            </a:extLst>
          </p:cNvPr>
          <p:cNvCxnSpPr>
            <a:cxnSpLocks/>
          </p:cNvCxnSpPr>
          <p:nvPr/>
        </p:nvCxnSpPr>
        <p:spPr>
          <a:xfrm>
            <a:off x="1010093" y="4075814"/>
            <a:ext cx="659219" cy="0"/>
          </a:xfrm>
          <a:prstGeom prst="straightConnector1">
            <a:avLst/>
          </a:prstGeom>
          <a:ln w="317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658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1901</Words>
  <Application>Microsoft Office PowerPoint</Application>
  <PresentationFormat>Widescreen</PresentationFormat>
  <Paragraphs>160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Consolas</vt:lpstr>
      <vt:lpstr>Univers Condensed Light</vt:lpstr>
      <vt:lpstr>Office Theme</vt:lpstr>
      <vt:lpstr>PowerPoint Presentation</vt:lpstr>
      <vt:lpstr>PowerPoint Presentation</vt:lpstr>
      <vt:lpstr>PowerPoint Presentation</vt:lpstr>
      <vt:lpstr>PowerPoint Presentation</vt:lpstr>
      <vt:lpstr>PowerPoint Presentation</vt:lpstr>
      <vt:lpstr>PowerPoint Presentation</vt:lpstr>
      <vt:lpstr>Improving the Process</vt:lpstr>
      <vt:lpstr>Improving the Process</vt:lpstr>
      <vt:lpstr>Improving the Process</vt:lpstr>
      <vt:lpstr>PowerPoint Presentation</vt:lpstr>
      <vt:lpstr>Improving the Process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Caltabiano</dc:creator>
  <cp:lastModifiedBy>Joseph Caltabiano</cp:lastModifiedBy>
  <cp:revision>1</cp:revision>
  <dcterms:created xsi:type="dcterms:W3CDTF">2025-07-03T20:09:49Z</dcterms:created>
  <dcterms:modified xsi:type="dcterms:W3CDTF">2025-07-03T20:12:24Z</dcterms:modified>
</cp:coreProperties>
</file>