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06A5-714F-455F-88A6-EEBFD54FEDD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E14D-FD81-4221-9ADE-22709484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4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06A5-714F-455F-88A6-EEBFD54FEDD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E14D-FD81-4221-9ADE-22709484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06A5-714F-455F-88A6-EEBFD54FEDD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E14D-FD81-4221-9ADE-22709484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5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06A5-714F-455F-88A6-EEBFD54FEDD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E14D-FD81-4221-9ADE-22709484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1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06A5-714F-455F-88A6-EEBFD54FEDD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E14D-FD81-4221-9ADE-22709484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1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06A5-714F-455F-88A6-EEBFD54FEDD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E14D-FD81-4221-9ADE-22709484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0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06A5-714F-455F-88A6-EEBFD54FEDD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E14D-FD81-4221-9ADE-22709484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4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06A5-714F-455F-88A6-EEBFD54FEDD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E14D-FD81-4221-9ADE-22709484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8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06A5-714F-455F-88A6-EEBFD54FEDD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E14D-FD81-4221-9ADE-22709484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06A5-714F-455F-88A6-EEBFD54FEDD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E14D-FD81-4221-9ADE-22709484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3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06A5-714F-455F-88A6-EEBFD54FEDD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E14D-FD81-4221-9ADE-22709484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8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D06A5-714F-455F-88A6-EEBFD54FEDD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FE14D-FD81-4221-9ADE-22709484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6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8R07416 - Test Tube Rack 16mm Tubes | Findel International">
            <a:extLst>
              <a:ext uri="{FF2B5EF4-FFF2-40B4-BE49-F238E27FC236}">
                <a16:creationId xmlns:a16="http://schemas.microsoft.com/office/drawing/2014/main" id="{CE816D49-8E02-4317-A217-ADE92CB2C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53" y="2349637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70DD3EA0-4A04-4665-95C7-44C9C5BB7D09}"/>
              </a:ext>
            </a:extLst>
          </p:cNvPr>
          <p:cNvSpPr/>
          <p:nvPr/>
        </p:nvSpPr>
        <p:spPr>
          <a:xfrm>
            <a:off x="614885" y="608690"/>
            <a:ext cx="3845490" cy="1871817"/>
          </a:xfrm>
          <a:prstGeom prst="wedgeRectCallout">
            <a:avLst>
              <a:gd name="adj1" fmla="val -5198"/>
              <a:gd name="adj2" fmla="val 765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UV Visible Spectrophotometer, Split Beam, 190-1100nm | ATO.com">
            <a:extLst>
              <a:ext uri="{FF2B5EF4-FFF2-40B4-BE49-F238E27FC236}">
                <a16:creationId xmlns:a16="http://schemas.microsoft.com/office/drawing/2014/main" id="{283F30BC-01E9-4221-8D13-DA8BF66E70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3" t="27782" r="10751" b="26191"/>
          <a:stretch/>
        </p:blipFill>
        <p:spPr bwMode="auto">
          <a:xfrm>
            <a:off x="4915748" y="3354197"/>
            <a:ext cx="3068877" cy="181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CD01DAD-2074-4E58-BF55-13AE8F8A6D48}"/>
              </a:ext>
            </a:extLst>
          </p:cNvPr>
          <p:cNvSpPr/>
          <p:nvPr/>
        </p:nvSpPr>
        <p:spPr>
          <a:xfrm>
            <a:off x="4071937" y="4006988"/>
            <a:ext cx="651354" cy="47768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70129E-FDFF-41F4-893B-A27CA8D059A6}"/>
              </a:ext>
            </a:extLst>
          </p:cNvPr>
          <p:cNvSpPr txBox="1"/>
          <p:nvPr/>
        </p:nvSpPr>
        <p:spPr>
          <a:xfrm>
            <a:off x="5128689" y="2430866"/>
            <a:ext cx="2642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Measurement of reaction products at different times.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FBB9F33-9AD2-456E-9EAB-C9EA0ADE4BBB}"/>
              </a:ext>
            </a:extLst>
          </p:cNvPr>
          <p:cNvSpPr/>
          <p:nvPr/>
        </p:nvSpPr>
        <p:spPr>
          <a:xfrm>
            <a:off x="8039424" y="4006987"/>
            <a:ext cx="651354" cy="47768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32" name="Picture 8" descr="Exploring Enzymes | STEM Activity">
            <a:extLst>
              <a:ext uri="{FF2B5EF4-FFF2-40B4-BE49-F238E27FC236}">
                <a16:creationId xmlns:a16="http://schemas.microsoft.com/office/drawing/2014/main" id="{FF537A4A-3206-41D8-9833-79CA76DDA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" y="763222"/>
            <a:ext cx="3577616" cy="143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51765CB-0F49-480E-A7A9-43ED3AB19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041088"/>
              </p:ext>
            </p:extLst>
          </p:nvPr>
        </p:nvGraphicFramePr>
        <p:xfrm>
          <a:off x="11706272" y="2152787"/>
          <a:ext cx="1936704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8352">
                  <a:extLst>
                    <a:ext uri="{9D8B030D-6E8A-4147-A177-3AD203B41FA5}">
                      <a16:colId xmlns:a16="http://schemas.microsoft.com/office/drawing/2014/main" val="987800601"/>
                    </a:ext>
                  </a:extLst>
                </a:gridCol>
                <a:gridCol w="968352">
                  <a:extLst>
                    <a:ext uri="{9D8B030D-6E8A-4147-A177-3AD203B41FA5}">
                      <a16:colId xmlns:a16="http://schemas.microsoft.com/office/drawing/2014/main" val="2521077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entury Gothic" panose="020B0502020202020204" pitchFamily="34" charset="0"/>
                        </a:rPr>
                        <a:t>S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entury Gothic" panose="020B0502020202020204" pitchFamily="34" charset="0"/>
                        </a:rPr>
                        <a:t>v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05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entury Gothic" panose="020B0502020202020204" pitchFamily="34" charset="0"/>
                        </a:rPr>
                        <a:t>…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54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entury Gothic" panose="020B0502020202020204" pitchFamily="34" charset="0"/>
                        </a:rPr>
                        <a:t>…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566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entury Gothic" panose="020B0502020202020204" pitchFamily="34" charset="0"/>
                        </a:rPr>
                        <a:t>…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entury Gothic" panose="020B0502020202020204" pitchFamily="34" charset="0"/>
                        </a:rPr>
                        <a:t>…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87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entury Gothic" panose="020B0502020202020204" pitchFamily="34" charset="0"/>
                        </a:rPr>
                        <a:t>…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310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entury Gothic" panose="020B0502020202020204" pitchFamily="34" charset="0"/>
                        </a:rPr>
                        <a:t>… 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entury Gothic" panose="020B0502020202020204" pitchFamily="34" charset="0"/>
                        </a:rPr>
                        <a:t>…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13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entury Gothic" panose="020B0502020202020204" pitchFamily="34" charset="0"/>
                        </a:rPr>
                        <a:t>…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entury Gothic" panose="020B0502020202020204" pitchFamily="34" charset="0"/>
                        </a:rPr>
                        <a:t>…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34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entury Gothic" panose="020B0502020202020204" pitchFamily="34" charset="0"/>
                        </a:rPr>
                        <a:t>…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entury Gothic" panose="020B0502020202020204" pitchFamily="34" charset="0"/>
                        </a:rPr>
                        <a:t>…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51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entury Gothic" panose="020B0502020202020204" pitchFamily="34" charset="0"/>
                        </a:rPr>
                        <a:t>…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entury Gothic" panose="020B0502020202020204" pitchFamily="34" charset="0"/>
                        </a:rPr>
                        <a:t>…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564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entury Gothic" panose="020B0502020202020204" pitchFamily="34" charset="0"/>
                        </a:rPr>
                        <a:t>…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entury Gothic" panose="020B0502020202020204" pitchFamily="34" charset="0"/>
                        </a:rPr>
                        <a:t>…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38824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C96BD03-6CD7-4ADB-8ED0-F07CE832C4CD}"/>
              </a:ext>
            </a:extLst>
          </p:cNvPr>
          <p:cNvSpPr txBox="1"/>
          <p:nvPr/>
        </p:nvSpPr>
        <p:spPr>
          <a:xfrm>
            <a:off x="8835380" y="3784163"/>
            <a:ext cx="1868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Reaction velocities (v) calculation.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FB5BFE2-556B-43A7-A54E-BC05960118E0}"/>
              </a:ext>
            </a:extLst>
          </p:cNvPr>
          <p:cNvSpPr/>
          <p:nvPr/>
        </p:nvSpPr>
        <p:spPr>
          <a:xfrm>
            <a:off x="10841437" y="4025057"/>
            <a:ext cx="651354" cy="47768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D98389-A60A-4653-8C55-CF20F60D9E46}"/>
              </a:ext>
            </a:extLst>
          </p:cNvPr>
          <p:cNvSpPr txBox="1"/>
          <p:nvPr/>
        </p:nvSpPr>
        <p:spPr>
          <a:xfrm>
            <a:off x="1241902" y="5341171"/>
            <a:ext cx="2830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Different </a:t>
            </a:r>
            <a:r>
              <a:rPr lang="en-US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substrate concentrations (S).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1E7A52-F1BD-446F-B3D3-29FB7FACC658}"/>
              </a:ext>
            </a:extLst>
          </p:cNvPr>
          <p:cNvSpPr txBox="1"/>
          <p:nvPr/>
        </p:nvSpPr>
        <p:spPr>
          <a:xfrm>
            <a:off x="11740455" y="1619964"/>
            <a:ext cx="186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33881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42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Pablo Carreón Hidalgo</dc:creator>
  <cp:lastModifiedBy>Juan Pablo Carreón Hidalgo</cp:lastModifiedBy>
  <cp:revision>6</cp:revision>
  <dcterms:created xsi:type="dcterms:W3CDTF">2021-02-03T02:46:27Z</dcterms:created>
  <dcterms:modified xsi:type="dcterms:W3CDTF">2021-02-03T03:34:28Z</dcterms:modified>
</cp:coreProperties>
</file>