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590794"/>
            <a:ext cx="12150329" cy="3384092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105389"/>
            <a:ext cx="12150329" cy="2346813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27" indent="0" algn="ctr">
              <a:buNone/>
              <a:defRPr sz="2658"/>
            </a:lvl2pPr>
            <a:lvl3pPr marL="1215055" indent="0" algn="ctr">
              <a:buNone/>
              <a:defRPr sz="2392"/>
            </a:lvl3pPr>
            <a:lvl4pPr marL="1822582" indent="0" algn="ctr">
              <a:buNone/>
              <a:defRPr sz="2126"/>
            </a:lvl4pPr>
            <a:lvl5pPr marL="2430109" indent="0" algn="ctr">
              <a:buNone/>
              <a:defRPr sz="2126"/>
            </a:lvl5pPr>
            <a:lvl6pPr marL="3037637" indent="0" algn="ctr">
              <a:buNone/>
              <a:defRPr sz="2126"/>
            </a:lvl6pPr>
            <a:lvl7pPr marL="3645164" indent="0" algn="ctr">
              <a:buNone/>
              <a:defRPr sz="2126"/>
            </a:lvl7pPr>
            <a:lvl8pPr marL="4252692" indent="0" algn="ctr">
              <a:buNone/>
              <a:defRPr sz="2126"/>
            </a:lvl8pPr>
            <a:lvl9pPr marL="4860219" indent="0" algn="ctr">
              <a:buNone/>
              <a:defRPr sz="21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517514"/>
            <a:ext cx="3493219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517514"/>
            <a:ext cx="10277153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423317"/>
            <a:ext cx="13972878" cy="4043359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504927"/>
            <a:ext cx="13972878" cy="2126307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2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055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58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10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637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16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26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2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587570"/>
            <a:ext cx="6885186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587570"/>
            <a:ext cx="6885186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17514"/>
            <a:ext cx="1397287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382815"/>
            <a:ext cx="6853544" cy="1167781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550596"/>
            <a:ext cx="685354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382815"/>
            <a:ext cx="6887296" cy="1167781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550596"/>
            <a:ext cx="6887296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48018"/>
            <a:ext cx="5225062" cy="226806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399539"/>
            <a:ext cx="8201472" cy="6907687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16079"/>
            <a:ext cx="5225062" cy="5402397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48018"/>
            <a:ext cx="5225062" cy="226806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399539"/>
            <a:ext cx="8201472" cy="6907687"/>
          </a:xfrm>
        </p:spPr>
        <p:txBody>
          <a:bodyPr anchor="t"/>
          <a:lstStyle>
            <a:lvl1pPr marL="0" indent="0">
              <a:buNone/>
              <a:defRPr sz="4252"/>
            </a:lvl1pPr>
            <a:lvl2pPr marL="607527" indent="0">
              <a:buNone/>
              <a:defRPr sz="3721"/>
            </a:lvl2pPr>
            <a:lvl3pPr marL="1215055" indent="0">
              <a:buNone/>
              <a:defRPr sz="3189"/>
            </a:lvl3pPr>
            <a:lvl4pPr marL="1822582" indent="0">
              <a:buNone/>
              <a:defRPr sz="2658"/>
            </a:lvl4pPr>
            <a:lvl5pPr marL="2430109" indent="0">
              <a:buNone/>
              <a:defRPr sz="2658"/>
            </a:lvl5pPr>
            <a:lvl6pPr marL="3037637" indent="0">
              <a:buNone/>
              <a:defRPr sz="2658"/>
            </a:lvl6pPr>
            <a:lvl7pPr marL="3645164" indent="0">
              <a:buNone/>
              <a:defRPr sz="2658"/>
            </a:lvl7pPr>
            <a:lvl8pPr marL="4252692" indent="0">
              <a:buNone/>
              <a:defRPr sz="2658"/>
            </a:lvl8pPr>
            <a:lvl9pPr marL="4860219" indent="0">
              <a:buNone/>
              <a:defRPr sz="26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16079"/>
            <a:ext cx="5225062" cy="5402397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17514"/>
            <a:ext cx="1397287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587570"/>
            <a:ext cx="1397287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9009244"/>
            <a:ext cx="364509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8D01-B1DC-433A-BF60-2A2DF75B94A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9009244"/>
            <a:ext cx="546764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9009244"/>
            <a:ext cx="364509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D346-1E0F-4632-AA49-DC35BDC9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5055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64" indent="-303764" algn="l" defTabSz="1215055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291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81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346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387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400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892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455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398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2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055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58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10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164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269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21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AA9075-E334-473D-BCC9-89EAB3E9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72" y="249236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9A6F84-2781-403B-BBDC-17320F3C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86" y="99647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2FE957-BF4F-408A-AB09-D5509A409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10713" r="6457" b="7753"/>
          <a:stretch/>
        </p:blipFill>
        <p:spPr bwMode="auto">
          <a:xfrm>
            <a:off x="171874" y="1098750"/>
            <a:ext cx="2367418" cy="15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5079C7B-4F3A-448C-A13E-C24E430EEA37}"/>
              </a:ext>
            </a:extLst>
          </p:cNvPr>
          <p:cNvGrpSpPr/>
          <p:nvPr/>
        </p:nvGrpSpPr>
        <p:grpSpPr>
          <a:xfrm>
            <a:off x="8294439" y="1825069"/>
            <a:ext cx="2830884" cy="1355942"/>
            <a:chOff x="288098" y="2577230"/>
            <a:chExt cx="4054259" cy="1703542"/>
          </a:xfrm>
        </p:grpSpPr>
        <p:pic>
          <p:nvPicPr>
            <p:cNvPr id="8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1916330C-6FFD-47CF-858A-977267C5A9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88098" y="2577233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F156820A-C08F-474F-93FF-4E74A95346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929013" y="2577232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6A9BFA18-47C6-4C7F-A30B-26DDB3F422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1542789" y="2577232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A3102924-1F7F-4335-B994-B7C82D206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183704" y="2577231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C748BC7A-644C-4CA6-BBFE-3E3B55B76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787042" y="2577231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6D305CE1-CB9B-477F-B62A-1E2955CEE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3427957" y="2577230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E281B67-FF5D-47D1-B4B9-5CC2A39B9A08}"/>
              </a:ext>
            </a:extLst>
          </p:cNvPr>
          <p:cNvSpPr/>
          <p:nvPr/>
        </p:nvSpPr>
        <p:spPr>
          <a:xfrm rot="16200000">
            <a:off x="4674863" y="2227483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6" name="Picture 4" descr="HPLC Machine, LC-4000, for Industrial Use, Rs 550000 /unit Thermotech Tools  | ID: 15547021891">
            <a:extLst>
              <a:ext uri="{FF2B5EF4-FFF2-40B4-BE49-F238E27FC236}">
                <a16:creationId xmlns:a16="http://schemas.microsoft.com/office/drawing/2014/main" id="{17644CEC-BD2B-4F41-AFB0-B5F7AF75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936" y="1175914"/>
            <a:ext cx="3094905" cy="29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FBB3B0-DF43-4AB3-8F0F-0BBBBA5CBF33}"/>
              </a:ext>
            </a:extLst>
          </p:cNvPr>
          <p:cNvSpPr txBox="1"/>
          <p:nvPr/>
        </p:nvSpPr>
        <p:spPr>
          <a:xfrm>
            <a:off x="14078578" y="1547398"/>
            <a:ext cx="107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HPLC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2A522-8E9B-482B-9EE5-3C6013E73E23}"/>
              </a:ext>
            </a:extLst>
          </p:cNvPr>
          <p:cNvSpPr txBox="1"/>
          <p:nvPr/>
        </p:nvSpPr>
        <p:spPr>
          <a:xfrm>
            <a:off x="5475968" y="2119100"/>
            <a:ext cx="1908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</a:rPr>
              <a:t>Lycopene extraction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7BBBDB4-9E4B-48DA-8F32-1F99BA199832}"/>
              </a:ext>
            </a:extLst>
          </p:cNvPr>
          <p:cNvSpPr/>
          <p:nvPr/>
        </p:nvSpPr>
        <p:spPr>
          <a:xfrm rot="16200000">
            <a:off x="7621612" y="2230749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AE9FE-5364-44FA-AF42-E95B99BB3574}"/>
              </a:ext>
            </a:extLst>
          </p:cNvPr>
          <p:cNvSpPr txBox="1"/>
          <p:nvPr/>
        </p:nvSpPr>
        <p:spPr>
          <a:xfrm>
            <a:off x="8595502" y="717073"/>
            <a:ext cx="2676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Samples with unknown concentration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665E7C3-F068-48E6-82B4-DFCBF81BEAB9}"/>
              </a:ext>
            </a:extLst>
          </p:cNvPr>
          <p:cNvSpPr/>
          <p:nvPr/>
        </p:nvSpPr>
        <p:spPr>
          <a:xfrm rot="16200000">
            <a:off x="11514465" y="2337977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CD11CC4-6E17-406C-A94E-3A1D1515CE44}"/>
              </a:ext>
            </a:extLst>
          </p:cNvPr>
          <p:cNvSpPr/>
          <p:nvPr/>
        </p:nvSpPr>
        <p:spPr>
          <a:xfrm>
            <a:off x="13602187" y="4789144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7F5FE4-B362-482B-9D97-A7A3DC04B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564" y="6100692"/>
            <a:ext cx="5465522" cy="2410197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E4777F39-EA11-4CB0-949B-6554168C8BCC}"/>
              </a:ext>
            </a:extLst>
          </p:cNvPr>
          <p:cNvSpPr/>
          <p:nvPr/>
        </p:nvSpPr>
        <p:spPr>
          <a:xfrm rot="5400000">
            <a:off x="9245509" y="6742294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6FDA-ED86-4034-9E84-57004E88C504}"/>
              </a:ext>
            </a:extLst>
          </p:cNvPr>
          <p:cNvSpPr txBox="1"/>
          <p:nvPr/>
        </p:nvSpPr>
        <p:spPr>
          <a:xfrm>
            <a:off x="10806082" y="5614334"/>
            <a:ext cx="197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mAU signal (S)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50B615C7-70C3-4134-9108-CF9AA450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35971"/>
              </p:ext>
            </p:extLst>
          </p:nvPr>
        </p:nvGraphicFramePr>
        <p:xfrm>
          <a:off x="6803014" y="5814391"/>
          <a:ext cx="184974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874">
                  <a:extLst>
                    <a:ext uri="{9D8B030D-6E8A-4147-A177-3AD203B41FA5}">
                      <a16:colId xmlns:a16="http://schemas.microsoft.com/office/drawing/2014/main" val="885392311"/>
                    </a:ext>
                  </a:extLst>
                </a:gridCol>
                <a:gridCol w="924874">
                  <a:extLst>
                    <a:ext uri="{9D8B030D-6E8A-4147-A177-3AD203B41FA5}">
                      <a16:colId xmlns:a16="http://schemas.microsoft.com/office/drawing/2014/main" val="2321112563"/>
                    </a:ext>
                  </a:extLst>
                </a:gridCol>
              </a:tblGrid>
              <a:tr h="531685"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S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19994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6699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0" marR="0" lvl="0" indent="0" algn="ctr" defTabSz="12150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70467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0" marR="0" lvl="0" indent="0" algn="ctr" defTabSz="12150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11288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0" marR="0" lvl="0" indent="0" algn="ctr" defTabSz="12150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8298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0" marR="0" lvl="0" indent="0" algn="ctr" defTabSz="12150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2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845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8AB5547-8CEE-4C0A-BB33-5FDE9C8FFBA7}"/>
              </a:ext>
            </a:extLst>
          </p:cNvPr>
          <p:cNvSpPr txBox="1"/>
          <p:nvPr/>
        </p:nvSpPr>
        <p:spPr>
          <a:xfrm>
            <a:off x="6803015" y="5227570"/>
            <a:ext cx="184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777A9CD-D0F2-4947-A7C9-D6AAB5F0F47F}"/>
              </a:ext>
            </a:extLst>
          </p:cNvPr>
          <p:cNvSpPr/>
          <p:nvPr/>
        </p:nvSpPr>
        <p:spPr>
          <a:xfrm rot="5400000">
            <a:off x="5621504" y="6851092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281945-3E5C-4A16-9D92-764B5A66F5C8}"/>
              </a:ext>
            </a:extLst>
          </p:cNvPr>
          <p:cNvSpPr txBox="1"/>
          <p:nvPr/>
        </p:nvSpPr>
        <p:spPr>
          <a:xfrm>
            <a:off x="2896480" y="6651414"/>
            <a:ext cx="249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</a:rPr>
              <a:t>Concentration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5B8721-2E56-4063-BD62-58EC3C1FA7D3}"/>
              </a:ext>
            </a:extLst>
          </p:cNvPr>
          <p:cNvSpPr txBox="1"/>
          <p:nvPr/>
        </p:nvSpPr>
        <p:spPr>
          <a:xfrm>
            <a:off x="1532990" y="4295360"/>
            <a:ext cx="197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Tomato varieties (V)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53FEB0-F624-47FF-A634-F6CE2DEABE1F}"/>
              </a:ext>
            </a:extLst>
          </p:cNvPr>
          <p:cNvSpPr/>
          <p:nvPr/>
        </p:nvSpPr>
        <p:spPr>
          <a:xfrm>
            <a:off x="358180" y="996472"/>
            <a:ext cx="240027" cy="2685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1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976CF5-2923-407E-BB1A-F95F6870E1A6}"/>
              </a:ext>
            </a:extLst>
          </p:cNvPr>
          <p:cNvSpPr/>
          <p:nvPr/>
        </p:nvSpPr>
        <p:spPr>
          <a:xfrm>
            <a:off x="2504768" y="964186"/>
            <a:ext cx="240027" cy="2685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2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90CB1A-2A80-4998-9978-96BF6718D691}"/>
              </a:ext>
            </a:extLst>
          </p:cNvPr>
          <p:cNvSpPr/>
          <p:nvPr/>
        </p:nvSpPr>
        <p:spPr>
          <a:xfrm>
            <a:off x="1508067" y="2790981"/>
            <a:ext cx="240027" cy="2685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3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3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5</cp:revision>
  <dcterms:created xsi:type="dcterms:W3CDTF">2021-01-29T02:02:21Z</dcterms:created>
  <dcterms:modified xsi:type="dcterms:W3CDTF">2021-01-30T01:48:41Z</dcterms:modified>
</cp:coreProperties>
</file>