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3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3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2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4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3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4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8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050B-CD8E-4516-A1D0-75367A43C08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2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Mouse 2 Stock Photo - Download Image Now - iStock">
            <a:extLst>
              <a:ext uri="{FF2B5EF4-FFF2-40B4-BE49-F238E27FC236}">
                <a16:creationId xmlns:a16="http://schemas.microsoft.com/office/drawing/2014/main" id="{CA523FC5-90F3-4F07-92F8-463F9C443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25" t="20976" r="10401" b="19035"/>
          <a:stretch/>
        </p:blipFill>
        <p:spPr bwMode="auto">
          <a:xfrm>
            <a:off x="0" y="840636"/>
            <a:ext cx="2961564" cy="18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ite Mouse 2 Stock Photo - Download Image Now - iStock">
            <a:extLst>
              <a:ext uri="{FF2B5EF4-FFF2-40B4-BE49-F238E27FC236}">
                <a16:creationId xmlns:a16="http://schemas.microsoft.com/office/drawing/2014/main" id="{D31D792E-688E-4228-84DE-4AB3C51E0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25" t="20976" r="10401" b="19035"/>
          <a:stretch/>
        </p:blipFill>
        <p:spPr bwMode="auto">
          <a:xfrm>
            <a:off x="152400" y="4107004"/>
            <a:ext cx="2961564" cy="18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FD17F2-0E43-4AD6-8776-EBB6FC8C06F9}"/>
              </a:ext>
            </a:extLst>
          </p:cNvPr>
          <p:cNvSpPr txBox="1"/>
          <p:nvPr/>
        </p:nvSpPr>
        <p:spPr>
          <a:xfrm>
            <a:off x="1203278" y="244260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n = 6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47562-2788-45F3-9353-1B7DAB46E946}"/>
              </a:ext>
            </a:extLst>
          </p:cNvPr>
          <p:cNvSpPr txBox="1"/>
          <p:nvPr/>
        </p:nvSpPr>
        <p:spPr>
          <a:xfrm>
            <a:off x="1203277" y="3695295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n = 6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972D3-55C4-40A1-A9C2-F972FDFAA6B0}"/>
              </a:ext>
            </a:extLst>
          </p:cNvPr>
          <p:cNvSpPr txBox="1"/>
          <p:nvPr/>
        </p:nvSpPr>
        <p:spPr>
          <a:xfrm>
            <a:off x="1203275" y="2916527"/>
            <a:ext cx="85980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Diet</a:t>
            </a:r>
            <a:r>
              <a:rPr lang="es-MX" dirty="0">
                <a:latin typeface="Century Gothic" panose="020B0502020202020204" pitchFamily="34" charset="0"/>
              </a:rPr>
              <a:t>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4F251-593E-42CE-AF58-443800A7197B}"/>
              </a:ext>
            </a:extLst>
          </p:cNvPr>
          <p:cNvSpPr txBox="1"/>
          <p:nvPr/>
        </p:nvSpPr>
        <p:spPr>
          <a:xfrm>
            <a:off x="1203275" y="6046418"/>
            <a:ext cx="85980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Diet</a:t>
            </a:r>
            <a:r>
              <a:rPr lang="es-MX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4FC24C9-DF1C-40EF-808C-E046E78A8308}"/>
              </a:ext>
            </a:extLst>
          </p:cNvPr>
          <p:cNvSpPr/>
          <p:nvPr/>
        </p:nvSpPr>
        <p:spPr>
          <a:xfrm>
            <a:off x="3113964" y="3343698"/>
            <a:ext cx="1005381" cy="5941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4387E-1E64-424A-8A36-07BA055D0E61}"/>
              </a:ext>
            </a:extLst>
          </p:cNvPr>
          <p:cNvSpPr txBox="1"/>
          <p:nvPr/>
        </p:nvSpPr>
        <p:spPr>
          <a:xfrm>
            <a:off x="2877397" y="2916527"/>
            <a:ext cx="141254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entury Gothic" panose="020B0502020202020204" pitchFamily="34" charset="0"/>
              </a:rPr>
              <a:t>1 </a:t>
            </a:r>
            <a:r>
              <a:rPr lang="en-US" dirty="0">
                <a:latin typeface="Century Gothic" panose="020B0502020202020204" pitchFamily="34" charset="0"/>
              </a:rPr>
              <a:t>week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25466-A35E-4051-9170-F32187E215B5}"/>
              </a:ext>
            </a:extLst>
          </p:cNvPr>
          <p:cNvSpPr txBox="1"/>
          <p:nvPr/>
        </p:nvSpPr>
        <p:spPr>
          <a:xfrm>
            <a:off x="4301621" y="3233630"/>
            <a:ext cx="167627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entury Gothic" panose="020B0502020202020204" pitchFamily="34" charset="0"/>
              </a:rPr>
              <a:t>Response Measuring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6798919-1A2F-4F72-A755-4825399A81EA}"/>
              </a:ext>
            </a:extLst>
          </p:cNvPr>
          <p:cNvSpPr/>
          <p:nvPr/>
        </p:nvSpPr>
        <p:spPr>
          <a:xfrm>
            <a:off x="6052392" y="3321299"/>
            <a:ext cx="1005381" cy="5941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809BB0-EF2E-4A7C-AC90-8C4E2052AAC3}"/>
              </a:ext>
            </a:extLst>
          </p:cNvPr>
          <p:cNvSpPr txBox="1"/>
          <p:nvPr/>
        </p:nvSpPr>
        <p:spPr>
          <a:xfrm>
            <a:off x="9412387" y="1789155"/>
            <a:ext cx="96778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200" dirty="0">
                <a:latin typeface="Century Gothic" panose="020B0502020202020204" pitchFamily="34" charset="0"/>
              </a:rPr>
              <a:t>Data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CB492B0B-ADA1-45FF-B027-074BCC47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55231"/>
              </p:ext>
            </p:extLst>
          </p:nvPr>
        </p:nvGraphicFramePr>
        <p:xfrm>
          <a:off x="7200106" y="2298132"/>
          <a:ext cx="5392353" cy="2794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927">
                  <a:extLst>
                    <a:ext uri="{9D8B030D-6E8A-4147-A177-3AD203B41FA5}">
                      <a16:colId xmlns:a16="http://schemas.microsoft.com/office/drawing/2014/main" val="3658412107"/>
                    </a:ext>
                  </a:extLst>
                </a:gridCol>
                <a:gridCol w="850006">
                  <a:extLst>
                    <a:ext uri="{9D8B030D-6E8A-4147-A177-3AD203B41FA5}">
                      <a16:colId xmlns:a16="http://schemas.microsoft.com/office/drawing/2014/main" val="1084557396"/>
                    </a:ext>
                  </a:extLst>
                </a:gridCol>
                <a:gridCol w="1236372">
                  <a:extLst>
                    <a:ext uri="{9D8B030D-6E8A-4147-A177-3AD203B41FA5}">
                      <a16:colId xmlns:a16="http://schemas.microsoft.com/office/drawing/2014/main" val="3730654922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958118754"/>
                    </a:ext>
                  </a:extLst>
                </a:gridCol>
                <a:gridCol w="850006">
                  <a:extLst>
                    <a:ext uri="{9D8B030D-6E8A-4147-A177-3AD203B41FA5}">
                      <a16:colId xmlns:a16="http://schemas.microsoft.com/office/drawing/2014/main" val="2437200136"/>
                    </a:ext>
                  </a:extLst>
                </a:gridCol>
                <a:gridCol w="811369">
                  <a:extLst>
                    <a:ext uri="{9D8B030D-6E8A-4147-A177-3AD203B41FA5}">
                      <a16:colId xmlns:a16="http://schemas.microsoft.com/office/drawing/2014/main" val="646647727"/>
                    </a:ext>
                  </a:extLst>
                </a:gridCol>
              </a:tblGrid>
              <a:tr h="348565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>
                          <a:latin typeface="Century Gothic" panose="020B0502020202020204" pitchFamily="34" charset="0"/>
                        </a:rPr>
                        <a:t>Diet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>
                          <a:latin typeface="Century Gothic" panose="020B0502020202020204" pitchFamily="34" charset="0"/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>
                          <a:latin typeface="Century Gothic" panose="020B0502020202020204" pitchFamily="34" charset="0"/>
                        </a:rPr>
                        <a:t>Total cholesterol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>
                          <a:latin typeface="Century Gothic" panose="020B0502020202020204" pitchFamily="34" charset="0"/>
                        </a:rPr>
                        <a:t>Glucose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 err="1">
                          <a:latin typeface="Century Gothic" panose="020B0502020202020204" pitchFamily="34" charset="0"/>
                        </a:rPr>
                        <a:t>apoD</a:t>
                      </a:r>
                      <a:r>
                        <a:rPr lang="en-US" sz="1500" noProof="0" dirty="0">
                          <a:latin typeface="Century Gothic" panose="020B0502020202020204" pitchFamily="34" charset="0"/>
                        </a:rPr>
                        <a:t>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 err="1">
                          <a:latin typeface="Century Gothic" panose="020B0502020202020204" pitchFamily="34" charset="0"/>
                        </a:rPr>
                        <a:t>apoAI</a:t>
                      </a:r>
                      <a:r>
                        <a:rPr lang="en-US" sz="1500" noProof="0" dirty="0">
                          <a:latin typeface="Century Gothic" panose="020B0502020202020204" pitchFamily="34" charset="0"/>
                        </a:rPr>
                        <a:t> levels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33362"/>
                  </a:ext>
                </a:extLst>
              </a:tr>
              <a:tr h="374281">
                <a:tc>
                  <a:txBody>
                    <a:bodyPr/>
                    <a:lstStyle/>
                    <a:p>
                      <a:pPr algn="ctr"/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13174"/>
                  </a:ext>
                </a:extLst>
              </a:tr>
              <a:tr h="374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30759"/>
                  </a:ext>
                </a:extLst>
              </a:tr>
              <a:tr h="374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38370"/>
                  </a:ext>
                </a:extLst>
              </a:tr>
              <a:tr h="374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08204"/>
                  </a:ext>
                </a:extLst>
              </a:tr>
              <a:tr h="374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1500" noProof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1500" noProof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1500" noProof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1500" noProof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1500" noProof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462542"/>
                  </a:ext>
                </a:extLst>
              </a:tr>
              <a:tr h="374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9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4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61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Carreón Hidalgo</dc:creator>
  <cp:lastModifiedBy>Juan Pablo Carreón Hidalgo</cp:lastModifiedBy>
  <cp:revision>5</cp:revision>
  <dcterms:created xsi:type="dcterms:W3CDTF">2021-01-14T02:28:56Z</dcterms:created>
  <dcterms:modified xsi:type="dcterms:W3CDTF">2021-01-27T19:03:41Z</dcterms:modified>
</cp:coreProperties>
</file>