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81" r:id="rId4"/>
    <p:sldId id="258" r:id="rId5"/>
    <p:sldId id="421" r:id="rId6"/>
    <p:sldId id="592" r:id="rId7"/>
    <p:sldId id="318" r:id="rId8"/>
    <p:sldId id="353" r:id="rId9"/>
    <p:sldId id="259" r:id="rId10"/>
    <p:sldId id="270" r:id="rId11"/>
    <p:sldId id="549" r:id="rId12"/>
    <p:sldId id="315" r:id="rId13"/>
    <p:sldId id="422" r:id="rId14"/>
    <p:sldId id="516" r:id="rId15"/>
    <p:sldId id="391" r:id="rId16"/>
    <p:sldId id="296" r:id="rId17"/>
    <p:sldId id="313" r:id="rId18"/>
    <p:sldId id="341" r:id="rId19"/>
    <p:sldId id="316" r:id="rId20"/>
    <p:sldId id="348" r:id="rId21"/>
    <p:sldId id="491" r:id="rId22"/>
    <p:sldId id="314" r:id="rId23"/>
    <p:sldId id="339" r:id="rId24"/>
    <p:sldId id="262" r:id="rId25"/>
    <p:sldId id="263" r:id="rId26"/>
    <p:sldId id="264" r:id="rId27"/>
    <p:sldId id="266" r:id="rId28"/>
    <p:sldId id="317" r:id="rId29"/>
    <p:sldId id="342" r:id="rId30"/>
    <p:sldId id="350" r:id="rId31"/>
    <p:sldId id="347" r:id="rId32"/>
    <p:sldId id="344" r:id="rId33"/>
    <p:sldId id="550" r:id="rId34"/>
    <p:sldId id="307" r:id="rId35"/>
    <p:sldId id="343" r:id="rId36"/>
    <p:sldId id="319" r:id="rId37"/>
    <p:sldId id="352" r:id="rId38"/>
    <p:sldId id="260" r:id="rId39"/>
    <p:sldId id="268" r:id="rId40"/>
    <p:sldId id="269" r:id="rId41"/>
    <p:sldId id="340" r:id="rId42"/>
    <p:sldId id="267" r:id="rId43"/>
    <p:sldId id="552" r:id="rId44"/>
    <p:sldId id="551" r:id="rId45"/>
    <p:sldId id="387" r:id="rId46"/>
    <p:sldId id="386" r:id="rId47"/>
    <p:sldId id="349" r:id="rId48"/>
    <p:sldId id="588" r:id="rId49"/>
    <p:sldId id="261" r:id="rId50"/>
    <p:sldId id="589" r:id="rId51"/>
    <p:sldId id="490" r:id="rId5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3c1b54-1ed0-48c7-ad31-3e063f2922bf}">
          <p14:sldIdLst>
            <p14:sldId id="256"/>
            <p14:sldId id="281"/>
            <p14:sldId id="258"/>
            <p14:sldId id="421"/>
            <p14:sldId id="592"/>
            <p14:sldId id="318"/>
            <p14:sldId id="353"/>
            <p14:sldId id="259"/>
            <p14:sldId id="270"/>
            <p14:sldId id="549"/>
            <p14:sldId id="315"/>
            <p14:sldId id="422"/>
            <p14:sldId id="516"/>
            <p14:sldId id="391"/>
            <p14:sldId id="296"/>
            <p14:sldId id="313"/>
            <p14:sldId id="341"/>
            <p14:sldId id="316"/>
            <p14:sldId id="348"/>
            <p14:sldId id="491"/>
            <p14:sldId id="314"/>
            <p14:sldId id="339"/>
            <p14:sldId id="262"/>
            <p14:sldId id="263"/>
            <p14:sldId id="264"/>
            <p14:sldId id="266"/>
            <p14:sldId id="317"/>
            <p14:sldId id="342"/>
            <p14:sldId id="350"/>
            <p14:sldId id="347"/>
            <p14:sldId id="344"/>
            <p14:sldId id="550"/>
            <p14:sldId id="307"/>
            <p14:sldId id="343"/>
            <p14:sldId id="319"/>
            <p14:sldId id="352"/>
            <p14:sldId id="260"/>
            <p14:sldId id="268"/>
            <p14:sldId id="269"/>
            <p14:sldId id="340"/>
            <p14:sldId id="267"/>
            <p14:sldId id="552"/>
            <p14:sldId id="551"/>
            <p14:sldId id="387"/>
            <p14:sldId id="386"/>
            <p14:sldId id="349"/>
            <p14:sldId id="588"/>
            <p14:sldId id="261"/>
            <p14:sldId id="589"/>
            <p14:sldId id="4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690" y="2278380"/>
            <a:ext cx="10282555" cy="1002030"/>
          </a:xfrm>
        </p:spPr>
        <p:txBody>
          <a:bodyPr>
            <a:noAutofit/>
          </a:bodyPr>
          <a:p>
            <a:pPr algn="l"/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2019_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实战教程：</a:t>
            </a:r>
            <a:b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以工作常用命令为核心快速掌握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en-US" sz="3200"/>
              <a:t>　</a:t>
            </a:r>
            <a:endParaRPr lang="en-US" alt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-83820"/>
            <a:ext cx="476186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0" y="4654550"/>
            <a:ext cx="1972310" cy="1972310"/>
          </a:xfrm>
          <a:prstGeom prst="rect">
            <a:avLst/>
          </a:prstGeom>
        </p:spPr>
      </p:pic>
      <p:pic>
        <p:nvPicPr>
          <p:cNvPr id="7" name="Picture 6" descr="头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2695575"/>
            <a:ext cx="1061720" cy="1061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diff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git diff  工作区的差异</a:t>
            </a:r>
            <a:endParaRPr lang="en-US" altLang="en-US"/>
          </a:p>
          <a:p>
            <a:r>
              <a:rPr lang="en-US" altLang="en-US"/>
              <a:t>git diff --cached 暂存区的差异</a:t>
            </a:r>
            <a:endParaRPr lang="en-US" altLang="en-US"/>
          </a:p>
          <a:p>
            <a:r>
              <a:rPr lang="en-US" altLang="en-US"/>
              <a:t>git diff (commit id) (commit id)　比较两次commit的差异</a:t>
            </a:r>
            <a:endParaRPr lang="en-US" altLang="en-US"/>
          </a:p>
          <a:p>
            <a:r>
              <a:rPr lang="en-US" altLang="en-US"/>
              <a:t>git diff file  显示某个文件的差异</a:t>
            </a:r>
            <a:endParaRPr lang="en-US" altLang="en-US"/>
          </a:p>
          <a:p>
            <a:pPr marL="0" indent="0">
              <a:buNone/>
            </a:pP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提交历史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825625"/>
            <a:ext cx="10515600" cy="4351338"/>
          </a:xfrm>
        </p:spPr>
        <p:txBody>
          <a:bodyPr/>
          <a:p>
            <a:r>
              <a:rPr lang="en-US" altLang="zh-CN"/>
              <a:t>git log</a:t>
            </a:r>
            <a:endParaRPr lang="zh-CN" altLang="en-US"/>
          </a:p>
          <a:p>
            <a:r>
              <a:rPr lang="zh-CN" altLang="en-US"/>
              <a:t>git log --pretty=oneline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git log </a:t>
            </a:r>
            <a:r>
              <a:rPr lang="en-US" altLang="zh-CN">
                <a:solidFill>
                  <a:srgbClr val="FF0000"/>
                </a:solidFill>
              </a:rPr>
              <a:t>--pretty=oneline </a:t>
            </a:r>
            <a:r>
              <a:rPr lang="zh-CN" altLang="en-US">
                <a:solidFill>
                  <a:srgbClr val="FF0000"/>
                </a:solidFill>
              </a:rPr>
              <a:t>--graph</a:t>
            </a:r>
            <a:r>
              <a:rPr lang="en-US" altLang="zh-CN">
                <a:solidFill>
                  <a:srgbClr val="FF0000"/>
                </a:solidFill>
              </a:rPr>
              <a:t>　</a:t>
            </a:r>
            <a:r>
              <a:rPr lang="en-US" altLang="zh-CN">
                <a:solidFill>
                  <a:schemeClr val="tx1"/>
                </a:solidFill>
              </a:rPr>
              <a:t>（图像）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git reflog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git clean </a:t>
            </a:r>
            <a:r>
              <a:rPr lang="en-US" altLang="en-US">
                <a:sym typeface="+mn-ea"/>
              </a:rPr>
              <a:t>(清除)</a:t>
            </a:r>
            <a:endParaRPr lang="en-US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清除当前工作区未被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版本控制的文件</a:t>
            </a:r>
            <a:endParaRPr lang="zh-CN" altLang="en-US">
              <a:sym typeface="+mn-ea"/>
            </a:endParaRPr>
          </a:p>
          <a:p>
            <a:r>
              <a:rPr lang="en-US" altLang="zh-CN"/>
              <a:t>git clean -df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.gitignore (隐藏文件)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指定要忽略的</a:t>
            </a:r>
            <a:r>
              <a:rPr lang="en-US">
                <a:solidFill>
                  <a:schemeClr val="tx1"/>
                </a:solidFill>
              </a:rPr>
              <a:t>故意未跟踪文件</a:t>
            </a:r>
            <a:endParaRPr 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在项目开发过程中，可能会产生一些不需要加入git控制的文件，但是我们不能删除它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git add .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可以隐藏某种类型的文件（*.xml）　　　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87720" y="3540125"/>
            <a:ext cx="5260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开发过程中，编译产生１００个文件，有５０个需要加入git，有５０个不需要加入git，但是我们不能删除。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HEAD </a:t>
            </a:r>
            <a:r>
              <a:rPr lang="en-US" altLang="en-US"/>
              <a:t>(头部)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5015"/>
            <a:ext cx="8407400" cy="3066415"/>
          </a:xfrm>
        </p:spPr>
        <p:txBody>
          <a:bodyPr>
            <a:normAutofit lnSpcReduction="10000"/>
          </a:bodyPr>
          <a:p>
            <a:r>
              <a:rPr lang="zh-CN" altLang="en-US" sz="2400">
                <a:sym typeface="+mn-ea"/>
              </a:rPr>
              <a:t>HEAD 文件是一个指向你当前所在分支的引用标识符</a:t>
            </a:r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指向你正在其基础上进行工作的提交记录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HEAD是一个文件，指向当前的提交记录。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.git/HEAD  -&gt; refs/heads/master -&gt; e70e64ad7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git checkout commit-id　(检出)</a:t>
            </a:r>
            <a:endParaRPr lang="en-US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885"/>
            <a:ext cx="9616440" cy="12782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rgbClr val="00B050"/>
                </a:solidFill>
              </a:rPr>
              <a:t>切换分支</a:t>
            </a:r>
            <a:r>
              <a:rPr lang="en-US" altLang="zh-CN">
                <a:solidFill>
                  <a:srgbClr val="00B050"/>
                </a:solidFill>
              </a:rPr>
              <a:t>　git checkout branchname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B050"/>
                </a:solidFill>
              </a:rPr>
              <a:t>检出</a:t>
            </a:r>
            <a:r>
              <a:rPr lang="en-US" altLang="zh-CN">
                <a:solidFill>
                  <a:srgbClr val="00B050"/>
                </a:solidFill>
              </a:rPr>
              <a:t>指定的提交记录</a:t>
            </a:r>
            <a:r>
              <a:rPr lang="zh-CN" altLang="en-US">
                <a:solidFill>
                  <a:srgbClr val="00B050"/>
                </a:solidFill>
              </a:rPr>
              <a:t>到工作</a:t>
            </a:r>
            <a:r>
              <a:rPr lang="en-US" altLang="zh-CN">
                <a:solidFill>
                  <a:srgbClr val="00B050"/>
                </a:solidFill>
              </a:rPr>
              <a:t>目录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5907405" y="2129790"/>
            <a:ext cx="635" cy="413258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05535" y="2319020"/>
            <a:ext cx="9648970" cy="2730500"/>
            <a:chOff x="2446" y="3670"/>
            <a:chExt cx="14356" cy="4220"/>
          </a:xfrm>
        </p:grpSpPr>
        <p:grpSp>
          <p:nvGrpSpPr>
            <p:cNvPr id="6" name="组合 5"/>
            <p:cNvGrpSpPr/>
            <p:nvPr/>
          </p:nvGrpSpPr>
          <p:grpSpPr>
            <a:xfrm rot="0">
              <a:off x="2446" y="3670"/>
              <a:ext cx="11803" cy="4175"/>
              <a:chOff x="2462" y="2481"/>
              <a:chExt cx="11803" cy="417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462" y="3838"/>
                <a:ext cx="11803" cy="2818"/>
                <a:chOff x="2462" y="3838"/>
                <a:chExt cx="11803" cy="2818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2462" y="3838"/>
                  <a:ext cx="3663" cy="2818"/>
                  <a:chOff x="703" y="3740"/>
                  <a:chExt cx="3663" cy="2818"/>
                </a:xfrm>
              </p:grpSpPr>
              <p:sp>
                <p:nvSpPr>
                  <p:cNvPr id="7" name="椭圆 6"/>
                  <p:cNvSpPr/>
                  <p:nvPr/>
                </p:nvSpPr>
                <p:spPr>
                  <a:xfrm>
                    <a:off x="3776" y="4845"/>
                    <a:ext cx="542" cy="593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２</a:t>
                    </a:r>
                    <a:endParaRPr lang="en-US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759" y="3740"/>
                    <a:ext cx="607" cy="593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１</a:t>
                    </a:r>
                    <a:endParaRPr lang="en-US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3759" y="5965"/>
                    <a:ext cx="607" cy="593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３</a:t>
                    </a:r>
                    <a:endParaRPr lang="en-US" altLang="en-US"/>
                  </a:p>
                </p:txBody>
              </p:sp>
              <p:cxnSp>
                <p:nvCxnSpPr>
                  <p:cNvPr id="10" name="直接箭头连接符 9"/>
                  <p:cNvCxnSpPr>
                    <a:stCxn id="7" idx="0"/>
                    <a:endCxn id="8" idx="4"/>
                  </p:cNvCxnSpPr>
                  <p:nvPr/>
                </p:nvCxnSpPr>
                <p:spPr>
                  <a:xfrm flipV="1">
                    <a:off x="4047" y="4333"/>
                    <a:ext cx="15" cy="512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/>
                  <p:cNvCxnSpPr>
                    <a:stCxn id="9" idx="0"/>
                    <a:endCxn id="7" idx="4"/>
                  </p:cNvCxnSpPr>
                  <p:nvPr/>
                </p:nvCxnSpPr>
                <p:spPr>
                  <a:xfrm flipH="1" flipV="1">
                    <a:off x="4048" y="5438"/>
                    <a:ext cx="15" cy="5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矩形 15"/>
                  <p:cNvSpPr/>
                  <p:nvPr/>
                </p:nvSpPr>
                <p:spPr>
                  <a:xfrm>
                    <a:off x="703" y="4845"/>
                    <a:ext cx="2793" cy="50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commit id:123</a:t>
                    </a:r>
                    <a:endParaRPr lang="en-US" altLang="zh-CN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703" y="5965"/>
                    <a:ext cx="2793" cy="50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commit id:456</a:t>
                    </a:r>
                    <a:endParaRPr lang="en-US" altLang="zh-CN"/>
                  </a:p>
                </p:txBody>
              </p:sp>
            </p:grpSp>
            <p:sp>
              <p:nvSpPr>
                <p:cNvPr id="15" name="椭圆 14"/>
                <p:cNvSpPr/>
                <p:nvPr/>
              </p:nvSpPr>
              <p:spPr>
                <a:xfrm>
                  <a:off x="13691" y="4943"/>
                  <a:ext cx="542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２</a:t>
                  </a:r>
                  <a:endParaRPr lang="en-US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3658" y="3838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１</a:t>
                  </a:r>
                  <a:endParaRPr lang="en-US" altLang="en-US"/>
                </a:p>
              </p:txBody>
            </p:sp>
            <p:cxnSp>
              <p:nvCxnSpPr>
                <p:cNvPr id="19" name="直接箭头连接符 18"/>
                <p:cNvCxnSpPr>
                  <a:stCxn id="15" idx="0"/>
                  <a:endCxn id="17" idx="4"/>
                </p:cNvCxnSpPr>
                <p:nvPr/>
              </p:nvCxnSpPr>
              <p:spPr>
                <a:xfrm flipV="1">
                  <a:off x="13962" y="4431"/>
                  <a:ext cx="0" cy="51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/>
                <p:cNvSpPr/>
                <p:nvPr/>
              </p:nvSpPr>
              <p:spPr>
                <a:xfrm>
                  <a:off x="10602" y="4943"/>
                  <a:ext cx="2793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commit id:123</a:t>
                  </a:r>
                  <a:endParaRPr lang="en-US" altLang="zh-CN"/>
                </a:p>
              </p:txBody>
            </p:sp>
          </p:grpSp>
          <p:sp>
            <p:nvSpPr>
              <p:cNvPr id="25" name="上弧形箭头 24"/>
              <p:cNvSpPr/>
              <p:nvPr/>
            </p:nvSpPr>
            <p:spPr>
              <a:xfrm>
                <a:off x="6689" y="2481"/>
                <a:ext cx="5836" cy="1315"/>
              </a:xfrm>
              <a:prstGeom prst="curved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git checkout 123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13658" y="7297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３</a:t>
              </a:r>
              <a:endParaRPr lang="en-US" altLang="en-US"/>
            </a:p>
          </p:txBody>
        </p:sp>
        <p:cxnSp>
          <p:nvCxnSpPr>
            <p:cNvPr id="43" name="直接箭头连接符 42"/>
            <p:cNvCxnSpPr>
              <a:stCxn id="42" idx="0"/>
              <a:endCxn id="15" idx="4"/>
            </p:cNvCxnSpPr>
            <p:nvPr/>
          </p:nvCxnSpPr>
          <p:spPr>
            <a:xfrm flipH="1" flipV="1">
              <a:off x="13946" y="6725"/>
              <a:ext cx="16" cy="57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0652" y="7386"/>
              <a:ext cx="2793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commit id:456</a:t>
              </a:r>
              <a:endParaRPr lang="en-US" altLang="zh-CN"/>
            </a:p>
          </p:txBody>
        </p:sp>
        <p:sp>
          <p:nvSpPr>
            <p:cNvPr id="45" name="矩形 44"/>
            <p:cNvSpPr/>
            <p:nvPr/>
          </p:nvSpPr>
          <p:spPr>
            <a:xfrm>
              <a:off x="6548" y="7252"/>
              <a:ext cx="2300" cy="5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46" name="矩形 45"/>
            <p:cNvSpPr/>
            <p:nvPr/>
          </p:nvSpPr>
          <p:spPr>
            <a:xfrm>
              <a:off x="14502" y="6132"/>
              <a:ext cx="2300" cy="5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498205" y="1821180"/>
            <a:ext cx="3203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00B050"/>
                </a:solidFill>
              </a:rPr>
              <a:t>撤销</a:t>
            </a:r>
            <a:endParaRPr lang="en-US" alt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reset </a:t>
            </a:r>
            <a:r>
              <a:rPr lang="en-US" altLang="en-US"/>
              <a:t>(重置)</a:t>
            </a:r>
            <a:endParaRPr lang="en-US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6247130" y="1007110"/>
            <a:ext cx="0" cy="499999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563370" y="1690370"/>
            <a:ext cx="8364855" cy="2536190"/>
            <a:chOff x="2462" y="2481"/>
            <a:chExt cx="11803" cy="4175"/>
          </a:xfrm>
        </p:grpSpPr>
        <p:grpSp>
          <p:nvGrpSpPr>
            <p:cNvPr id="24" name="组合 23"/>
            <p:cNvGrpSpPr/>
            <p:nvPr/>
          </p:nvGrpSpPr>
          <p:grpSpPr>
            <a:xfrm>
              <a:off x="2462" y="3838"/>
              <a:ext cx="11803" cy="2818"/>
              <a:chOff x="2462" y="3838"/>
              <a:chExt cx="11803" cy="281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462" y="3838"/>
                <a:ext cx="3663" cy="2818"/>
                <a:chOff x="703" y="3740"/>
                <a:chExt cx="3663" cy="2818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3792" y="4845"/>
                  <a:ext cx="542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２</a:t>
                  </a:r>
                  <a:endParaRPr lang="en-US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3759" y="374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１</a:t>
                  </a:r>
                  <a:endParaRPr lang="en-US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3759" y="5965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３</a:t>
                  </a:r>
                  <a:endParaRPr lang="en-US" altLang="en-US"/>
                </a:p>
              </p:txBody>
            </p:sp>
            <p:cxnSp>
              <p:nvCxnSpPr>
                <p:cNvPr id="9" name="直接箭头连接符 8"/>
                <p:cNvCxnSpPr>
                  <a:stCxn id="5" idx="0"/>
                  <a:endCxn id="6" idx="4"/>
                </p:cNvCxnSpPr>
                <p:nvPr/>
              </p:nvCxnSpPr>
              <p:spPr>
                <a:xfrm flipV="1">
                  <a:off x="4063" y="4333"/>
                  <a:ext cx="0" cy="51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>
                  <a:stCxn id="7" idx="0"/>
                  <a:endCxn id="5" idx="4"/>
                </p:cNvCxnSpPr>
                <p:nvPr/>
              </p:nvCxnSpPr>
              <p:spPr>
                <a:xfrm flipV="1">
                  <a:off x="4063" y="5438"/>
                  <a:ext cx="0" cy="5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703" y="4845"/>
                  <a:ext cx="2793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commit id: 123</a:t>
                  </a:r>
                  <a:endParaRPr lang="en-US" altLang="zh-CN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03" y="5965"/>
                  <a:ext cx="2793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commit id: 456</a:t>
                  </a:r>
                  <a:endParaRPr lang="en-US" altLang="zh-CN"/>
                </a:p>
              </p:txBody>
            </p:sp>
          </p:grpSp>
          <p:sp>
            <p:nvSpPr>
              <p:cNvPr id="15" name="椭圆 14"/>
              <p:cNvSpPr/>
              <p:nvPr/>
            </p:nvSpPr>
            <p:spPr>
              <a:xfrm>
                <a:off x="13691" y="4943"/>
                <a:ext cx="542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２</a:t>
                </a:r>
                <a:endParaRPr lang="en-US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3658" y="3838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１</a:t>
                </a:r>
                <a:endParaRPr lang="en-US" altLang="en-US"/>
              </a:p>
            </p:txBody>
          </p:sp>
          <p:cxnSp>
            <p:nvCxnSpPr>
              <p:cNvPr id="19" name="直接箭头连接符 18"/>
              <p:cNvCxnSpPr>
                <a:stCxn id="15" idx="0"/>
                <a:endCxn id="17" idx="4"/>
              </p:cNvCxnSpPr>
              <p:nvPr/>
            </p:nvCxnSpPr>
            <p:spPr>
              <a:xfrm flipV="1">
                <a:off x="13962" y="4431"/>
                <a:ext cx="0" cy="51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0231" y="4943"/>
                <a:ext cx="3164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commit id</a:t>
                </a:r>
                <a:r>
                  <a:rPr lang="en-US" altLang="en-US"/>
                  <a:t>: </a:t>
                </a:r>
                <a:r>
                  <a:rPr lang="en-US" altLang="zh-CN"/>
                  <a:t>123</a:t>
                </a:r>
                <a:endParaRPr lang="en-US" altLang="zh-CN"/>
              </a:p>
            </p:txBody>
          </p:sp>
        </p:grpSp>
        <p:sp>
          <p:nvSpPr>
            <p:cNvPr id="25" name="上弧形箭头 24"/>
            <p:cNvSpPr/>
            <p:nvPr/>
          </p:nvSpPr>
          <p:spPr>
            <a:xfrm>
              <a:off x="6689" y="2481"/>
              <a:ext cx="5836" cy="1315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reset 123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297680" y="3906520"/>
            <a:ext cx="1460500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134600" y="3171825"/>
            <a:ext cx="1460500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18" name="Text Box 17"/>
          <p:cNvSpPr txBox="1"/>
          <p:nvPr/>
        </p:nvSpPr>
        <p:spPr>
          <a:xfrm>
            <a:off x="1563370" y="4808220"/>
            <a:ext cx="4502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提交过程：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</a:rPr>
              <a:t>１、工作目录新建文件　a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</a:rPr>
              <a:t>２、使用git add把a加入到暂存区</a:t>
            </a:r>
            <a:endParaRPr lang="en-US" altLang="en-US">
              <a:solidFill>
                <a:srgbClr val="00B050"/>
              </a:solidFill>
            </a:endParaRPr>
          </a:p>
          <a:p>
            <a:r>
              <a:rPr lang="en-US" altLang="en-US">
                <a:solidFill>
                  <a:srgbClr val="00B050"/>
                </a:solidFill>
              </a:rPr>
              <a:t>３、使用git commit把a提交到本地仓库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reset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9005"/>
          </a:xfrm>
        </p:spPr>
        <p:txBody>
          <a:bodyPr/>
          <a:p>
            <a:r>
              <a:rPr lang="en-US" altLang="zh-CN"/>
              <a:t>git reset --soft “commit id”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50"/>
                </a:solidFill>
              </a:rPr>
              <a:t>回退</a:t>
            </a:r>
            <a:r>
              <a:rPr lang="en-US" altLang="zh-CN">
                <a:solidFill>
                  <a:srgbClr val="00B050"/>
                </a:solidFill>
              </a:rPr>
              <a:t>git commit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/>
              <a:t>git reset (--mixed) “commit id”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50"/>
                </a:solidFill>
              </a:rPr>
              <a:t>回退</a:t>
            </a:r>
            <a:r>
              <a:rPr lang="en-US" altLang="zh-CN">
                <a:solidFill>
                  <a:srgbClr val="00B050"/>
                </a:solidFill>
              </a:rPr>
              <a:t>git commit</a:t>
            </a:r>
            <a:r>
              <a:rPr lang="zh-CN" altLang="en-US">
                <a:solidFill>
                  <a:srgbClr val="00B050"/>
                </a:solidFill>
              </a:rPr>
              <a:t>，回退</a:t>
            </a:r>
            <a:r>
              <a:rPr lang="en-US" altLang="zh-CN">
                <a:solidFill>
                  <a:srgbClr val="00B050"/>
                </a:solidFill>
              </a:rPr>
              <a:t>git add</a:t>
            </a:r>
            <a:endParaRPr lang="en-US" altLang="zh-CN"/>
          </a:p>
          <a:p>
            <a:r>
              <a:rPr lang="en-US" altLang="zh-CN"/>
              <a:t>git reset --hard “commit id”</a:t>
            </a:r>
            <a:endParaRPr lang="en-US" altLang="zh-CN"/>
          </a:p>
          <a:p>
            <a:pPr marL="0" lvl="1" algn="l">
              <a:spcBef>
                <a:spcPts val="1000"/>
              </a:spcBef>
              <a:buNone/>
            </a:pPr>
            <a:r>
              <a:rPr lang="en-US" altLang="zh-CN"/>
              <a:t>	</a:t>
            </a:r>
            <a:r>
              <a:rPr lang="zh-CN" altLang="en-US" sz="2800">
                <a:solidFill>
                  <a:srgbClr val="00B050"/>
                </a:solidFill>
              </a:rPr>
              <a:t>回退git commit，回退git add，回退工作区修改 </a:t>
            </a:r>
            <a:endParaRPr lang="zh-CN" altLang="en-US" sz="2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reset </a:t>
            </a:r>
            <a:r>
              <a:rPr lang="zh-CN" altLang="en-US"/>
              <a:t>恢复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git reset --soft/--mixed</a:t>
            </a:r>
            <a:endParaRPr lang="en-US" altLang="zh-CN"/>
          </a:p>
          <a:p>
            <a:pPr marL="457200" lvl="1" indent="0">
              <a:buNone/>
            </a:pPr>
            <a:r>
              <a:rPr lang="en-US" altLang="en-US">
                <a:solidFill>
                  <a:srgbClr val="00B050"/>
                </a:solidFill>
              </a:rPr>
              <a:t>git commit / git add ;git commit</a:t>
            </a:r>
            <a:endParaRPr lang="en-US" altLang="zh-CN"/>
          </a:p>
          <a:p>
            <a:r>
              <a:rPr lang="en-US" altLang="zh-CN"/>
              <a:t>git reset --hard &amp;&amp; git reflo</a:t>
            </a:r>
            <a:r>
              <a:rPr lang="en-US" altLang="en-US"/>
              <a:t>g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5"/>
                </a:solidFill>
              </a:rPr>
              <a:t>commit-id    HEAD        　动作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4220bf5   HEAD@{0}:  　reset: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cc29b12   HEAD@{1}:  　commit: 3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accent5"/>
                </a:solidFill>
              </a:rPr>
              <a:t>git reset --hard </a:t>
            </a:r>
            <a:r>
              <a:rPr lang="en-US" altLang="en-US" sz="2400">
                <a:solidFill>
                  <a:schemeClr val="accent5"/>
                </a:solidFill>
                <a:sym typeface="+mn-ea"/>
              </a:rPr>
              <a:t>cc29b12 == 回到了commit３ 撤销了撤销动作</a:t>
            </a:r>
            <a:r>
              <a:rPr lang="en-US" altLang="en-US" sz="2400">
                <a:solidFill>
                  <a:srgbClr val="00B050"/>
                </a:solidFill>
                <a:sym typeface="+mn-ea"/>
              </a:rPr>
              <a:t> </a:t>
            </a:r>
            <a:endParaRPr lang="en-US" altLang="en-US" sz="240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reset &amp;&amp; git checkout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1405890" y="1691005"/>
          <a:ext cx="93802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700"/>
                <a:gridCol w="1618615"/>
                <a:gridCol w="1713230"/>
                <a:gridCol w="1831975"/>
                <a:gridCol w="1155700"/>
              </a:tblGrid>
              <a:tr h="6502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HEAD(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移动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endPara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暂存区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变动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endPara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工作目录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变动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endParaRPr lang="en-US" altLang="zh-CN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是否安全</a:t>
                      </a:r>
                      <a:endParaRPr lang="zh-CN" alt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180"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1"/>
                        <a:t>For </a:t>
                      </a:r>
                      <a:r>
                        <a:rPr lang="zh-CN" altLang="en-US" b="1"/>
                        <a:t>提交（</a:t>
                      </a:r>
                      <a:r>
                        <a:rPr lang="en-US" altLang="zh-CN" b="1"/>
                        <a:t>commit</a:t>
                      </a:r>
                      <a:r>
                        <a:rPr lang="zh-CN" altLang="en-US" b="1"/>
                        <a:t>）</a:t>
                      </a:r>
                      <a:endParaRPr lang="zh-CN" altLang="en-US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reset --soft [commit]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reset </a:t>
                      </a:r>
                      <a:r>
                        <a:rPr lang="en-US" altLang="en-US"/>
                        <a:t>(--mixed)</a:t>
                      </a:r>
                      <a:r>
                        <a:rPr lang="en-US" altLang="zh-CN"/>
                        <a:t> [commit]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reset --hard [commit]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checkout [commit]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2745">
                <a:tc gridSpan="5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b="1"/>
                        <a:t>For </a:t>
                      </a:r>
                      <a:r>
                        <a:rPr lang="zh-CN" altLang="en-US" b="1"/>
                        <a:t>文件</a:t>
                      </a:r>
                      <a:endParaRPr lang="zh-CN" altLang="en-US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reset </a:t>
                      </a:r>
                      <a:r>
                        <a:rPr lang="en-US" altLang="en-US"/>
                        <a:t>[</a:t>
                      </a:r>
                      <a:r>
                        <a:rPr lang="en-US" altLang="zh-CN"/>
                        <a:t>commit</a:t>
                      </a:r>
                      <a:r>
                        <a:rPr lang="en-US" altLang="en-US"/>
                        <a:t>]</a:t>
                      </a:r>
                      <a:r>
                        <a:rPr lang="en-US" altLang="zh-CN"/>
                        <a:t> [file]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checkout </a:t>
                      </a:r>
                      <a:r>
                        <a:rPr lang="en-US" altLang="en-US"/>
                        <a:t>[</a:t>
                      </a:r>
                      <a:r>
                        <a:rPr lang="en-US" altLang="zh-CN"/>
                        <a:t>commit</a:t>
                      </a:r>
                      <a:r>
                        <a:rPr lang="en-US" altLang="en-US"/>
                        <a:t>]</a:t>
                      </a:r>
                      <a:r>
                        <a:rPr lang="en-US" altLang="zh-CN"/>
                        <a:t> [file]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740"/>
            <a:ext cx="10515600" cy="1325563"/>
          </a:xfrm>
        </p:spPr>
        <p:txBody>
          <a:bodyPr/>
          <a:p>
            <a:r>
              <a:rPr lang="en-US" altLang="en-US"/>
              <a:t>课程介绍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目标：</a:t>
            </a:r>
            <a:endParaRPr lang="en-US" altLang="en-US"/>
          </a:p>
          <a:p>
            <a:pPr lvl="1"/>
            <a:r>
              <a:rPr lang="en-US" altLang="en-US"/>
              <a:t>快速熟练掌握工作中用到的git命令</a:t>
            </a:r>
            <a:endParaRPr lang="en-US" altLang="en-US"/>
          </a:p>
          <a:p>
            <a:r>
              <a:rPr lang="en-US" altLang="en-US"/>
              <a:t>过程：　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用生动形象的图片演示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用简单易懂的例子讲解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用实际操作模拟夯实</a:t>
            </a:r>
            <a:endParaRPr lang="en-US" altLang="en-US">
              <a:sym typeface="+mn-ea"/>
            </a:endParaRPr>
          </a:p>
          <a:p>
            <a:r>
              <a:rPr lang="en-US" altLang="en-US"/>
              <a:t>课程面向对象：</a:t>
            </a:r>
            <a:endParaRPr lang="en-US" altLang="en-US"/>
          </a:p>
          <a:p>
            <a:pPr lvl="1"/>
            <a:r>
              <a:rPr lang="en-US" altLang="en-US"/>
              <a:t>入门IT工程师、</a:t>
            </a:r>
            <a:r>
              <a:rPr lang="zh-CN" altLang="en-US"/>
              <a:t>有志于从事</a:t>
            </a:r>
            <a:r>
              <a:rPr lang="en-US" altLang="zh-CN"/>
              <a:t>IT</a:t>
            </a:r>
            <a:r>
              <a:rPr lang="zh-CN" altLang="en-US"/>
              <a:t>行业的同学</a:t>
            </a:r>
            <a:r>
              <a:rPr lang="en-US" altLang="en-US"/>
              <a:t>等</a:t>
            </a:r>
            <a:endParaRPr lang="en-US" altLang="en-US"/>
          </a:p>
          <a:p>
            <a:pPr lvl="1"/>
            <a:endParaRPr lang="en-US" altLang="en-US"/>
          </a:p>
          <a:p>
            <a:pPr marL="0" lvl="1" indent="0">
              <a:buNone/>
            </a:pPr>
            <a:r>
              <a:rPr lang="en-US" altLang="en-US" sz="2800">
                <a:sym typeface="+mn-ea"/>
              </a:rPr>
              <a:t>反复录制　绝对良心</a:t>
            </a:r>
            <a:endParaRPr lang="en-US" altLang="en-US" sz="2800"/>
          </a:p>
          <a:p>
            <a:endParaRPr lang="en-US" altLang="en-US"/>
          </a:p>
          <a:p>
            <a:r>
              <a:rPr lang="en-US" altLang="en-US"/>
              <a:t>主讲人：姚德伟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checkout -- &lt;file&gt;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丢弃工作区的修改</a:t>
            </a:r>
            <a:endParaRPr lang="zh-CN" altLang="en-US"/>
          </a:p>
          <a:p>
            <a:pPr lvl="1"/>
            <a:r>
              <a:rPr lang="en-US" altLang="zh-CN">
                <a:solidFill>
                  <a:srgbClr val="00B050"/>
                </a:solidFill>
              </a:rPr>
              <a:t>case 1 : 没有加入暂存区　git checkout -- file 相当于从本地仓库检出		内容到工作目录</a:t>
            </a:r>
            <a:r>
              <a:rPr lang="en-US" altLang="zh-CN"/>
              <a:t>　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00B050"/>
                </a:solidFill>
              </a:rPr>
              <a:t>case 2：加入暂存区　git checkout -- file　相当于从暂存区检出内容		到工作目录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revert </a:t>
            </a:r>
            <a:r>
              <a:rPr lang="en-US" altLang="en-US"/>
              <a:t>(重新提交)</a:t>
            </a:r>
            <a:endParaRPr lang="en-US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5807710" y="838200"/>
            <a:ext cx="0" cy="499999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738505" y="1691005"/>
            <a:ext cx="8464703" cy="3334430"/>
            <a:chOff x="2462" y="2843"/>
            <a:chExt cx="12263" cy="5071"/>
          </a:xfrm>
        </p:grpSpPr>
        <p:grpSp>
          <p:nvGrpSpPr>
            <p:cNvPr id="33" name="组合 32"/>
            <p:cNvGrpSpPr/>
            <p:nvPr/>
          </p:nvGrpSpPr>
          <p:grpSpPr>
            <a:xfrm>
              <a:off x="2462" y="3838"/>
              <a:ext cx="12263" cy="4076"/>
              <a:chOff x="2462" y="3838"/>
              <a:chExt cx="12263" cy="4076"/>
            </a:xfrm>
          </p:grpSpPr>
          <p:grpSp>
            <p:nvGrpSpPr>
              <p:cNvPr id="12" name="组合 11"/>
              <p:cNvGrpSpPr/>
              <p:nvPr/>
            </p:nvGrpSpPr>
            <p:grpSpPr>
              <a:xfrm rot="0">
                <a:off x="2462" y="3838"/>
                <a:ext cx="3663" cy="2818"/>
                <a:chOff x="703" y="3740"/>
                <a:chExt cx="3663" cy="2818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3792" y="4845"/>
                  <a:ext cx="542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２</a:t>
                  </a:r>
                  <a:endParaRPr lang="en-US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3759" y="374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１</a:t>
                  </a:r>
                  <a:endParaRPr lang="en-US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3759" y="5965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３</a:t>
                  </a:r>
                  <a:endParaRPr lang="en-US" altLang="en-US"/>
                </a:p>
              </p:txBody>
            </p:sp>
            <p:cxnSp>
              <p:nvCxnSpPr>
                <p:cNvPr id="9" name="直接箭头连接符 8"/>
                <p:cNvCxnSpPr>
                  <a:stCxn id="5" idx="0"/>
                  <a:endCxn id="6" idx="4"/>
                </p:cNvCxnSpPr>
                <p:nvPr/>
              </p:nvCxnSpPr>
              <p:spPr>
                <a:xfrm flipV="1">
                  <a:off x="4063" y="4333"/>
                  <a:ext cx="0" cy="51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>
                  <a:stCxn id="7" idx="0"/>
                  <a:endCxn id="5" idx="4"/>
                </p:cNvCxnSpPr>
                <p:nvPr/>
              </p:nvCxnSpPr>
              <p:spPr>
                <a:xfrm flipV="1">
                  <a:off x="4063" y="5438"/>
                  <a:ext cx="0" cy="5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703" y="4845"/>
                  <a:ext cx="2793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commit id: 123</a:t>
                  </a:r>
                  <a:endParaRPr lang="en-US" altLang="zh-CN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03" y="5965"/>
                  <a:ext cx="2793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commit id: 456</a:t>
                  </a:r>
                  <a:endParaRPr lang="en-US" altLang="zh-CN"/>
                </a:p>
              </p:txBody>
            </p:sp>
          </p:grpSp>
          <p:sp>
            <p:nvSpPr>
              <p:cNvPr id="14" name="椭圆 13"/>
              <p:cNvSpPr/>
              <p:nvPr/>
            </p:nvSpPr>
            <p:spPr>
              <a:xfrm>
                <a:off x="14151" y="5096"/>
                <a:ext cx="542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２</a:t>
                </a:r>
                <a:endParaRPr lang="en-US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118" y="3991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１</a:t>
                </a:r>
                <a:endParaRPr lang="en-US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118" y="6216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３</a:t>
                </a:r>
                <a:endParaRPr lang="en-US" altLang="en-US"/>
              </a:p>
            </p:txBody>
          </p:sp>
          <p:cxnSp>
            <p:nvCxnSpPr>
              <p:cNvPr id="23" name="直接箭头连接符 22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14422" y="4584"/>
                <a:ext cx="0" cy="51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0" idx="0"/>
                <a:endCxn id="14" idx="4"/>
              </p:cNvCxnSpPr>
              <p:nvPr/>
            </p:nvCxnSpPr>
            <p:spPr>
              <a:xfrm flipV="1">
                <a:off x="14422" y="5689"/>
                <a:ext cx="0" cy="5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10933" y="5096"/>
                <a:ext cx="2922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commit id:123</a:t>
                </a:r>
                <a:endParaRPr lang="en-US" altLang="zh-CN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062" y="6216"/>
                <a:ext cx="2793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commit id: 456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4118" y="7321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４</a:t>
                </a:r>
                <a:endParaRPr lang="en-US" altLang="en-US"/>
              </a:p>
            </p:txBody>
          </p:sp>
          <p:cxnSp>
            <p:nvCxnSpPr>
              <p:cNvPr id="30" name="直接箭头连接符 29"/>
              <p:cNvCxnSpPr>
                <a:stCxn id="29" idx="0"/>
                <a:endCxn id="20" idx="4"/>
              </p:cNvCxnSpPr>
              <p:nvPr/>
            </p:nvCxnSpPr>
            <p:spPr>
              <a:xfrm flipV="1">
                <a:off x="14422" y="6809"/>
                <a:ext cx="0" cy="5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11062" y="7321"/>
                <a:ext cx="2793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commit id: 789</a:t>
                </a:r>
                <a:endParaRPr lang="en-US" altLang="zh-CN"/>
              </a:p>
            </p:txBody>
          </p:sp>
        </p:grpSp>
        <p:sp>
          <p:nvSpPr>
            <p:cNvPr id="34" name="上弧形箭头 33"/>
            <p:cNvSpPr/>
            <p:nvPr/>
          </p:nvSpPr>
          <p:spPr>
            <a:xfrm>
              <a:off x="6682" y="2843"/>
              <a:ext cx="6247" cy="1315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revert 123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551555" y="3843020"/>
            <a:ext cx="1460500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3" name="矩形 44"/>
          <p:cNvSpPr/>
          <p:nvPr/>
        </p:nvSpPr>
        <p:spPr>
          <a:xfrm>
            <a:off x="9415780" y="4646930"/>
            <a:ext cx="1460500" cy="3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203200" y="2703195"/>
            <a:ext cx="355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在a文件里 +second commit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121400" y="2835910"/>
            <a:ext cx="355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在a文件里 +second commit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045200" y="5025390"/>
            <a:ext cx="355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在a文件里 -second commit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910" y="235585"/>
            <a:ext cx="10515600" cy="1325563"/>
          </a:xfrm>
        </p:spPr>
        <p:txBody>
          <a:bodyPr/>
          <a:p>
            <a:r>
              <a:rPr lang="zh-CN" altLang="en-US"/>
              <a:t>分</a:t>
            </a:r>
            <a:r>
              <a:rPr lang="en-US" altLang="zh-CN"/>
              <a:t>支 (branch)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 rot="0">
            <a:off x="4296410" y="2547370"/>
            <a:ext cx="3052445" cy="2218303"/>
            <a:chOff x="7602" y="4019"/>
            <a:chExt cx="3989" cy="3104"/>
          </a:xfrm>
        </p:grpSpPr>
        <p:sp>
          <p:nvSpPr>
            <p:cNvPr id="4" name="椭圆 3"/>
            <p:cNvSpPr/>
            <p:nvPr/>
          </p:nvSpPr>
          <p:spPr>
            <a:xfrm>
              <a:off x="7602" y="530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１</a:t>
              </a:r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049" y="5304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２</a:t>
              </a:r>
              <a:endParaRPr lang="en-US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482" y="530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３</a:t>
              </a:r>
              <a:endParaRPr lang="en-US" altLang="en-US"/>
            </a:p>
          </p:txBody>
        </p:sp>
        <p:cxnSp>
          <p:nvCxnSpPr>
            <p:cNvPr id="7" name="直接箭头连接符 6"/>
            <p:cNvCxnSpPr>
              <a:stCxn id="5" idx="2"/>
              <a:endCxn id="4" idx="6"/>
            </p:cNvCxnSpPr>
            <p:nvPr/>
          </p:nvCxnSpPr>
          <p:spPr>
            <a:xfrm flipH="1" flipV="1">
              <a:off x="8209" y="5600"/>
              <a:ext cx="840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6" idx="2"/>
              <a:endCxn id="5" idx="6"/>
            </p:cNvCxnSpPr>
            <p:nvPr/>
          </p:nvCxnSpPr>
          <p:spPr>
            <a:xfrm flipH="1">
              <a:off x="9656" y="5600"/>
              <a:ext cx="826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9981" y="4019"/>
              <a:ext cx="161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master 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9981" y="6619"/>
              <a:ext cx="161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branch1</a:t>
              </a:r>
              <a:endParaRPr lang="en-US" altLang="zh-CN"/>
            </a:p>
          </p:txBody>
        </p:sp>
      </p:grpSp>
      <p:sp>
        <p:nvSpPr>
          <p:cNvPr id="10" name="矩形 8"/>
          <p:cNvSpPr/>
          <p:nvPr/>
        </p:nvSpPr>
        <p:spPr>
          <a:xfrm>
            <a:off x="6116955" y="5271770"/>
            <a:ext cx="1259840" cy="360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HEAD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753110" y="1435100"/>
            <a:ext cx="935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Git 的分支，其实本质上仅仅是指向提交对象的可变指针</a:t>
            </a:r>
            <a:r>
              <a:rPr lang="en-US" altLang="en-US"/>
              <a:t>。　 </a:t>
            </a:r>
            <a:r>
              <a:rPr lang="en-US" altLang="en-US">
                <a:solidFill>
                  <a:srgbClr val="00B050"/>
                </a:solidFill>
              </a:rPr>
              <a:t>分支是指针　指向提交对象</a:t>
            </a:r>
            <a:endParaRPr lang="en-US" altLang="en-US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>
            <a:stCxn id="9" idx="2"/>
            <a:endCxn id="6" idx="0"/>
          </p:cNvCxnSpPr>
          <p:nvPr/>
        </p:nvCxnSpPr>
        <p:spPr>
          <a:xfrm>
            <a:off x="6732905" y="2907665"/>
            <a:ext cx="0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74100" y="3886200"/>
            <a:ext cx="3543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master　为git默认分支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00B050"/>
                </a:solidFill>
              </a:rPr>
              <a:t>branch1 为新建分支</a:t>
            </a:r>
            <a:endParaRPr lang="en-US" altLang="en-US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>
            <a:stCxn id="18" idx="0"/>
            <a:endCxn id="6" idx="4"/>
          </p:cNvCxnSpPr>
          <p:nvPr/>
        </p:nvCxnSpPr>
        <p:spPr>
          <a:xfrm flipH="1" flipV="1">
            <a:off x="6732270" y="3888740"/>
            <a:ext cx="635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18" idx="2"/>
          </p:cNvCxnSpPr>
          <p:nvPr/>
        </p:nvCxnSpPr>
        <p:spPr>
          <a:xfrm flipH="1" flipV="1">
            <a:off x="6732905" y="4765675"/>
            <a:ext cx="13970" cy="50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917575" y="426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创建</a:t>
            </a:r>
            <a:r>
              <a:rPr lang="en-US" altLang="en-US"/>
              <a:t>分支</a:t>
            </a:r>
            <a:endParaRPr lang="en-US" altLang="en-US"/>
          </a:p>
        </p:txBody>
      </p:sp>
      <p:grpSp>
        <p:nvGrpSpPr>
          <p:cNvPr id="10" name="组合 9"/>
          <p:cNvGrpSpPr/>
          <p:nvPr/>
        </p:nvGrpSpPr>
        <p:grpSpPr>
          <a:xfrm rot="0">
            <a:off x="2611755" y="2331085"/>
            <a:ext cx="2819400" cy="822960"/>
            <a:chOff x="2868" y="4420"/>
            <a:chExt cx="3989" cy="1276"/>
          </a:xfrm>
        </p:grpSpPr>
        <p:sp>
          <p:nvSpPr>
            <p:cNvPr id="11" name="椭圆 10"/>
            <p:cNvSpPr/>
            <p:nvPr/>
          </p:nvSpPr>
          <p:spPr>
            <a:xfrm>
              <a:off x="2868" y="510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315" y="5104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48" y="510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15" name="直接箭头连接符 14"/>
            <p:cNvCxnSpPr>
              <a:stCxn id="13" idx="2"/>
              <a:endCxn id="11" idx="6"/>
            </p:cNvCxnSpPr>
            <p:nvPr/>
          </p:nvCxnSpPr>
          <p:spPr>
            <a:xfrm flipH="1" flipV="1">
              <a:off x="3475" y="5400"/>
              <a:ext cx="840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2"/>
              <a:endCxn id="13" idx="6"/>
            </p:cNvCxnSpPr>
            <p:nvPr/>
          </p:nvCxnSpPr>
          <p:spPr>
            <a:xfrm flipH="1">
              <a:off x="4922" y="5400"/>
              <a:ext cx="826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247" y="4420"/>
              <a:ext cx="161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</a:t>
              </a:r>
              <a:r>
                <a:rPr lang="en-US" altLang="en-US"/>
                <a:t>r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7402830" y="2418080"/>
            <a:ext cx="3085697" cy="1097280"/>
            <a:chOff x="7602" y="4620"/>
            <a:chExt cx="4486" cy="1953"/>
          </a:xfrm>
        </p:grpSpPr>
        <p:sp>
          <p:nvSpPr>
            <p:cNvPr id="3" name="椭圆 2"/>
            <p:cNvSpPr/>
            <p:nvPr/>
          </p:nvSpPr>
          <p:spPr>
            <a:xfrm>
              <a:off x="7602" y="530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049" y="5304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482" y="530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7" name="直接箭头连接符 6"/>
            <p:cNvCxnSpPr>
              <a:stCxn id="5" idx="2"/>
              <a:endCxn id="3" idx="6"/>
            </p:cNvCxnSpPr>
            <p:nvPr/>
          </p:nvCxnSpPr>
          <p:spPr>
            <a:xfrm flipH="1" flipV="1">
              <a:off x="8209" y="5600"/>
              <a:ext cx="840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6" idx="2"/>
              <a:endCxn id="5" idx="6"/>
            </p:cNvCxnSpPr>
            <p:nvPr/>
          </p:nvCxnSpPr>
          <p:spPr>
            <a:xfrm flipH="1">
              <a:off x="9656" y="5600"/>
              <a:ext cx="826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9981" y="4620"/>
              <a:ext cx="161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9981" y="6069"/>
              <a:ext cx="2107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branch1</a:t>
              </a:r>
              <a:endParaRPr lang="en-US" altLang="zh-CN"/>
            </a:p>
          </p:txBody>
        </p:sp>
      </p:grpSp>
      <p:sp>
        <p:nvSpPr>
          <p:cNvPr id="20" name="上弧形箭头 19"/>
          <p:cNvSpPr/>
          <p:nvPr/>
        </p:nvSpPr>
        <p:spPr>
          <a:xfrm>
            <a:off x="4372610" y="1522730"/>
            <a:ext cx="3945890" cy="71056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branch branch1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611120" y="4739005"/>
            <a:ext cx="7877175" cy="1352550"/>
            <a:chOff x="4531" y="4151"/>
            <a:chExt cx="11035" cy="1957"/>
          </a:xfrm>
        </p:grpSpPr>
        <p:grpSp>
          <p:nvGrpSpPr>
            <p:cNvPr id="40" name="组合 39"/>
            <p:cNvGrpSpPr/>
            <p:nvPr/>
          </p:nvGrpSpPr>
          <p:grpSpPr>
            <a:xfrm>
              <a:off x="4531" y="4151"/>
              <a:ext cx="3989" cy="1276"/>
              <a:chOff x="2868" y="4420"/>
              <a:chExt cx="3989" cy="1276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868" y="510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315" y="5104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748" y="510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44" name="直接箭头连接符 43"/>
              <p:cNvCxnSpPr>
                <a:stCxn id="42" idx="2"/>
                <a:endCxn id="41" idx="6"/>
              </p:cNvCxnSpPr>
              <p:nvPr/>
            </p:nvCxnSpPr>
            <p:spPr>
              <a:xfrm flipH="1" flipV="1">
                <a:off x="3475" y="5400"/>
                <a:ext cx="840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43" idx="2"/>
                <a:endCxn id="42" idx="6"/>
              </p:cNvCxnSpPr>
              <p:nvPr/>
            </p:nvCxnSpPr>
            <p:spPr>
              <a:xfrm flipH="1">
                <a:off x="4922" y="5400"/>
                <a:ext cx="826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5247" y="4420"/>
                <a:ext cx="1610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*</a:t>
                </a:r>
                <a:r>
                  <a:rPr lang="en-US" altLang="zh-CN"/>
                  <a:t>master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416" y="4155"/>
              <a:ext cx="4150" cy="1953"/>
              <a:chOff x="7602" y="4620"/>
              <a:chExt cx="4150" cy="1953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602" y="530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9049" y="5304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0482" y="530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51" name="直接箭头连接符 50"/>
              <p:cNvCxnSpPr>
                <a:stCxn id="49" idx="2"/>
                <a:endCxn id="48" idx="6"/>
              </p:cNvCxnSpPr>
              <p:nvPr/>
            </p:nvCxnSpPr>
            <p:spPr>
              <a:xfrm flipH="1" flipV="1">
                <a:off x="8209" y="5600"/>
                <a:ext cx="840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50" idx="2"/>
                <a:endCxn id="49" idx="6"/>
              </p:cNvCxnSpPr>
              <p:nvPr/>
            </p:nvCxnSpPr>
            <p:spPr>
              <a:xfrm flipH="1">
                <a:off x="9656" y="5600"/>
                <a:ext cx="826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9981" y="4620"/>
                <a:ext cx="1610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master </a:t>
                </a:r>
                <a:endParaRPr lang="en-US" altLang="zh-CN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9818" y="6069"/>
                <a:ext cx="1934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*</a:t>
                </a:r>
                <a:r>
                  <a:rPr lang="en-US" altLang="zh-CN"/>
                  <a:t>branch1</a:t>
                </a:r>
                <a:endParaRPr lang="en-US" altLang="zh-CN"/>
              </a:p>
            </p:txBody>
          </p:sp>
        </p:grpSp>
      </p:grpSp>
      <p:sp>
        <p:nvSpPr>
          <p:cNvPr id="55" name="上弧形箭头 54"/>
          <p:cNvSpPr/>
          <p:nvPr/>
        </p:nvSpPr>
        <p:spPr>
          <a:xfrm>
            <a:off x="4202430" y="4027805"/>
            <a:ext cx="3945890" cy="71056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checkout -b branch1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175375" y="929005"/>
            <a:ext cx="0" cy="499999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959090" y="1154430"/>
            <a:ext cx="376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git branch　查看分支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p>
            <a:r>
              <a:rPr lang="en-US" altLang="en-US"/>
              <a:t>git merge (合并)</a:t>
            </a:r>
            <a:endParaRPr lang="en-US" altLang="en-US"/>
          </a:p>
        </p:txBody>
      </p:sp>
      <p:grpSp>
        <p:nvGrpSpPr>
          <p:cNvPr id="27" name="组合 26"/>
          <p:cNvGrpSpPr/>
          <p:nvPr/>
        </p:nvGrpSpPr>
        <p:grpSpPr>
          <a:xfrm rot="0">
            <a:off x="1224280" y="2713355"/>
            <a:ext cx="2508885" cy="1656715"/>
            <a:chOff x="1558" y="2653"/>
            <a:chExt cx="3494" cy="2402"/>
          </a:xfrm>
        </p:grpSpPr>
        <p:sp>
          <p:nvSpPr>
            <p:cNvPr id="4" name="椭圆 3"/>
            <p:cNvSpPr/>
            <p:nvPr/>
          </p:nvSpPr>
          <p:spPr>
            <a:xfrm>
              <a:off x="1558" y="3566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104" y="3575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445" y="4462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4</a:t>
              </a:r>
              <a:endParaRPr lang="en-US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445" y="265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8" name="直接箭头连接符 7"/>
            <p:cNvCxnSpPr>
              <a:stCxn id="5" idx="2"/>
              <a:endCxn id="4" idx="6"/>
            </p:cNvCxnSpPr>
            <p:nvPr/>
          </p:nvCxnSpPr>
          <p:spPr>
            <a:xfrm flipH="1" flipV="1">
              <a:off x="2165" y="3863"/>
              <a:ext cx="939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3"/>
              <a:endCxn id="5" idx="7"/>
            </p:cNvCxnSpPr>
            <p:nvPr/>
          </p:nvCxnSpPr>
          <p:spPr>
            <a:xfrm flipH="1">
              <a:off x="3622" y="3159"/>
              <a:ext cx="912" cy="50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1"/>
              <a:endCxn id="5" idx="5"/>
            </p:cNvCxnSpPr>
            <p:nvPr/>
          </p:nvCxnSpPr>
          <p:spPr>
            <a:xfrm flipH="1" flipV="1">
              <a:off x="3622" y="4081"/>
              <a:ext cx="912" cy="4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6280150" y="2470150"/>
            <a:ext cx="5074285" cy="1910080"/>
            <a:chOff x="1661" y="6246"/>
            <a:chExt cx="7296" cy="2625"/>
          </a:xfrm>
        </p:grpSpPr>
        <p:grpSp>
          <p:nvGrpSpPr>
            <p:cNvPr id="28" name="组合 27"/>
            <p:cNvGrpSpPr/>
            <p:nvPr/>
          </p:nvGrpSpPr>
          <p:grpSpPr>
            <a:xfrm>
              <a:off x="1661" y="6453"/>
              <a:ext cx="3493" cy="2418"/>
              <a:chOff x="1558" y="2653"/>
              <a:chExt cx="3493" cy="241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58" y="3566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104" y="3566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45" y="4479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4</a:t>
                </a:r>
                <a:endParaRPr lang="en-US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445" y="265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33" name="直接箭头连接符 32"/>
              <p:cNvCxnSpPr>
                <a:stCxn id="30" idx="2"/>
                <a:endCxn id="29" idx="6"/>
              </p:cNvCxnSpPr>
              <p:nvPr/>
            </p:nvCxnSpPr>
            <p:spPr>
              <a:xfrm flipH="1">
                <a:off x="2165" y="3863"/>
                <a:ext cx="93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32" idx="3"/>
                <a:endCxn id="30" idx="7"/>
              </p:cNvCxnSpPr>
              <p:nvPr/>
            </p:nvCxnSpPr>
            <p:spPr>
              <a:xfrm flipH="1">
                <a:off x="3622" y="3159"/>
                <a:ext cx="912" cy="49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31" idx="1"/>
                <a:endCxn id="30" idx="5"/>
              </p:cNvCxnSpPr>
              <p:nvPr/>
            </p:nvCxnSpPr>
            <p:spPr>
              <a:xfrm flipH="1" flipV="1">
                <a:off x="3622" y="4072"/>
                <a:ext cx="912" cy="49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椭圆 35"/>
            <p:cNvSpPr/>
            <p:nvPr/>
          </p:nvSpPr>
          <p:spPr>
            <a:xfrm>
              <a:off x="6569" y="7367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5</a:t>
              </a:r>
              <a:endParaRPr lang="en-US" altLang="en-US"/>
            </a:p>
          </p:txBody>
        </p:sp>
        <p:cxnSp>
          <p:nvCxnSpPr>
            <p:cNvPr id="37" name="直接箭头连接符 36"/>
            <p:cNvCxnSpPr>
              <a:stCxn id="36" idx="1"/>
              <a:endCxn id="32" idx="6"/>
            </p:cNvCxnSpPr>
            <p:nvPr/>
          </p:nvCxnSpPr>
          <p:spPr>
            <a:xfrm flipH="1" flipV="1">
              <a:off x="5155" y="6750"/>
              <a:ext cx="1503" cy="7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6" idx="3"/>
              <a:endCxn id="31" idx="6"/>
            </p:cNvCxnSpPr>
            <p:nvPr/>
          </p:nvCxnSpPr>
          <p:spPr>
            <a:xfrm flipH="1">
              <a:off x="5155" y="7873"/>
              <a:ext cx="1503" cy="7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391" y="6246"/>
              <a:ext cx="1786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branc</a:t>
              </a:r>
              <a:r>
                <a:rPr lang="en-US" altLang="en-US">
                  <a:sym typeface="+mn-ea"/>
                </a:rPr>
                <a:t>h</a:t>
              </a:r>
              <a:r>
                <a:rPr lang="en-US" altLang="zh-CN">
                  <a:sym typeface="+mn-ea"/>
                </a:rPr>
                <a:t>1</a:t>
              </a:r>
              <a:endParaRPr lang="en-US" altLang="zh-CN"/>
            </a:p>
          </p:txBody>
        </p:sp>
        <p:sp>
          <p:nvSpPr>
            <p:cNvPr id="41" name="矩形 40"/>
            <p:cNvSpPr/>
            <p:nvPr/>
          </p:nvSpPr>
          <p:spPr>
            <a:xfrm>
              <a:off x="7347" y="7366"/>
              <a:ext cx="161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</a:t>
              </a:r>
              <a:r>
                <a:rPr lang="en-US" altLang="en-US"/>
                <a:t>r</a:t>
              </a:r>
              <a:endParaRPr lang="en-US" altLang="zh-CN"/>
            </a:p>
          </p:txBody>
        </p:sp>
      </p:grpSp>
      <p:sp>
        <p:nvSpPr>
          <p:cNvPr id="49" name="上弧形箭头 48"/>
          <p:cNvSpPr/>
          <p:nvPr/>
        </p:nvSpPr>
        <p:spPr>
          <a:xfrm>
            <a:off x="4096385" y="1388745"/>
            <a:ext cx="3035300" cy="115887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merge branch1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5697855" y="929005"/>
            <a:ext cx="0" cy="499999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11"/>
          <p:cNvSpPr/>
          <p:nvPr/>
        </p:nvSpPr>
        <p:spPr>
          <a:xfrm>
            <a:off x="4096534" y="4034066"/>
            <a:ext cx="1156186" cy="347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*</a:t>
            </a:r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3" name="矩形 10"/>
          <p:cNvSpPr/>
          <p:nvPr/>
        </p:nvSpPr>
        <p:spPr>
          <a:xfrm>
            <a:off x="3733165" y="2641600"/>
            <a:ext cx="1965325" cy="347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branc</a:t>
            </a:r>
            <a:r>
              <a:rPr lang="en-US" altLang="en-US">
                <a:sym typeface="+mn-ea"/>
              </a:rPr>
              <a:t>h</a:t>
            </a:r>
            <a:r>
              <a:rPr lang="en-US" altLang="zh-CN">
                <a:sym typeface="+mn-ea"/>
              </a:rPr>
              <a:t>1</a:t>
            </a:r>
            <a:endParaRPr lang="en-US" altLang="zh-CN"/>
          </a:p>
        </p:txBody>
      </p:sp>
      <p:sp>
        <p:nvSpPr>
          <p:cNvPr id="14" name="Text Box 13"/>
          <p:cNvSpPr txBox="1"/>
          <p:nvPr/>
        </p:nvSpPr>
        <p:spPr>
          <a:xfrm>
            <a:off x="2705735" y="225234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功能一代码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908935" y="457644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功能二代码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531735" y="225234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功能一代码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743825" y="4381500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功能二代码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613900" y="3848100"/>
            <a:ext cx="246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功能一　＋　功能二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rebase（变基） </a:t>
            </a:r>
            <a:endParaRPr lang="en-US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896110" y="2313940"/>
            <a:ext cx="3913505" cy="2882900"/>
            <a:chOff x="1485" y="3644"/>
            <a:chExt cx="6163" cy="4540"/>
          </a:xfrm>
        </p:grpSpPr>
        <p:sp>
          <p:nvSpPr>
            <p:cNvPr id="4" name="椭圆 3"/>
            <p:cNvSpPr/>
            <p:nvPr/>
          </p:nvSpPr>
          <p:spPr>
            <a:xfrm>
              <a:off x="4232" y="3644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85" y="7635"/>
              <a:ext cx="1875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branch1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94" y="7635"/>
              <a:ext cx="1854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25" y="7591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4</a:t>
              </a:r>
              <a:endParaRPr lang="en-US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32" y="4923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39" y="7591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5</a:t>
              </a:r>
              <a:endParaRPr lang="en-US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32" y="6201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17" name="直接箭头连接符 16"/>
            <p:cNvCxnSpPr>
              <a:stCxn id="14" idx="0"/>
              <a:endCxn id="4" idx="4"/>
            </p:cNvCxnSpPr>
            <p:nvPr/>
          </p:nvCxnSpPr>
          <p:spPr>
            <a:xfrm flipV="1">
              <a:off x="4536" y="4237"/>
              <a:ext cx="0" cy="68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flipV="1">
              <a:off x="4536" y="5516"/>
              <a:ext cx="0" cy="68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0"/>
              <a:endCxn id="16" idx="3"/>
            </p:cNvCxnSpPr>
            <p:nvPr/>
          </p:nvCxnSpPr>
          <p:spPr>
            <a:xfrm flipV="1">
              <a:off x="3929" y="6707"/>
              <a:ext cx="392" cy="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0"/>
              <a:endCxn id="16" idx="5"/>
            </p:cNvCxnSpPr>
            <p:nvPr/>
          </p:nvCxnSpPr>
          <p:spPr>
            <a:xfrm flipH="1" flipV="1">
              <a:off x="4750" y="6707"/>
              <a:ext cx="393" cy="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353810" y="2286000"/>
            <a:ext cx="3316605" cy="3728085"/>
            <a:chOff x="10006" y="3600"/>
            <a:chExt cx="5223" cy="5871"/>
          </a:xfrm>
        </p:grpSpPr>
        <p:sp>
          <p:nvSpPr>
            <p:cNvPr id="23" name="椭圆 22"/>
            <p:cNvSpPr/>
            <p:nvPr/>
          </p:nvSpPr>
          <p:spPr>
            <a:xfrm>
              <a:off x="12142" y="3600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0006" y="4193"/>
              <a:ext cx="5223" cy="5278"/>
              <a:chOff x="10006" y="4193"/>
              <a:chExt cx="5223" cy="527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006" y="7546"/>
                <a:ext cx="1856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branch1</a:t>
                </a:r>
                <a:endParaRPr lang="en-US" altLang="zh-CN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211" y="8878"/>
                <a:ext cx="2018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*</a:t>
                </a:r>
                <a:r>
                  <a:rPr lang="en-US" altLang="zh-CN"/>
                  <a:t>master </a:t>
                </a:r>
                <a:endParaRPr lang="en-US" altLang="zh-CN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2143" y="7546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4</a:t>
                </a:r>
                <a:endParaRPr lang="en-US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2142" y="4879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43" y="8878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5</a:t>
                </a:r>
                <a:endParaRPr lang="en-US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2142" y="6157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31" name="直接箭头连接符 30"/>
              <p:cNvCxnSpPr>
                <a:stCxn id="28" idx="0"/>
                <a:endCxn id="23" idx="4"/>
              </p:cNvCxnSpPr>
              <p:nvPr/>
            </p:nvCxnSpPr>
            <p:spPr>
              <a:xfrm flipV="1">
                <a:off x="12446" y="4193"/>
                <a:ext cx="0" cy="686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30" idx="0"/>
                <a:endCxn id="28" idx="4"/>
              </p:cNvCxnSpPr>
              <p:nvPr/>
            </p:nvCxnSpPr>
            <p:spPr>
              <a:xfrm flipV="1">
                <a:off x="12446" y="5472"/>
                <a:ext cx="0" cy="68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6" idx="0"/>
                <a:endCxn id="30" idx="4"/>
              </p:cNvCxnSpPr>
              <p:nvPr/>
            </p:nvCxnSpPr>
            <p:spPr>
              <a:xfrm flipH="1" flipV="1">
                <a:off x="12446" y="6750"/>
                <a:ext cx="1" cy="796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9" idx="0"/>
                <a:endCxn id="26" idx="4"/>
              </p:cNvCxnSpPr>
              <p:nvPr/>
            </p:nvCxnSpPr>
            <p:spPr>
              <a:xfrm flipV="1">
                <a:off x="12447" y="8139"/>
                <a:ext cx="0" cy="739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上弧形箭头 36"/>
          <p:cNvSpPr/>
          <p:nvPr/>
        </p:nvSpPr>
        <p:spPr>
          <a:xfrm>
            <a:off x="4007485" y="1022350"/>
            <a:ext cx="3726815" cy="112712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rebase branch1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5980430" y="786765"/>
            <a:ext cx="3175" cy="5465445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018270" y="2400300"/>
            <a:ext cx="250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合并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cherry-pick (摘樱桃)</a:t>
            </a:r>
            <a:endParaRPr lang="en-US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5697855" y="929005"/>
            <a:ext cx="0" cy="499999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502920" y="1593850"/>
            <a:ext cx="10850880" cy="4094480"/>
            <a:chOff x="771" y="2531"/>
            <a:chExt cx="17088" cy="6448"/>
          </a:xfrm>
        </p:grpSpPr>
        <p:grpSp>
          <p:nvGrpSpPr>
            <p:cNvPr id="52" name="组合 51"/>
            <p:cNvGrpSpPr/>
            <p:nvPr/>
          </p:nvGrpSpPr>
          <p:grpSpPr>
            <a:xfrm>
              <a:off x="771" y="3501"/>
              <a:ext cx="17088" cy="5478"/>
              <a:chOff x="771" y="3501"/>
              <a:chExt cx="17088" cy="5478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771" y="3501"/>
                <a:ext cx="7237" cy="3645"/>
                <a:chOff x="-35" y="3424"/>
                <a:chExt cx="7237" cy="3645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3871" y="3424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3871" y="4397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3264" y="5438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3</a:t>
                  </a:r>
                  <a:endParaRPr lang="en-US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478" y="5438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5</a:t>
                  </a:r>
                  <a:endParaRPr lang="en-US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3264" y="6476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4</a:t>
                  </a:r>
                  <a:endParaRPr lang="en-US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478" y="6476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6</a:t>
                  </a:r>
                  <a:endParaRPr lang="en-US" altLang="en-US"/>
                </a:p>
              </p:txBody>
            </p:sp>
            <p:cxnSp>
              <p:nvCxnSpPr>
                <p:cNvPr id="10" name="直接箭头连接符 9"/>
                <p:cNvCxnSpPr>
                  <a:stCxn id="4" idx="0"/>
                  <a:endCxn id="5" idx="4"/>
                </p:cNvCxnSpPr>
                <p:nvPr/>
              </p:nvCxnSpPr>
              <p:spPr>
                <a:xfrm flipV="1">
                  <a:off x="4175" y="4017"/>
                  <a:ext cx="0" cy="38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>
                  <a:stCxn id="6" idx="0"/>
                  <a:endCxn id="4" idx="3"/>
                </p:cNvCxnSpPr>
                <p:nvPr/>
              </p:nvCxnSpPr>
              <p:spPr>
                <a:xfrm flipV="1">
                  <a:off x="3568" y="4903"/>
                  <a:ext cx="392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stCxn id="7" idx="0"/>
                  <a:endCxn id="4" idx="5"/>
                </p:cNvCxnSpPr>
                <p:nvPr/>
              </p:nvCxnSpPr>
              <p:spPr>
                <a:xfrm flipH="1" flipV="1">
                  <a:off x="4389" y="4903"/>
                  <a:ext cx="393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8" idx="0"/>
                  <a:endCxn id="6" idx="4"/>
                </p:cNvCxnSpPr>
                <p:nvPr/>
              </p:nvCxnSpPr>
              <p:spPr>
                <a:xfrm flipV="1">
                  <a:off x="3568" y="6031"/>
                  <a:ext cx="0" cy="44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stCxn id="9" idx="0"/>
                  <a:endCxn id="7" idx="4"/>
                </p:cNvCxnSpPr>
                <p:nvPr/>
              </p:nvCxnSpPr>
              <p:spPr>
                <a:xfrm flipV="1">
                  <a:off x="4782" y="6031"/>
                  <a:ext cx="0" cy="44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1188" y="6565"/>
                  <a:ext cx="1896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ym typeface="+mn-ea"/>
                    </a:rPr>
                    <a:t>branch1</a:t>
                  </a:r>
                  <a:endParaRPr lang="en-US" altLang="zh-CN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327" y="6520"/>
                  <a:ext cx="1875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-35" y="5483"/>
                  <a:ext cx="3119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commit id: 123</a:t>
                  </a:r>
                  <a:endParaRPr lang="en-US" altLang="zh-CN"/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13310" y="3577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3310" y="4550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2703" y="5591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3917" y="5591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5</a:t>
                </a:r>
                <a:endParaRPr lang="en-US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703" y="6629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4</a:t>
                </a:r>
                <a:endParaRPr lang="en-US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917" y="6629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6</a:t>
                </a:r>
                <a:endParaRPr lang="en-US" altLang="en-US"/>
              </a:p>
            </p:txBody>
          </p:sp>
          <p:cxnSp>
            <p:nvCxnSpPr>
              <p:cNvPr id="26" name="直接箭头连接符 25"/>
              <p:cNvCxnSpPr>
                <a:stCxn id="20" idx="0"/>
                <a:endCxn id="19" idx="4"/>
              </p:cNvCxnSpPr>
              <p:nvPr/>
            </p:nvCxnSpPr>
            <p:spPr>
              <a:xfrm flipV="1">
                <a:off x="13614" y="4170"/>
                <a:ext cx="0" cy="38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1" idx="0"/>
                <a:endCxn id="20" idx="3"/>
              </p:cNvCxnSpPr>
              <p:nvPr/>
            </p:nvCxnSpPr>
            <p:spPr>
              <a:xfrm flipV="1">
                <a:off x="13007" y="5056"/>
                <a:ext cx="392" cy="53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2" idx="0"/>
                <a:endCxn id="20" idx="5"/>
              </p:cNvCxnSpPr>
              <p:nvPr/>
            </p:nvCxnSpPr>
            <p:spPr>
              <a:xfrm flipH="1" flipV="1">
                <a:off x="13828" y="5056"/>
                <a:ext cx="393" cy="53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3" idx="0"/>
                <a:endCxn id="21" idx="4"/>
              </p:cNvCxnSpPr>
              <p:nvPr/>
            </p:nvCxnSpPr>
            <p:spPr>
              <a:xfrm flipV="1">
                <a:off x="13007" y="6184"/>
                <a:ext cx="0" cy="44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5" idx="0"/>
                <a:endCxn id="22" idx="4"/>
              </p:cNvCxnSpPr>
              <p:nvPr/>
            </p:nvCxnSpPr>
            <p:spPr>
              <a:xfrm flipV="1">
                <a:off x="14221" y="6184"/>
                <a:ext cx="0" cy="44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10671" y="6718"/>
                <a:ext cx="1852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branch1</a:t>
                </a:r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4085" y="8475"/>
                <a:ext cx="1814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*</a:t>
                </a:r>
                <a:r>
                  <a:rPr lang="en-US" altLang="zh-CN"/>
                  <a:t>master</a:t>
                </a:r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54" y="5636"/>
                <a:ext cx="3369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commit id: 123</a:t>
                </a:r>
                <a:endParaRPr lang="en-US" altLang="zh-CN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3917" y="7615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4773" y="7659"/>
                <a:ext cx="3086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commit id: </a:t>
                </a:r>
                <a:r>
                  <a:rPr lang="en-US" altLang="en-US"/>
                  <a:t>456</a:t>
                </a:r>
                <a:endParaRPr lang="en-US" altLang="en-US"/>
              </a:p>
            </p:txBody>
          </p:sp>
          <p:cxnSp>
            <p:nvCxnSpPr>
              <p:cNvPr id="51" name="直接箭头连接符 50"/>
              <p:cNvCxnSpPr>
                <a:stCxn id="49" idx="0"/>
                <a:endCxn id="25" idx="4"/>
              </p:cNvCxnSpPr>
              <p:nvPr/>
            </p:nvCxnSpPr>
            <p:spPr>
              <a:xfrm flipV="1">
                <a:off x="14221" y="7222"/>
                <a:ext cx="0" cy="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上弧形箭头 52"/>
            <p:cNvSpPr/>
            <p:nvPr/>
          </p:nvSpPr>
          <p:spPr>
            <a:xfrm>
              <a:off x="6360" y="2531"/>
              <a:ext cx="5491" cy="1693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cherry-pick 123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9606280" y="1889760"/>
            <a:ext cx="233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合并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conflict</a:t>
            </a:r>
            <a:r>
              <a:rPr lang="en-US" altLang="zh-CN"/>
              <a:t>　（冲突）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280" y="196088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冲突介绍</a:t>
            </a:r>
            <a:r>
              <a:rPr lang="en-US" altLang="zh-CN"/>
              <a:t>　</a:t>
            </a:r>
            <a:r>
              <a:rPr lang="en-US" altLang="zh-CN" sz="2400"/>
              <a:t>当两个分支对同一个文件同一行做出了修改　就会产生冲突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&lt;&lt;&lt;&lt;&lt;&lt;&lt;&lt;&lt;&lt;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==========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&gt;&gt;&gt;&gt;&gt;&gt;&gt;&gt;&gt;&gt;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解决后继续</a:t>
            </a:r>
            <a:r>
              <a:rPr lang="en-US" altLang="zh-CN"/>
              <a:t>提交</a:t>
            </a:r>
            <a:endParaRPr lang="en-US" altLang="zh-CN"/>
          </a:p>
          <a:p>
            <a:pPr marL="0" indent="0">
              <a:buNone/>
            </a:pPr>
            <a:endParaRPr lang="en-US" alt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rgbClr val="00B050"/>
                </a:solidFill>
              </a:rPr>
              <a:t>git merger 继续提交：git add;git commit</a:t>
            </a:r>
            <a:endParaRPr lang="en-US" alt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rgbClr val="00B050"/>
                </a:solidFill>
              </a:rPr>
              <a:t>git rebase 继续提交：git add;git rebase --continue</a:t>
            </a:r>
            <a:endParaRPr lang="en-US" alt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rgbClr val="00B050"/>
                </a:solidFill>
              </a:rPr>
              <a:t>git cherry-pick 继续提交：</a:t>
            </a:r>
            <a:endParaRPr lang="en-US" altLang="en-US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rgbClr val="00B050"/>
                </a:solidFill>
              </a:rPr>
              <a:t>	git add;git cherry-pick --continue/git commit --allow-empty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8" name="组合 41"/>
          <p:cNvGrpSpPr/>
          <p:nvPr/>
        </p:nvGrpSpPr>
        <p:grpSpPr>
          <a:xfrm rot="0">
            <a:off x="6774815" y="2508380"/>
            <a:ext cx="3835620" cy="3001554"/>
            <a:chOff x="1661" y="5610"/>
            <a:chExt cx="5515" cy="4125"/>
          </a:xfrm>
        </p:grpSpPr>
        <p:grpSp>
          <p:nvGrpSpPr>
            <p:cNvPr id="9" name="组合 27"/>
            <p:cNvGrpSpPr/>
            <p:nvPr/>
          </p:nvGrpSpPr>
          <p:grpSpPr>
            <a:xfrm>
              <a:off x="1661" y="6453"/>
              <a:ext cx="3493" cy="2418"/>
              <a:chOff x="1558" y="2653"/>
              <a:chExt cx="3493" cy="2418"/>
            </a:xfrm>
          </p:grpSpPr>
          <p:sp>
            <p:nvSpPr>
              <p:cNvPr id="10" name="椭圆 28"/>
              <p:cNvSpPr/>
              <p:nvPr/>
            </p:nvSpPr>
            <p:spPr>
              <a:xfrm>
                <a:off x="1558" y="3566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11" name="椭圆 29"/>
              <p:cNvSpPr/>
              <p:nvPr/>
            </p:nvSpPr>
            <p:spPr>
              <a:xfrm>
                <a:off x="3104" y="3566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12" name="椭圆 30"/>
              <p:cNvSpPr/>
              <p:nvPr/>
            </p:nvSpPr>
            <p:spPr>
              <a:xfrm>
                <a:off x="4445" y="4479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4</a:t>
                </a:r>
                <a:endParaRPr lang="en-US" altLang="en-US"/>
              </a:p>
            </p:txBody>
          </p:sp>
          <p:sp>
            <p:nvSpPr>
              <p:cNvPr id="13" name="椭圆 31"/>
              <p:cNvSpPr/>
              <p:nvPr/>
            </p:nvSpPr>
            <p:spPr>
              <a:xfrm>
                <a:off x="4445" y="265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14" name="直接箭头连接符 32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165" y="3863"/>
                <a:ext cx="93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33"/>
              <p:cNvCxnSpPr>
                <a:stCxn id="13" idx="3"/>
                <a:endCxn id="11" idx="7"/>
              </p:cNvCxnSpPr>
              <p:nvPr/>
            </p:nvCxnSpPr>
            <p:spPr>
              <a:xfrm flipH="1">
                <a:off x="3622" y="3159"/>
                <a:ext cx="912" cy="49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34"/>
              <p:cNvCxnSpPr>
                <a:stCxn id="12" idx="1"/>
                <a:endCxn id="11" idx="5"/>
              </p:cNvCxnSpPr>
              <p:nvPr/>
            </p:nvCxnSpPr>
            <p:spPr>
              <a:xfrm flipH="1" flipV="1">
                <a:off x="3622" y="4072"/>
                <a:ext cx="912" cy="49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椭圆 35"/>
            <p:cNvSpPr/>
            <p:nvPr/>
          </p:nvSpPr>
          <p:spPr>
            <a:xfrm>
              <a:off x="6569" y="7367"/>
              <a:ext cx="607" cy="593"/>
            </a:xfrm>
            <a:prstGeom prst="ellips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5</a:t>
              </a:r>
              <a:endParaRPr lang="en-US" altLang="en-US"/>
            </a:p>
          </p:txBody>
        </p:sp>
        <p:cxnSp>
          <p:nvCxnSpPr>
            <p:cNvPr id="18" name="直接箭头连接符 36"/>
            <p:cNvCxnSpPr/>
            <p:nvPr/>
          </p:nvCxnSpPr>
          <p:spPr>
            <a:xfrm flipH="1" flipV="1">
              <a:off x="5155" y="6748"/>
              <a:ext cx="1503" cy="70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37"/>
            <p:cNvCxnSpPr>
              <a:stCxn id="17" idx="3"/>
              <a:endCxn id="12" idx="6"/>
            </p:cNvCxnSpPr>
            <p:nvPr/>
          </p:nvCxnSpPr>
          <p:spPr>
            <a:xfrm flipH="1">
              <a:off x="5155" y="7873"/>
              <a:ext cx="1503" cy="70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39"/>
            <p:cNvSpPr/>
            <p:nvPr/>
          </p:nvSpPr>
          <p:spPr>
            <a:xfrm>
              <a:off x="4548" y="5610"/>
              <a:ext cx="1786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branc</a:t>
              </a:r>
              <a:r>
                <a:rPr lang="en-US" altLang="en-US">
                  <a:sym typeface="+mn-ea"/>
                </a:rPr>
                <a:t>h</a:t>
              </a:r>
              <a:r>
                <a:rPr lang="en-US" altLang="zh-CN">
                  <a:sym typeface="+mn-ea"/>
                </a:rPr>
                <a:t>1</a:t>
              </a:r>
              <a:endParaRPr lang="en-US" altLang="zh-CN"/>
            </a:p>
          </p:txBody>
        </p:sp>
        <p:sp>
          <p:nvSpPr>
            <p:cNvPr id="21" name="矩形 40"/>
            <p:cNvSpPr/>
            <p:nvPr/>
          </p:nvSpPr>
          <p:spPr>
            <a:xfrm>
              <a:off x="4635" y="9231"/>
              <a:ext cx="161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</a:t>
              </a:r>
              <a:r>
                <a:rPr lang="en-US" altLang="en-US"/>
                <a:t>r</a:t>
              </a:r>
              <a:endParaRPr lang="en-US" altLang="zh-CN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9425940" y="3014980"/>
            <a:ext cx="399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helloworld.c 第一行增加了</a:t>
            </a:r>
            <a:endParaRPr lang="en-US" altLang="en-US"/>
          </a:p>
          <a:p>
            <a:r>
              <a:rPr lang="en-US" altLang="en-US"/>
              <a:t>“this is commit 3” 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425940" y="4526915"/>
            <a:ext cx="399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helloworld.c 第一行增加了</a:t>
            </a:r>
            <a:endParaRPr lang="en-US" altLang="en-US"/>
          </a:p>
          <a:p>
            <a:r>
              <a:rPr lang="en-US" altLang="en-US"/>
              <a:t>“this is commit 4” 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HEAD 扩展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符号 </a:t>
            </a:r>
            <a:r>
              <a:rPr lang="en-US" altLang="zh-CN"/>
              <a:t>^ </a:t>
            </a:r>
            <a:r>
              <a:rPr lang="en-US" altLang="en-US"/>
              <a:t>(shift + 6)</a:t>
            </a:r>
            <a:endParaRPr lang="en-US" altLang="zh-CN"/>
          </a:p>
          <a:p>
            <a:r>
              <a:rPr lang="zh-CN" altLang="en-US"/>
              <a:t>符号 </a:t>
            </a:r>
            <a:r>
              <a:rPr lang="en-US" altLang="zh-CN"/>
              <a:t>~ </a:t>
            </a:r>
            <a:r>
              <a:rPr lang="en-US" altLang="en-US"/>
              <a:t>(shift + `)</a:t>
            </a:r>
            <a:endParaRPr lang="en-US" altLang="zh-CN"/>
          </a:p>
          <a:p>
            <a:r>
              <a:rPr lang="en-US" altLang="en-US"/>
              <a:t>detach</a:t>
            </a:r>
            <a:r>
              <a:rPr lang="zh-CN" altLang="en-US"/>
              <a:t>  </a:t>
            </a:r>
            <a:r>
              <a:rPr lang="en-US" altLang="zh-CN"/>
              <a:t>分离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git </a:t>
            </a:r>
            <a:r>
              <a:rPr lang="en-US" altLang="zh-CN"/>
              <a:t>branch 参数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git branch -a </a:t>
            </a:r>
            <a:r>
              <a:rPr lang="en-US" altLang="en-US">
                <a:solidFill>
                  <a:schemeClr val="tx1"/>
                </a:solidFill>
              </a:rPr>
              <a:t>all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git branch -D </a:t>
            </a:r>
            <a:r>
              <a:rPr lang="en-US" altLang="en-US">
                <a:solidFill>
                  <a:schemeClr val="tx1"/>
                </a:solidFill>
              </a:rPr>
              <a:t>删除分支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git branch -vv</a:t>
            </a:r>
            <a:r>
              <a:rPr lang="en-US" altLang="en-US">
                <a:solidFill>
                  <a:srgbClr val="00B050"/>
                </a:solidFill>
              </a:rPr>
              <a:t>　显示详细信息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git branch -u </a:t>
            </a:r>
            <a:r>
              <a:rPr lang="en-US" altLang="en-US">
                <a:solidFill>
                  <a:srgbClr val="00B050"/>
                </a:solidFill>
              </a:rPr>
              <a:t>　跟踪分支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git介绍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Git是一个免费的开源分布式版本控制系统，</a:t>
            </a:r>
            <a:r>
              <a:rPr lang="en-US" altLang="en-US"/>
              <a:t>用以</a:t>
            </a:r>
            <a:r>
              <a:rPr lang="en-US"/>
              <a:t>快速高效地处理从小型到大型项目的所有事务。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版本控制</a:t>
            </a:r>
            <a:r>
              <a:rPr lang="en-US" altLang="en-US">
                <a:sym typeface="+mn-ea"/>
              </a:rPr>
              <a:t>系统　= </a:t>
            </a:r>
            <a:r>
              <a:rPr lang="en-US" altLang="en-US">
                <a:solidFill>
                  <a:srgbClr val="00B050"/>
                </a:solidFill>
                <a:sym typeface="+mn-ea"/>
              </a:rPr>
              <a:t>管理内容改变的软件</a:t>
            </a:r>
            <a:endParaRPr lang="en-US" altLang="en-US">
              <a:sym typeface="+mn-ea"/>
            </a:endParaRPr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分布式　&lt;-&gt;	集中式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lvl="6"/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498715" y="2428240"/>
            <a:ext cx="50653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helloworld项目</a:t>
            </a:r>
            <a:endParaRPr lang="en-US" altLang="en-US"/>
          </a:p>
          <a:p>
            <a:r>
              <a:rPr lang="en-US" altLang="en-US"/>
              <a:t>是由一个helloworld.c文件组成的</a:t>
            </a:r>
            <a:endParaRPr lang="en-US" altLang="en-US"/>
          </a:p>
          <a:p>
            <a:r>
              <a:rPr lang="en-US" altLang="en-US"/>
              <a:t>第一天　＋１００行　　　helloworld_1.c　</a:t>
            </a:r>
            <a:endParaRPr lang="en-US" altLang="en-US"/>
          </a:p>
          <a:p>
            <a:r>
              <a:rPr lang="en-US" altLang="en-US"/>
              <a:t>第二天　＋１５０行 	helloworld_2.c</a:t>
            </a:r>
            <a:endParaRPr lang="en-US" altLang="en-US"/>
          </a:p>
          <a:p>
            <a:r>
              <a:rPr lang="en-US" altLang="en-US"/>
              <a:t>第三天　＋２００行	...</a:t>
            </a:r>
            <a:endParaRPr lang="en-US" altLang="en-US"/>
          </a:p>
          <a:p>
            <a:r>
              <a:rPr lang="en-US" altLang="en-US"/>
              <a:t>。。。</a:t>
            </a:r>
            <a:endParaRPr lang="en-US" altLang="en-US"/>
          </a:p>
          <a:p>
            <a:r>
              <a:rPr lang="en-US" altLang="en-US"/>
              <a:t>。。。</a:t>
            </a:r>
            <a:endParaRPr lang="en-US" altLang="en-US"/>
          </a:p>
          <a:p>
            <a:r>
              <a:rPr lang="en-US" altLang="en-US"/>
              <a:t>。。。</a:t>
            </a:r>
            <a:endParaRPr lang="en-US" altLang="en-US"/>
          </a:p>
          <a:p>
            <a:r>
              <a:rPr lang="en-US" altLang="en-US"/>
              <a:t>第二十天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重写历史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43135" cy="3081655"/>
          </a:xfrm>
        </p:spPr>
        <p:txBody>
          <a:bodyPr/>
          <a:p>
            <a:pPr marL="0" indent="0">
              <a:buNone/>
            </a:pPr>
            <a:r>
              <a:rPr lang="zh-CN" altLang="en-US"/>
              <a:t>git commit --amend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git rebase -i HEAD</a:t>
            </a:r>
            <a:r>
              <a:rPr lang="en-US" altLang="en-US"/>
              <a:t>～*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edit  　　修改提交内容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删除一行　删除那个提交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squash    压缩提交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git stas</a:t>
            </a:r>
            <a:r>
              <a:rPr lang="en-US" altLang="zh-CN"/>
              <a:t>h (隐藏)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35050" y="1691005"/>
            <a:ext cx="94938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git stas</a:t>
            </a:r>
            <a:r>
              <a:rPr lang="en-US" altLang="en-US" sz="2800">
                <a:sym typeface="+mn-ea"/>
              </a:rPr>
              <a:t>h　　　　在切换分支前，隐藏暂未提交的改动</a:t>
            </a:r>
            <a:endParaRPr lang="en-US" altLang="en-US" sz="2800">
              <a:sym typeface="+mn-ea"/>
            </a:endParaRPr>
          </a:p>
          <a:p>
            <a:r>
              <a:rPr lang="en-US" altLang="zh-CN" sz="2800"/>
              <a:t>git stash list</a:t>
            </a:r>
            <a:r>
              <a:rPr lang="en-US" altLang="en-US" sz="2800"/>
              <a:t>　　显示隐藏</a:t>
            </a:r>
            <a:endParaRPr lang="en-US" altLang="en-US" sz="2800"/>
          </a:p>
          <a:p>
            <a:r>
              <a:rPr lang="en-US" altLang="zh-CN" sz="2800">
                <a:sym typeface="+mn-ea"/>
              </a:rPr>
              <a:t>git stash pop</a:t>
            </a:r>
            <a:r>
              <a:rPr lang="en-US" altLang="en-US" sz="2800">
                <a:sym typeface="+mn-ea"/>
              </a:rPr>
              <a:t>　　弹出隐藏</a:t>
            </a:r>
            <a:endParaRPr lang="en-US" altLang="zh-CN" sz="2800"/>
          </a:p>
          <a:p>
            <a:r>
              <a:rPr lang="en-US" altLang="zh-CN" sz="2800"/>
              <a:t>git stash apply</a:t>
            </a:r>
            <a:r>
              <a:rPr lang="en-US" altLang="en-US" sz="2800"/>
              <a:t>　应用隐藏</a:t>
            </a:r>
            <a:endParaRPr lang="en-US" altLang="zh-CN" sz="2800"/>
          </a:p>
          <a:p>
            <a:r>
              <a:rPr lang="en-US" altLang="zh-CN" sz="2800"/>
              <a:t>git stash --al</a:t>
            </a:r>
            <a:r>
              <a:rPr lang="en-US" altLang="en-US" sz="2800"/>
              <a:t>l　　隐藏目录下所以改动</a:t>
            </a:r>
            <a:endParaRPr lang="en-US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git bundle </a:t>
            </a:r>
            <a:r>
              <a:rPr lang="en-US" altLang="en-US">
                <a:sym typeface="+mn-ea"/>
              </a:rPr>
              <a:t>(打包)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git bundle create [*.bundle] HEAD [</a:t>
            </a:r>
            <a:r>
              <a:rPr lang="en-US" altLang="en-US">
                <a:solidFill>
                  <a:srgbClr val="00B050"/>
                </a:solidFill>
              </a:rPr>
              <a:t>branch name</a:t>
            </a:r>
            <a:r>
              <a:rPr lang="en-US" altLang="en-US"/>
              <a:t>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git clone *.bundle 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en-US" altLang="en-US"/>
              <a:t>patch（补丁）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 diff</a:t>
            </a:r>
            <a:r>
              <a:rPr lang="en-US" altLang="en-US"/>
              <a:t>:制作补丁　　通用的patch 　git apply:打补丁   </a:t>
            </a:r>
            <a:endParaRPr lang="en-US" altLang="zh-CN"/>
          </a:p>
          <a:p>
            <a:pPr lvl="1"/>
            <a:r>
              <a:rPr lang="en-US" altLang="zh-CN" sz="2800">
                <a:sym typeface="+mn-ea"/>
              </a:rPr>
              <a:t>git diff </a:t>
            </a:r>
            <a:r>
              <a:rPr lang="en-US" altLang="en-US" sz="2800">
                <a:sym typeface="+mn-ea"/>
              </a:rPr>
              <a:t>[</a:t>
            </a:r>
            <a:r>
              <a:rPr lang="en-US" altLang="zh-CN" sz="2800">
                <a:sym typeface="+mn-ea"/>
              </a:rPr>
              <a:t>commitid</a:t>
            </a:r>
            <a:r>
              <a:rPr lang="en-US" altLang="en-US" sz="2800">
                <a:sym typeface="+mn-ea"/>
              </a:rPr>
              <a:t>]</a:t>
            </a:r>
            <a:r>
              <a:rPr lang="en-US" altLang="zh-CN" sz="2800">
                <a:sym typeface="+mn-ea"/>
              </a:rPr>
              <a:t> </a:t>
            </a:r>
            <a:r>
              <a:rPr lang="en-US" altLang="en-US" sz="2800">
                <a:sym typeface="+mn-ea"/>
              </a:rPr>
              <a:t>[</a:t>
            </a:r>
            <a:r>
              <a:rPr lang="en-US" altLang="zh-CN" sz="2800">
                <a:sym typeface="+mn-ea"/>
              </a:rPr>
              <a:t>commitid</a:t>
            </a:r>
            <a:r>
              <a:rPr lang="en-US" altLang="en-US" sz="2800">
                <a:sym typeface="+mn-ea"/>
              </a:rPr>
              <a:t>]</a:t>
            </a:r>
            <a:r>
              <a:rPr lang="en-US" altLang="zh-CN" sz="2800">
                <a:sym typeface="+mn-ea"/>
              </a:rPr>
              <a:t> &gt; </a:t>
            </a:r>
            <a:r>
              <a:rPr lang="en-US" altLang="en-US" sz="2800">
                <a:sym typeface="+mn-ea"/>
              </a:rPr>
              <a:t>[</a:t>
            </a:r>
            <a:r>
              <a:rPr lang="en-US" altLang="zh-CN" sz="2800">
                <a:sym typeface="+mn-ea"/>
              </a:rPr>
              <a:t>test.patch</a:t>
            </a:r>
            <a:r>
              <a:rPr lang="en-US" altLang="en-US" sz="2800">
                <a:sym typeface="+mn-ea"/>
              </a:rPr>
              <a:t>]　</a:t>
            </a:r>
            <a:endParaRPr lang="en-US" altLang="en-US" sz="2800">
              <a:sym typeface="+mn-ea"/>
            </a:endParaRPr>
          </a:p>
          <a:p>
            <a:pPr lvl="1"/>
            <a:r>
              <a:rPr lang="en-US" altLang="en-US" sz="2800">
                <a:sym typeface="+mn-ea"/>
              </a:rPr>
              <a:t>　</a:t>
            </a:r>
            <a:r>
              <a:rPr lang="en-US" altLang="en-US" sz="2800">
                <a:solidFill>
                  <a:srgbClr val="00B050"/>
                </a:solidFill>
                <a:sym typeface="+mn-ea"/>
              </a:rPr>
              <a:t>不会自动提交　轻便　不够详细</a:t>
            </a:r>
            <a:endParaRPr lang="en-US" altLang="zh-CN" sz="2800">
              <a:solidFill>
                <a:srgbClr val="00B050"/>
              </a:solidFill>
              <a:sym typeface="+mn-ea"/>
            </a:endParaRPr>
          </a:p>
          <a:p>
            <a:pPr lvl="1"/>
            <a:endParaRPr lang="en-US" altLang="zh-CN" sz="2800"/>
          </a:p>
          <a:p>
            <a:r>
              <a:rPr lang="en-US" altLang="zh-CN"/>
              <a:t>git format-patch</a:t>
            </a:r>
            <a:r>
              <a:rPr lang="en-US" altLang="en-US"/>
              <a:t>:制作补丁　git专用补丁　git am:打补丁</a:t>
            </a:r>
            <a:endParaRPr lang="en-US" altLang="zh-CN"/>
          </a:p>
          <a:p>
            <a:pPr lvl="1"/>
            <a:r>
              <a:rPr lang="en-US" altLang="zh-CN" sz="2800">
                <a:sym typeface="+mn-ea"/>
              </a:rPr>
              <a:t>git format-patch </a:t>
            </a:r>
            <a:r>
              <a:rPr lang="en-US" altLang="en-US" sz="2800">
                <a:sym typeface="+mn-ea"/>
              </a:rPr>
              <a:t>[</a:t>
            </a:r>
            <a:r>
              <a:rPr lang="en-US" altLang="zh-CN" sz="2800">
                <a:sym typeface="+mn-ea"/>
              </a:rPr>
              <a:t>commit-id</a:t>
            </a:r>
            <a:r>
              <a:rPr lang="en-US" altLang="en-US" sz="2800">
                <a:sym typeface="+mn-ea"/>
              </a:rPr>
              <a:t>]</a:t>
            </a:r>
            <a:r>
              <a:rPr lang="en-US" altLang="zh-CN" sz="2800">
                <a:sym typeface="+mn-ea"/>
              </a:rPr>
              <a:t> </a:t>
            </a:r>
            <a:r>
              <a:rPr lang="en-US" altLang="en-US" sz="2800">
                <a:sym typeface="+mn-ea"/>
              </a:rPr>
              <a:t>[</a:t>
            </a:r>
            <a:r>
              <a:rPr lang="en-US" altLang="zh-CN" sz="2800">
                <a:sym typeface="+mn-ea"/>
              </a:rPr>
              <a:t>-number</a:t>
            </a:r>
            <a:r>
              <a:rPr lang="en-US" altLang="en-US" sz="2800">
                <a:sym typeface="+mn-ea"/>
              </a:rPr>
              <a:t>]</a:t>
            </a:r>
            <a:endParaRPr lang="en-US" altLang="en-US" sz="2800">
              <a:sym typeface="+mn-ea"/>
            </a:endParaRPr>
          </a:p>
          <a:p>
            <a:pPr lvl="1"/>
            <a:r>
              <a:rPr lang="en-US" altLang="en-US" sz="2330">
                <a:solidFill>
                  <a:srgbClr val="00B050"/>
                </a:solidFill>
                <a:sym typeface="+mn-ea"/>
              </a:rPr>
              <a:t>打入某个提交的补丁　会自动提交这个补丁的内容</a:t>
            </a:r>
            <a:endParaRPr lang="en-US" altLang="en-US" sz="2330">
              <a:solidFill>
                <a:srgbClr val="00B050"/>
              </a:solidFill>
              <a:sym typeface="+mn-ea"/>
            </a:endParaRPr>
          </a:p>
          <a:p>
            <a:pPr lvl="1"/>
            <a:r>
              <a:rPr lang="en-US" altLang="en-US" sz="1800">
                <a:solidFill>
                  <a:srgbClr val="00B050"/>
                </a:solidFill>
                <a:sym typeface="+mn-ea"/>
              </a:rPr>
              <a:t>很详细　文件比较多</a:t>
            </a:r>
            <a:endParaRPr lang="en-US" altLang="en-US" sz="1800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git tag </a:t>
            </a:r>
            <a:r>
              <a:rPr lang="en-US" altLang="en-US"/>
              <a:t>(标签)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新建标签　</a:t>
            </a:r>
            <a:r>
              <a:rPr lang="zh-CN" altLang="en-US"/>
              <a:t>git tag </a:t>
            </a:r>
            <a:r>
              <a:rPr lang="en-US" altLang="zh-CN"/>
              <a:t>[tag name]</a:t>
            </a:r>
            <a:endParaRPr lang="zh-CN" altLang="en-US"/>
          </a:p>
          <a:p>
            <a:r>
              <a:rPr lang="en-US" altLang="zh-CN"/>
              <a:t>显示</a:t>
            </a:r>
            <a:r>
              <a:rPr lang="en-US" altLang="en-US"/>
              <a:t>全部</a:t>
            </a:r>
            <a:r>
              <a:rPr lang="en-US" altLang="zh-CN"/>
              <a:t>标签    </a:t>
            </a:r>
            <a:r>
              <a:rPr lang="en-US" altLang="en-US"/>
              <a:t>git tag</a:t>
            </a:r>
            <a:endParaRPr lang="en-US" altLang="en-US"/>
          </a:p>
          <a:p>
            <a:r>
              <a:rPr lang="en-US" altLang="zh-CN"/>
              <a:t>显示标签内容　git show [tag name]</a:t>
            </a:r>
            <a:endParaRPr lang="zh-CN" altLang="en-US"/>
          </a:p>
          <a:p>
            <a:r>
              <a:rPr lang="zh-CN" altLang="en-US"/>
              <a:t>轻量级标签    </a:t>
            </a:r>
            <a:r>
              <a:rPr lang="zh-CN" altLang="en-US">
                <a:sym typeface="+mn-ea"/>
              </a:rPr>
              <a:t>git tag </a:t>
            </a:r>
            <a:r>
              <a:rPr lang="en-US" altLang="zh-CN">
                <a:sym typeface="+mn-ea"/>
              </a:rPr>
              <a:t>[tag name]</a:t>
            </a:r>
            <a:endParaRPr lang="zh-CN" altLang="en-US"/>
          </a:p>
          <a:p>
            <a:r>
              <a:rPr lang="zh-CN" altLang="en-US"/>
              <a:t>附注标签  </a:t>
            </a:r>
            <a:r>
              <a:rPr lang="en-US" altLang="zh-CN"/>
              <a:t>git tag -a </a:t>
            </a:r>
            <a:r>
              <a:rPr lang="en-US" altLang="en-US"/>
              <a:t>[tag name]</a:t>
            </a:r>
            <a:r>
              <a:rPr lang="en-US" altLang="zh-CN"/>
              <a:t> </a:t>
            </a:r>
            <a:r>
              <a:rPr lang="en-US" altLang="en-US"/>
              <a:t>-m [message] </a:t>
            </a:r>
            <a:endParaRPr lang="en-US" altLang="zh-CN"/>
          </a:p>
          <a:p>
            <a:r>
              <a:rPr lang="en-US" altLang="en-US"/>
              <a:t>删除标签 git tag -d [tag name]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r>
              <a:rPr lang="en-US" altLang="en-US"/>
              <a:t>的使用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世界上最大的开源社区</a:t>
            </a:r>
            <a:r>
              <a:rPr lang="en-US" altLang="en-US"/>
              <a:t>　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新建仓库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新建分支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新建文件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本地获取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910"/>
            <a:ext cx="10515600" cy="4611370"/>
          </a:xfrm>
        </p:spPr>
        <p:txBody>
          <a:bodyPr>
            <a:normAutofit lnSpcReduction="10000"/>
          </a:bodyPr>
          <a:p>
            <a:r>
              <a:rPr lang="en-US" altLang="zh-CN"/>
              <a:t>git remote </a:t>
            </a:r>
            <a:r>
              <a:rPr lang="zh-CN" altLang="en-US"/>
              <a:t>命令</a:t>
            </a:r>
            <a:r>
              <a:rPr lang="en-US" altLang="zh-CN"/>
              <a:t>　</a:t>
            </a:r>
            <a:r>
              <a:rPr lang="en-US" altLang="en-US"/>
              <a:t>显示远程仓库</a:t>
            </a:r>
            <a:r>
              <a:rPr lang="en-US" altLang="zh-CN"/>
              <a:t> </a:t>
            </a:r>
            <a:r>
              <a:rPr lang="en-US" altLang="en-US"/>
              <a:t>　　　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origin</a:t>
            </a:r>
            <a:r>
              <a:rPr lang="en-US" altLang="en-US">
                <a:solidFill>
                  <a:srgbClr val="00B050"/>
                </a:solidFill>
              </a:rPr>
              <a:t>为默认远程仓库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 sz="2400">
                <a:sym typeface="+mn-ea"/>
              </a:rPr>
              <a:t>添加远程仓库</a:t>
            </a:r>
            <a:endParaRPr lang="en-US" altLang="zh-CN" sz="2400"/>
          </a:p>
          <a:p>
            <a:pPr lvl="1"/>
            <a:r>
              <a:rPr lang="en-US" altLang="zh-CN" sz="2800">
                <a:sym typeface="+mn-ea"/>
              </a:rPr>
              <a:t>git remote add &lt;</a:t>
            </a:r>
            <a:r>
              <a:rPr lang="en-US" altLang="en-US" sz="2800">
                <a:sym typeface="+mn-ea"/>
              </a:rPr>
              <a:t>remote repo</a:t>
            </a:r>
            <a:r>
              <a:rPr lang="en-US" altLang="zh-CN" sz="2800">
                <a:sym typeface="+mn-ea"/>
              </a:rPr>
              <a:t>&gt; &lt;url&gt;</a:t>
            </a:r>
            <a:endParaRPr lang="en-US" altLang="zh-CN" sz="2800"/>
          </a:p>
          <a:p>
            <a:r>
              <a:rPr lang="zh-CN" altLang="en-US"/>
              <a:t>添加远程仓库分支</a:t>
            </a:r>
            <a:endParaRPr lang="en-US" altLang="zh-CN"/>
          </a:p>
          <a:p>
            <a:pPr lvl="1"/>
            <a:r>
              <a:rPr lang="en-US" altLang="zh-CN"/>
              <a:t>git branch &lt;new branch&gt;</a:t>
            </a:r>
            <a:endParaRPr lang="en-US" altLang="zh-CN"/>
          </a:p>
          <a:p>
            <a:pPr lvl="1"/>
            <a:r>
              <a:rPr lang="en-US" altLang="zh-CN"/>
              <a:t>git push &lt;remote repo&gt; &lt;new branch&gt;</a:t>
            </a:r>
            <a:endParaRPr lang="en-US" altLang="zh-CN"/>
          </a:p>
          <a:p>
            <a:r>
              <a:rPr lang="zh-CN" altLang="en-US"/>
              <a:t>移除远程仓库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git remote rm </a:t>
            </a:r>
            <a:r>
              <a:rPr lang="en-US" altLang="en-US">
                <a:sym typeface="+mn-ea"/>
              </a:rPr>
              <a:t>&lt;remote repo&gt;</a:t>
            </a:r>
            <a:endParaRPr lang="zh-CN" altLang="en-US"/>
          </a:p>
          <a:p>
            <a:r>
              <a:rPr lang="zh-CN" altLang="en-US"/>
              <a:t>移除远程仓库分支</a:t>
            </a:r>
            <a:endParaRPr lang="en-US" altLang="zh-CN"/>
          </a:p>
          <a:p>
            <a:pPr lvl="1"/>
            <a:r>
              <a:rPr lang="en-US" altLang="zh-CN"/>
              <a:t>git push </a:t>
            </a:r>
            <a:r>
              <a:rPr lang="en-US" altLang="en-US"/>
              <a:t>&lt;remote repo&gt;</a:t>
            </a:r>
            <a:r>
              <a:rPr lang="en-US" altLang="zh-CN"/>
              <a:t> --delete &lt;branch&gt;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git clone</a:t>
            </a:r>
            <a:endParaRPr lang="en-US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586730" y="1116330"/>
            <a:ext cx="0" cy="2202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46545" y="1202055"/>
            <a:ext cx="385445" cy="3765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5" name="椭圆 14"/>
          <p:cNvSpPr/>
          <p:nvPr/>
        </p:nvSpPr>
        <p:spPr>
          <a:xfrm>
            <a:off x="6646545" y="1918335"/>
            <a:ext cx="385445" cy="3765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16" name="直接箭头连接符 15"/>
          <p:cNvCxnSpPr>
            <a:stCxn id="15" idx="0"/>
            <a:endCxn id="14" idx="4"/>
          </p:cNvCxnSpPr>
          <p:nvPr/>
        </p:nvCxnSpPr>
        <p:spPr>
          <a:xfrm flipV="1">
            <a:off x="6839585" y="1578610"/>
            <a:ext cx="0" cy="339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03135" y="2631440"/>
            <a:ext cx="1460500" cy="32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*</a:t>
            </a:r>
            <a:r>
              <a:rPr lang="en-US" altLang="zh-CN"/>
              <a:t>master</a:t>
            </a:r>
            <a:endParaRPr lang="en-US" altLang="en-US"/>
          </a:p>
        </p:txBody>
      </p:sp>
      <p:sp>
        <p:nvSpPr>
          <p:cNvPr id="21" name="矩形 20"/>
          <p:cNvSpPr/>
          <p:nvPr/>
        </p:nvSpPr>
        <p:spPr>
          <a:xfrm>
            <a:off x="5788025" y="1201420"/>
            <a:ext cx="615950" cy="1430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远程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920240" y="3855720"/>
            <a:ext cx="6843395" cy="2202815"/>
            <a:chOff x="3024" y="6183"/>
            <a:chExt cx="10777" cy="346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8798" y="6183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 rot="0">
              <a:off x="3592" y="6235"/>
              <a:ext cx="10209" cy="2896"/>
              <a:chOff x="3592" y="1892"/>
              <a:chExt cx="10209" cy="289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592" y="1892"/>
                <a:ext cx="3420" cy="2850"/>
                <a:chOff x="3592" y="1892"/>
                <a:chExt cx="3420" cy="2850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6405" y="1892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6405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405" y="4149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3</a:t>
                  </a:r>
                  <a:endParaRPr lang="en-US" altLang="en-US"/>
                </a:p>
              </p:txBody>
            </p:sp>
            <p:cxnSp>
              <p:nvCxnSpPr>
                <p:cNvPr id="47" name="直接箭头连接符 46"/>
                <p:cNvCxnSpPr>
                  <a:stCxn id="45" idx="0"/>
                  <a:endCxn id="44" idx="4"/>
                </p:cNvCxnSpPr>
                <p:nvPr/>
              </p:nvCxnSpPr>
              <p:spPr>
                <a:xfrm flipV="1">
                  <a:off x="6709" y="2485"/>
                  <a:ext cx="0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>
                  <a:stCxn id="46" idx="0"/>
                  <a:endCxn id="45" idx="4"/>
                </p:cNvCxnSpPr>
                <p:nvPr/>
              </p:nvCxnSpPr>
              <p:spPr>
                <a:xfrm flipV="1">
                  <a:off x="6709" y="3613"/>
                  <a:ext cx="0" cy="536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/>
                <p:cNvSpPr/>
                <p:nvPr/>
              </p:nvSpPr>
              <p:spPr>
                <a:xfrm>
                  <a:off x="3592" y="4193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0467" y="1893"/>
                <a:ext cx="3334" cy="2895"/>
                <a:chOff x="9728" y="1892"/>
                <a:chExt cx="3334" cy="2895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9728" y="1892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9728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cxnSp>
              <p:nvCxnSpPr>
                <p:cNvPr id="54" name="直接箭头连接符 53"/>
                <p:cNvCxnSpPr>
                  <a:stCxn id="53" idx="0"/>
                  <a:endCxn id="52" idx="4"/>
                </p:cNvCxnSpPr>
                <p:nvPr/>
              </p:nvCxnSpPr>
              <p:spPr>
                <a:xfrm flipV="1">
                  <a:off x="10032" y="2485"/>
                  <a:ext cx="0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矩形 54"/>
                <p:cNvSpPr/>
                <p:nvPr/>
              </p:nvSpPr>
              <p:spPr>
                <a:xfrm>
                  <a:off x="10762" y="4283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en-US"/>
                </a:p>
              </p:txBody>
            </p:sp>
          </p:grpSp>
          <p:sp>
            <p:nvSpPr>
              <p:cNvPr id="56" name="矩形 55"/>
              <p:cNvSpPr/>
              <p:nvPr/>
            </p:nvSpPr>
            <p:spPr>
              <a:xfrm>
                <a:off x="7511" y="1906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本地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115" y="1892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远程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0468" y="8501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10770" y="7951"/>
              <a:ext cx="0" cy="5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024" y="9148"/>
              <a:ext cx="2868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origin</a:t>
              </a:r>
              <a:r>
                <a:rPr lang="en-US" altLang="zh-CN"/>
                <a:t>/master</a:t>
              </a:r>
              <a:endParaRPr lang="en-US" altLang="zh-CN"/>
            </a:p>
          </p:txBody>
        </p:sp>
      </p:grpSp>
      <p:sp>
        <p:nvSpPr>
          <p:cNvPr id="63" name="右弧形箭头 62"/>
          <p:cNvSpPr/>
          <p:nvPr/>
        </p:nvSpPr>
        <p:spPr>
          <a:xfrm>
            <a:off x="9059545" y="1805305"/>
            <a:ext cx="1283970" cy="3642995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clone url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V="1">
            <a:off x="1699895" y="3483610"/>
            <a:ext cx="9133840" cy="3175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6645910" y="2631440"/>
            <a:ext cx="385445" cy="3765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cxnSp>
        <p:nvCxnSpPr>
          <p:cNvPr id="84" name="直接箭头连接符 83"/>
          <p:cNvCxnSpPr>
            <a:stCxn id="83" idx="0"/>
            <a:endCxn id="15" idx="4"/>
          </p:cNvCxnSpPr>
          <p:nvPr/>
        </p:nvCxnSpPr>
        <p:spPr>
          <a:xfrm flipV="1">
            <a:off x="6838950" y="2294890"/>
            <a:ext cx="635" cy="336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55"/>
          <p:cNvSpPr/>
          <p:nvPr/>
        </p:nvSpPr>
        <p:spPr>
          <a:xfrm>
            <a:off x="4769485" y="1202055"/>
            <a:ext cx="615950" cy="1430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本地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54"/>
          <p:cNvSpPr/>
          <p:nvPr/>
        </p:nvSpPr>
        <p:spPr>
          <a:xfrm>
            <a:off x="7303135" y="2294890"/>
            <a:ext cx="1460500" cy="32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branch1</a:t>
            </a:r>
            <a:endParaRPr lang="en-US" altLang="en-US"/>
          </a:p>
        </p:txBody>
      </p:sp>
      <p:sp>
        <p:nvSpPr>
          <p:cNvPr id="4" name="矩形 54"/>
          <p:cNvSpPr/>
          <p:nvPr/>
        </p:nvSpPr>
        <p:spPr>
          <a:xfrm>
            <a:off x="7303135" y="5055870"/>
            <a:ext cx="1460500" cy="32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branch1</a:t>
            </a:r>
            <a:endParaRPr lang="en-US" altLang="en-US"/>
          </a:p>
        </p:txBody>
      </p:sp>
      <p:sp>
        <p:nvSpPr>
          <p:cNvPr id="6" name="矩形 54"/>
          <p:cNvSpPr/>
          <p:nvPr/>
        </p:nvSpPr>
        <p:spPr>
          <a:xfrm>
            <a:off x="1757045" y="6149975"/>
            <a:ext cx="2147570" cy="32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origin/branch1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067175" y="6149975"/>
            <a:ext cx="459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本地的远程仓库分支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271145"/>
            <a:ext cx="10297160" cy="939165"/>
          </a:xfrm>
        </p:spPr>
        <p:txBody>
          <a:bodyPr>
            <a:normAutofit/>
          </a:bodyPr>
          <a:p>
            <a:r>
              <a:rPr lang="en-US" altLang="en-US"/>
              <a:t>git push (推) </a:t>
            </a:r>
            <a:endParaRPr lang="en-US" altLang="en-US" sz="2400"/>
          </a:p>
        </p:txBody>
      </p:sp>
      <p:grpSp>
        <p:nvGrpSpPr>
          <p:cNvPr id="39" name="组合 38"/>
          <p:cNvGrpSpPr/>
          <p:nvPr/>
        </p:nvGrpSpPr>
        <p:grpSpPr>
          <a:xfrm>
            <a:off x="1699895" y="1102995"/>
            <a:ext cx="7063740" cy="2202815"/>
            <a:chOff x="2677" y="1758"/>
            <a:chExt cx="11124" cy="3469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798" y="1758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2677" y="1892"/>
              <a:ext cx="11124" cy="2850"/>
              <a:chOff x="2677" y="1892"/>
              <a:chExt cx="11124" cy="285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677" y="1892"/>
                <a:ext cx="4335" cy="2850"/>
                <a:chOff x="2677" y="1892"/>
                <a:chExt cx="4335" cy="285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405" y="1892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6405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6405" y="4149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3</a:t>
                  </a:r>
                  <a:endParaRPr lang="en-US" altLang="en-US"/>
                </a:p>
              </p:txBody>
            </p:sp>
            <p:cxnSp>
              <p:nvCxnSpPr>
                <p:cNvPr id="6" name="直接箭头连接符 5"/>
                <p:cNvCxnSpPr>
                  <a:stCxn id="4" idx="0"/>
                  <a:endCxn id="11" idx="4"/>
                </p:cNvCxnSpPr>
                <p:nvPr/>
              </p:nvCxnSpPr>
              <p:spPr>
                <a:xfrm flipV="1">
                  <a:off x="6709" y="2485"/>
                  <a:ext cx="0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/>
                <p:cNvCxnSpPr>
                  <a:stCxn id="5" idx="0"/>
                  <a:endCxn id="4" idx="4"/>
                </p:cNvCxnSpPr>
                <p:nvPr/>
              </p:nvCxnSpPr>
              <p:spPr>
                <a:xfrm flipV="1">
                  <a:off x="6709" y="3613"/>
                  <a:ext cx="0" cy="536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/>
                <p:cNvSpPr/>
                <p:nvPr/>
              </p:nvSpPr>
              <p:spPr>
                <a:xfrm>
                  <a:off x="2677" y="3065"/>
                  <a:ext cx="3215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o</a:t>
                  </a:r>
                  <a:r>
                    <a:rPr lang="en-US" altLang="en-US"/>
                    <a:t>rigin</a:t>
                  </a:r>
                  <a:r>
                    <a:rPr lang="en-US" altLang="zh-CN"/>
                    <a:t>/master</a:t>
                  </a:r>
                  <a:endParaRPr lang="en-US" altLang="zh-CN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756" y="4194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10467" y="1893"/>
                <a:ext cx="3334" cy="1720"/>
                <a:chOff x="9728" y="1892"/>
                <a:chExt cx="3334" cy="1720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9728" y="1892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728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cxnSp>
              <p:nvCxnSpPr>
                <p:cNvPr id="16" name="直接箭头连接符 15"/>
                <p:cNvCxnSpPr>
                  <a:stCxn id="15" idx="0"/>
                  <a:endCxn id="14" idx="4"/>
                </p:cNvCxnSpPr>
                <p:nvPr/>
              </p:nvCxnSpPr>
              <p:spPr>
                <a:xfrm flipV="1">
                  <a:off x="10032" y="2485"/>
                  <a:ext cx="0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10762" y="3064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7511" y="1906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本地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115" y="1892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远程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1699895" y="3926205"/>
            <a:ext cx="7063740" cy="2202815"/>
            <a:chOff x="2677" y="6183"/>
            <a:chExt cx="11124" cy="346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8798" y="6183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 rot="0">
              <a:off x="3592" y="6235"/>
              <a:ext cx="10209" cy="2896"/>
              <a:chOff x="3592" y="1892"/>
              <a:chExt cx="10209" cy="289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592" y="1892"/>
                <a:ext cx="3420" cy="2850"/>
                <a:chOff x="3592" y="1892"/>
                <a:chExt cx="3420" cy="2850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6405" y="1892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6405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6405" y="4149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3</a:t>
                  </a:r>
                  <a:endParaRPr lang="en-US" altLang="en-US"/>
                </a:p>
              </p:txBody>
            </p:sp>
            <p:cxnSp>
              <p:nvCxnSpPr>
                <p:cNvPr id="47" name="直接箭头连接符 46"/>
                <p:cNvCxnSpPr>
                  <a:stCxn id="45" idx="0"/>
                  <a:endCxn id="44" idx="4"/>
                </p:cNvCxnSpPr>
                <p:nvPr/>
              </p:nvCxnSpPr>
              <p:spPr>
                <a:xfrm flipV="1">
                  <a:off x="6709" y="2485"/>
                  <a:ext cx="0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>
                  <a:stCxn id="46" idx="0"/>
                  <a:endCxn id="45" idx="4"/>
                </p:cNvCxnSpPr>
                <p:nvPr/>
              </p:nvCxnSpPr>
              <p:spPr>
                <a:xfrm flipV="1">
                  <a:off x="6709" y="3613"/>
                  <a:ext cx="0" cy="536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/>
                <p:cNvSpPr/>
                <p:nvPr/>
              </p:nvSpPr>
              <p:spPr>
                <a:xfrm>
                  <a:off x="3592" y="4193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0467" y="1893"/>
                <a:ext cx="3334" cy="2895"/>
                <a:chOff x="9728" y="1892"/>
                <a:chExt cx="3334" cy="2895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9728" y="1892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9728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cxnSp>
              <p:nvCxnSpPr>
                <p:cNvPr id="54" name="直接箭头连接符 53"/>
                <p:cNvCxnSpPr>
                  <a:stCxn id="53" idx="0"/>
                  <a:endCxn id="52" idx="4"/>
                </p:cNvCxnSpPr>
                <p:nvPr/>
              </p:nvCxnSpPr>
              <p:spPr>
                <a:xfrm flipV="1">
                  <a:off x="10032" y="2485"/>
                  <a:ext cx="0" cy="53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矩形 54"/>
                <p:cNvSpPr/>
                <p:nvPr/>
              </p:nvSpPr>
              <p:spPr>
                <a:xfrm>
                  <a:off x="10762" y="4283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</p:grpSp>
          <p:sp>
            <p:nvSpPr>
              <p:cNvPr id="56" name="矩形 55"/>
              <p:cNvSpPr/>
              <p:nvPr/>
            </p:nvSpPr>
            <p:spPr>
              <a:xfrm>
                <a:off x="7511" y="1906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本地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115" y="1892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远程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0468" y="8501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10770" y="7951"/>
              <a:ext cx="0" cy="5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2677" y="9148"/>
              <a:ext cx="3215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</a:t>
              </a:r>
              <a:r>
                <a:rPr lang="en-US" altLang="en-US"/>
                <a:t>rigin</a:t>
              </a:r>
              <a:r>
                <a:rPr lang="en-US" altLang="zh-CN"/>
                <a:t>/master</a:t>
              </a:r>
              <a:endParaRPr lang="en-US" altLang="zh-CN"/>
            </a:p>
          </p:txBody>
        </p:sp>
      </p:grpSp>
      <p:sp>
        <p:nvSpPr>
          <p:cNvPr id="63" name="右弧形箭头 62"/>
          <p:cNvSpPr/>
          <p:nvPr/>
        </p:nvSpPr>
        <p:spPr>
          <a:xfrm>
            <a:off x="9059545" y="1805305"/>
            <a:ext cx="1283970" cy="3642995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push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V="1">
            <a:off x="1699895" y="3413125"/>
            <a:ext cx="9133840" cy="31750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80365" y="3444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olidFill>
                  <a:srgbClr val="00B050"/>
                </a:solidFill>
                <a:sym typeface="+mn-ea"/>
              </a:rPr>
              <a:t> 基本命令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git push </a:t>
            </a:r>
            <a:r>
              <a:rPr lang="en-US" altLang="en-US">
                <a:solidFill>
                  <a:srgbClr val="00B050"/>
                </a:solidFill>
                <a:sym typeface="+mn-ea"/>
              </a:rPr>
              <a:t>&lt;remote name&gt; &lt;local branch&gt;:&lt;remote branch&gt;</a:t>
            </a:r>
            <a:endParaRPr lang="en-US" altLang="en-US">
              <a:solidFill>
                <a:srgbClr val="00B05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85060" y="6285865"/>
            <a:ext cx="819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作用：把本地的修改推到远程仓库，并把相应的本地远程仓库分支更新到最新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" y="156210"/>
            <a:ext cx="10515600" cy="981075"/>
          </a:xfrm>
        </p:spPr>
        <p:txBody>
          <a:bodyPr>
            <a:normAutofit/>
          </a:bodyPr>
          <a:p>
            <a:r>
              <a:rPr lang="en-US" altLang="en-US"/>
              <a:t>git fetch（取）</a:t>
            </a:r>
            <a:endParaRPr lang="en-US" altLang="en-US" sz="2400"/>
          </a:p>
        </p:txBody>
      </p:sp>
      <p:grpSp>
        <p:nvGrpSpPr>
          <p:cNvPr id="42" name="组合 41"/>
          <p:cNvGrpSpPr/>
          <p:nvPr/>
        </p:nvGrpSpPr>
        <p:grpSpPr>
          <a:xfrm>
            <a:off x="1758315" y="1243330"/>
            <a:ext cx="8366125" cy="4330065"/>
            <a:chOff x="2769" y="1958"/>
            <a:chExt cx="13175" cy="6819"/>
          </a:xfrm>
        </p:grpSpPr>
        <p:grpSp>
          <p:nvGrpSpPr>
            <p:cNvPr id="40" name="组合 39"/>
            <p:cNvGrpSpPr/>
            <p:nvPr/>
          </p:nvGrpSpPr>
          <p:grpSpPr>
            <a:xfrm>
              <a:off x="2769" y="1958"/>
              <a:ext cx="11450" cy="6819"/>
              <a:chOff x="2769" y="1958"/>
              <a:chExt cx="11450" cy="681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098" y="5950"/>
                <a:ext cx="10903" cy="2827"/>
                <a:chOff x="2898" y="1758"/>
                <a:chExt cx="10903" cy="2827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H="1">
                  <a:off x="8774" y="1758"/>
                  <a:ext cx="24" cy="282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组合 21"/>
                <p:cNvGrpSpPr/>
                <p:nvPr/>
              </p:nvGrpSpPr>
              <p:grpSpPr>
                <a:xfrm>
                  <a:off x="2898" y="1892"/>
                  <a:ext cx="10903" cy="2266"/>
                  <a:chOff x="2898" y="1892"/>
                  <a:chExt cx="10903" cy="2266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2898" y="1892"/>
                    <a:ext cx="4114" cy="1721"/>
                    <a:chOff x="2898" y="1892"/>
                    <a:chExt cx="4114" cy="1721"/>
                  </a:xfrm>
                </p:grpSpPr>
                <p:sp>
                  <p:nvSpPr>
                    <p:cNvPr id="11" name="椭圆 10"/>
                    <p:cNvSpPr/>
                    <p:nvPr/>
                  </p:nvSpPr>
                  <p:spPr>
                    <a:xfrm>
                      <a:off x="6405" y="1892"/>
                      <a:ext cx="607" cy="593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en-US"/>
                        <a:t>1</a:t>
                      </a:r>
                      <a:endParaRPr lang="en-US" altLang="en-US"/>
                    </a:p>
                  </p:txBody>
                </p:sp>
                <p:sp>
                  <p:nvSpPr>
                    <p:cNvPr id="4" name="椭圆 3"/>
                    <p:cNvSpPr/>
                    <p:nvPr/>
                  </p:nvSpPr>
                  <p:spPr>
                    <a:xfrm>
                      <a:off x="6405" y="3020"/>
                      <a:ext cx="607" cy="593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en-US"/>
                        <a:t>2</a:t>
                      </a:r>
                      <a:endParaRPr lang="en-US" altLang="en-US"/>
                    </a:p>
                  </p:txBody>
                </p:sp>
                <p:cxnSp>
                  <p:nvCxnSpPr>
                    <p:cNvPr id="6" name="直接箭头连接符 5"/>
                    <p:cNvCxnSpPr>
                      <a:stCxn id="4" idx="0"/>
                      <a:endCxn id="11" idx="4"/>
                    </p:cNvCxnSpPr>
                    <p:nvPr/>
                  </p:nvCxnSpPr>
                  <p:spPr>
                    <a:xfrm flipV="1">
                      <a:off x="6709" y="2485"/>
                      <a:ext cx="0" cy="535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2898" y="3065"/>
                      <a:ext cx="2994" cy="50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o</a:t>
                      </a:r>
                      <a:r>
                        <a:rPr lang="en-US" altLang="en-US"/>
                        <a:t>rigin</a:t>
                      </a:r>
                      <a:r>
                        <a:rPr lang="en-US" altLang="zh-CN"/>
                        <a:t>/master</a:t>
                      </a:r>
                      <a:endParaRPr lang="en-US" altLang="en-US"/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3592" y="1982"/>
                      <a:ext cx="2300" cy="50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en-US"/>
                        <a:t>*</a:t>
                      </a:r>
                      <a:r>
                        <a:rPr lang="en-US" altLang="zh-CN"/>
                        <a:t>master</a:t>
                      </a:r>
                      <a:endParaRPr lang="en-US" altLang="zh-CN"/>
                    </a:p>
                  </p:txBody>
                </p:sp>
              </p:grp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0467" y="1893"/>
                    <a:ext cx="3334" cy="1720"/>
                    <a:chOff x="9728" y="1892"/>
                    <a:chExt cx="3334" cy="1720"/>
                  </a:xfrm>
                </p:grpSpPr>
                <p:sp>
                  <p:nvSpPr>
                    <p:cNvPr id="14" name="椭圆 13"/>
                    <p:cNvSpPr/>
                    <p:nvPr/>
                  </p:nvSpPr>
                  <p:spPr>
                    <a:xfrm>
                      <a:off x="9728" y="1892"/>
                      <a:ext cx="607" cy="593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en-US"/>
                        <a:t>1</a:t>
                      </a:r>
                      <a:endParaRPr lang="en-US" altLang="en-US"/>
                    </a:p>
                  </p:txBody>
                </p:sp>
                <p:sp>
                  <p:nvSpPr>
                    <p:cNvPr id="15" name="椭圆 14"/>
                    <p:cNvSpPr/>
                    <p:nvPr/>
                  </p:nvSpPr>
                  <p:spPr>
                    <a:xfrm>
                      <a:off x="9728" y="3020"/>
                      <a:ext cx="607" cy="593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en-US"/>
                        <a:t>2</a:t>
                      </a:r>
                      <a:endParaRPr lang="en-US" altLang="en-US"/>
                    </a:p>
                  </p:txBody>
                </p:sp>
                <p:cxnSp>
                  <p:nvCxnSpPr>
                    <p:cNvPr id="16" name="直接箭头连接符 15"/>
                    <p:cNvCxnSpPr>
                      <a:stCxn id="15" idx="0"/>
                      <a:endCxn id="14" idx="4"/>
                    </p:cNvCxnSpPr>
                    <p:nvPr/>
                  </p:nvCxnSpPr>
                  <p:spPr>
                    <a:xfrm flipV="1">
                      <a:off x="10032" y="2485"/>
                      <a:ext cx="0" cy="535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10762" y="3064"/>
                      <a:ext cx="2300" cy="50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en-US"/>
                        <a:t>*</a:t>
                      </a:r>
                      <a:r>
                        <a:rPr lang="en-US" altLang="zh-CN"/>
                        <a:t>master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7511" y="1906"/>
                    <a:ext cx="970" cy="225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</a:rPr>
                      <a:t>本地</a:t>
                    </a: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9115" y="1892"/>
                    <a:ext cx="970" cy="225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>
                        <a:solidFill>
                          <a:schemeClr val="tx1"/>
                        </a:solidFill>
                      </a:rPr>
                      <a:t>远程</a:t>
                    </a:r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" name="直接连接符 9"/>
              <p:cNvCxnSpPr/>
              <p:nvPr/>
            </p:nvCxnSpPr>
            <p:spPr>
              <a:xfrm flipH="1">
                <a:off x="8974" y="1958"/>
                <a:ext cx="24" cy="275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 rot="0">
                <a:off x="2769" y="1958"/>
                <a:ext cx="11450" cy="2400"/>
                <a:chOff x="2569" y="1758"/>
                <a:chExt cx="11450" cy="2400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569" y="1758"/>
                  <a:ext cx="4443" cy="1130"/>
                  <a:chOff x="2569" y="1758"/>
                  <a:chExt cx="4443" cy="1130"/>
                </a:xfrm>
              </p:grpSpPr>
              <p:sp>
                <p:nvSpPr>
                  <p:cNvPr id="25" name="椭圆 24"/>
                  <p:cNvSpPr/>
                  <p:nvPr/>
                </p:nvSpPr>
                <p:spPr>
                  <a:xfrm>
                    <a:off x="6405" y="1892"/>
                    <a:ext cx="607" cy="593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1</a:t>
                    </a:r>
                    <a:endParaRPr lang="en-US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2569" y="1758"/>
                    <a:ext cx="3323" cy="50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o</a:t>
                    </a:r>
                    <a:r>
                      <a:rPr lang="en-US" altLang="en-US"/>
                      <a:t>rigin</a:t>
                    </a:r>
                    <a:r>
                      <a:rPr lang="en-US" altLang="zh-CN"/>
                      <a:t>/master</a:t>
                    </a:r>
                    <a:endParaRPr lang="en-US" altLang="zh-CN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3592" y="2384"/>
                    <a:ext cx="2300" cy="50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*</a:t>
                    </a:r>
                    <a:r>
                      <a:rPr lang="en-US" altLang="zh-CN"/>
                      <a:t>master</a:t>
                    </a:r>
                    <a:endParaRPr lang="en-US" altLang="zh-CN"/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10467" y="1893"/>
                  <a:ext cx="3552" cy="1721"/>
                  <a:chOff x="9728" y="1892"/>
                  <a:chExt cx="3552" cy="1721"/>
                </a:xfrm>
              </p:grpSpPr>
              <p:sp>
                <p:nvSpPr>
                  <p:cNvPr id="33" name="椭圆 32"/>
                  <p:cNvSpPr/>
                  <p:nvPr/>
                </p:nvSpPr>
                <p:spPr>
                  <a:xfrm>
                    <a:off x="9728" y="1892"/>
                    <a:ext cx="607" cy="593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1</a:t>
                    </a:r>
                    <a:endParaRPr lang="en-US" altLang="en-US"/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9728" y="3020"/>
                    <a:ext cx="607" cy="593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2</a:t>
                    </a:r>
                    <a:endParaRPr lang="en-US" altLang="en-US"/>
                  </a:p>
                </p:txBody>
              </p:sp>
              <p:cxnSp>
                <p:nvCxnSpPr>
                  <p:cNvPr id="35" name="直接箭头连接符 34"/>
                  <p:cNvCxnSpPr>
                    <a:stCxn id="34" idx="0"/>
                    <a:endCxn id="33" idx="4"/>
                  </p:cNvCxnSpPr>
                  <p:nvPr/>
                </p:nvCxnSpPr>
                <p:spPr>
                  <a:xfrm flipV="1">
                    <a:off x="10032" y="2485"/>
                    <a:ext cx="0" cy="535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矩形 35"/>
                  <p:cNvSpPr/>
                  <p:nvPr/>
                </p:nvSpPr>
                <p:spPr>
                  <a:xfrm>
                    <a:off x="10980" y="3064"/>
                    <a:ext cx="2300" cy="50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/>
                      <a:t>*</a:t>
                    </a:r>
                    <a:r>
                      <a:rPr lang="en-US" altLang="zh-CN"/>
                      <a:t>master</a:t>
                    </a:r>
                    <a:endParaRPr lang="en-US" altLang="zh-CN"/>
                  </a:p>
                </p:txBody>
              </p:sp>
            </p:grpSp>
            <p:sp>
              <p:nvSpPr>
                <p:cNvPr id="37" name="矩形 36"/>
                <p:cNvSpPr/>
                <p:nvPr/>
              </p:nvSpPr>
              <p:spPr>
                <a:xfrm>
                  <a:off x="7511" y="1906"/>
                  <a:ext cx="970" cy="225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tx1"/>
                      </a:solidFill>
                    </a:rPr>
                    <a:t>本地</a:t>
                  </a: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9115" y="1892"/>
                  <a:ext cx="970" cy="225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>
                      <a:solidFill>
                        <a:schemeClr val="tx1"/>
                      </a:solidFill>
                    </a:rPr>
                    <a:t>远程</a:t>
                  </a: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1" name="右弧形箭头 40"/>
            <p:cNvSpPr/>
            <p:nvPr/>
          </p:nvSpPr>
          <p:spPr>
            <a:xfrm>
              <a:off x="14219" y="2577"/>
              <a:ext cx="1725" cy="4635"/>
            </a:xfrm>
            <a:prstGeom prst="curved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fetch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V="1">
            <a:off x="1658620" y="3287395"/>
            <a:ext cx="8757920" cy="10795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80365" y="3444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olidFill>
                  <a:srgbClr val="00B050"/>
                </a:solidFill>
                <a:sym typeface="+mn-ea"/>
              </a:rPr>
              <a:t> 基本命令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git </a:t>
            </a:r>
            <a:r>
              <a:rPr lang="en-US" altLang="en-US">
                <a:solidFill>
                  <a:srgbClr val="00B050"/>
                </a:solidFill>
                <a:sym typeface="+mn-ea"/>
              </a:rPr>
              <a:t>fetch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>
                <a:solidFill>
                  <a:srgbClr val="00B050"/>
                </a:solidFill>
                <a:sym typeface="+mn-ea"/>
              </a:rPr>
              <a:t>&lt;remote name&gt; &lt;remote branch&gt;</a:t>
            </a:r>
            <a:endParaRPr lang="en-US" altLang="en-US">
              <a:solidFill>
                <a:srgbClr val="00B050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17270" y="5987415"/>
            <a:ext cx="953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作用：获取远程仓库的更新到本地远程仓库分支，本地分支不变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linux </a:t>
            </a:r>
            <a:endParaRPr lang="en-US" altLang="zh-CN"/>
          </a:p>
          <a:p>
            <a:pPr lvl="1"/>
            <a:r>
              <a:rPr lang="" altLang="en-US"/>
              <a:t>有git源</a:t>
            </a:r>
            <a:endParaRPr lang="en-US" altLang="zh-CN"/>
          </a:p>
          <a:p>
            <a:pPr lvl="2"/>
            <a:r>
              <a:rPr lang="en-US" altLang="zh-CN"/>
              <a:t>#</a:t>
            </a:r>
            <a:r>
              <a:rPr lang="" altLang="en-US"/>
              <a:t>(sudo)</a:t>
            </a:r>
            <a:r>
              <a:rPr lang="en-US" altLang="zh-CN"/>
              <a:t> apt-get install git</a:t>
            </a:r>
            <a:endParaRPr lang="en-US" altLang="zh-CN"/>
          </a:p>
          <a:p>
            <a:pPr lvl="1"/>
            <a:r>
              <a:rPr lang="" altLang="en-US"/>
              <a:t>没有git源</a:t>
            </a:r>
            <a:endParaRPr lang="en-US" altLang="zh-CN"/>
          </a:p>
          <a:p>
            <a:pPr lvl="2"/>
            <a:r>
              <a:rPr lang="en-US" altLang="zh-CN"/>
              <a:t>#</a:t>
            </a:r>
            <a:r>
              <a:rPr lang="" altLang="en-US"/>
              <a:t>(sudo)</a:t>
            </a:r>
            <a:r>
              <a:rPr lang="en-US" altLang="zh-CN"/>
              <a:t> add-apt-repository ppa:git-core/ppa </a:t>
            </a:r>
            <a:endParaRPr lang="en-US" altLang="zh-CN"/>
          </a:p>
          <a:p>
            <a:pPr lvl="2"/>
            <a:r>
              <a:rPr lang="en-US" altLang="zh-CN"/>
              <a:t># apt update; apt install git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 algn="ctr"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1130" cy="950595"/>
          </a:xfrm>
        </p:spPr>
        <p:txBody>
          <a:bodyPr>
            <a:normAutofit/>
          </a:bodyPr>
          <a:p>
            <a:r>
              <a:rPr lang="en-US" altLang="zh-CN"/>
              <a:t>git pull </a:t>
            </a:r>
            <a:r>
              <a:rPr lang="en-US" altLang="en-US"/>
              <a:t>(拉取)</a:t>
            </a:r>
            <a:endParaRPr lang="en-US" altLang="en-US" sz="2400"/>
          </a:p>
        </p:txBody>
      </p:sp>
      <p:grpSp>
        <p:nvGrpSpPr>
          <p:cNvPr id="80" name="组合 79"/>
          <p:cNvGrpSpPr/>
          <p:nvPr/>
        </p:nvGrpSpPr>
        <p:grpSpPr>
          <a:xfrm>
            <a:off x="1791335" y="959485"/>
            <a:ext cx="7158355" cy="2202815"/>
            <a:chOff x="2302" y="1758"/>
            <a:chExt cx="11273" cy="3469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8798" y="1758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8798" y="1758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2302" y="1892"/>
              <a:ext cx="11273" cy="2894"/>
              <a:chOff x="2302" y="1892"/>
              <a:chExt cx="11273" cy="2894"/>
            </a:xfrm>
          </p:grpSpPr>
          <p:grpSp>
            <p:nvGrpSpPr>
              <p:cNvPr id="84" name="组合 83"/>
              <p:cNvGrpSpPr/>
              <p:nvPr/>
            </p:nvGrpSpPr>
            <p:grpSpPr>
              <a:xfrm rot="0">
                <a:off x="2302" y="1906"/>
                <a:ext cx="4710" cy="2880"/>
                <a:chOff x="2302" y="1906"/>
                <a:chExt cx="4710" cy="2880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6403" y="1906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6405" y="3020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6405" y="4149"/>
                  <a:ext cx="607" cy="59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3</a:t>
                  </a:r>
                  <a:endParaRPr lang="en-US" altLang="en-US"/>
                </a:p>
              </p:txBody>
            </p:sp>
            <p:cxnSp>
              <p:nvCxnSpPr>
                <p:cNvPr id="88" name="直接箭头连接符 87"/>
                <p:cNvCxnSpPr>
                  <a:stCxn id="86" idx="0"/>
                  <a:endCxn id="85" idx="4"/>
                </p:cNvCxnSpPr>
                <p:nvPr/>
              </p:nvCxnSpPr>
              <p:spPr>
                <a:xfrm flipH="1" flipV="1">
                  <a:off x="6707" y="2499"/>
                  <a:ext cx="2" cy="521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>
                  <a:stCxn id="87" idx="0"/>
                  <a:endCxn id="86" idx="4"/>
                </p:cNvCxnSpPr>
                <p:nvPr/>
              </p:nvCxnSpPr>
              <p:spPr>
                <a:xfrm flipV="1">
                  <a:off x="6709" y="3613"/>
                  <a:ext cx="0" cy="536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矩形 89"/>
                <p:cNvSpPr/>
                <p:nvPr/>
              </p:nvSpPr>
              <p:spPr>
                <a:xfrm>
                  <a:off x="2302" y="3020"/>
                  <a:ext cx="359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o</a:t>
                  </a:r>
                  <a:r>
                    <a:rPr lang="en-US" altLang="en-US"/>
                    <a:t>rigin</a:t>
                  </a:r>
                  <a:r>
                    <a:rPr lang="en-US" altLang="zh-CN"/>
                    <a:t>/master</a:t>
                  </a:r>
                  <a:endParaRPr lang="en-US" altLang="zh-CN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3592" y="4282"/>
                  <a:ext cx="2300" cy="50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*</a:t>
                  </a:r>
                  <a:r>
                    <a:rPr lang="en-US" altLang="zh-CN"/>
                    <a:t>master</a:t>
                  </a:r>
                  <a:endParaRPr lang="en-US" altLang="zh-CN"/>
                </a:p>
              </p:txBody>
            </p:sp>
          </p:grpSp>
          <p:sp>
            <p:nvSpPr>
              <p:cNvPr id="92" name="椭圆 91"/>
              <p:cNvSpPr/>
              <p:nvPr/>
            </p:nvSpPr>
            <p:spPr>
              <a:xfrm>
                <a:off x="10467" y="189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67" y="3021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cxnSp>
            <p:nvCxnSpPr>
              <p:cNvPr id="94" name="直接箭头连接符 93"/>
              <p:cNvCxnSpPr>
                <a:stCxn id="93" idx="0"/>
                <a:endCxn id="92" idx="4"/>
              </p:cNvCxnSpPr>
              <p:nvPr/>
            </p:nvCxnSpPr>
            <p:spPr>
              <a:xfrm flipV="1">
                <a:off x="10771" y="2486"/>
                <a:ext cx="0" cy="535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矩形 94"/>
              <p:cNvSpPr/>
              <p:nvPr/>
            </p:nvSpPr>
            <p:spPr>
              <a:xfrm>
                <a:off x="11275" y="4144"/>
                <a:ext cx="2300" cy="5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*</a:t>
                </a:r>
                <a:r>
                  <a:rPr lang="en-US" altLang="zh-CN"/>
                  <a:t>master</a:t>
                </a:r>
                <a:endParaRPr lang="en-US" altLang="zh-CN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7511" y="1906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本地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9115" y="1892"/>
                <a:ext cx="970" cy="22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远程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0468" y="4193"/>
                <a:ext cx="607" cy="5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4</a:t>
                </a:r>
                <a:endParaRPr lang="en-US" altLang="en-US"/>
              </a:p>
            </p:txBody>
          </p:sp>
          <p:cxnSp>
            <p:nvCxnSpPr>
              <p:cNvPr id="99" name="直接箭头连接符 98"/>
              <p:cNvCxnSpPr>
                <a:stCxn id="98" idx="0"/>
                <a:endCxn id="93" idx="4"/>
              </p:cNvCxnSpPr>
              <p:nvPr/>
            </p:nvCxnSpPr>
            <p:spPr>
              <a:xfrm flipH="1" flipV="1">
                <a:off x="10771" y="3614"/>
                <a:ext cx="1" cy="579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组合 105"/>
          <p:cNvGrpSpPr/>
          <p:nvPr/>
        </p:nvGrpSpPr>
        <p:grpSpPr>
          <a:xfrm>
            <a:off x="2112010" y="3962400"/>
            <a:ext cx="7028180" cy="2522855"/>
            <a:chOff x="3027" y="5901"/>
            <a:chExt cx="11068" cy="397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109" y="5901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9109" y="5901"/>
              <a:ext cx="0" cy="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715" y="5986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715" y="7114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14" y="8336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cxnSp>
          <p:nvCxnSpPr>
            <p:cNvPr id="6" name="直接箭头连接符 5"/>
            <p:cNvCxnSpPr>
              <a:stCxn id="4" idx="0"/>
              <a:endCxn id="11" idx="4"/>
            </p:cNvCxnSpPr>
            <p:nvPr/>
          </p:nvCxnSpPr>
          <p:spPr>
            <a:xfrm flipV="1">
              <a:off x="7019" y="6579"/>
              <a:ext cx="0" cy="5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027" y="8336"/>
              <a:ext cx="2879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o</a:t>
              </a:r>
              <a:r>
                <a:rPr lang="en-US" altLang="en-US"/>
                <a:t>rigin</a:t>
              </a:r>
              <a:r>
                <a:rPr lang="en-US" altLang="zh-CN"/>
                <a:t>/master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12" y="9281"/>
              <a:ext cx="230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778" y="6036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78" y="7164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cxnSp>
          <p:nvCxnSpPr>
            <p:cNvPr id="16" name="直接箭头连接符 15"/>
            <p:cNvCxnSpPr>
              <a:stCxn id="15" idx="0"/>
              <a:endCxn id="14" idx="4"/>
            </p:cNvCxnSpPr>
            <p:nvPr/>
          </p:nvCxnSpPr>
          <p:spPr>
            <a:xfrm flipV="1">
              <a:off x="11082" y="6629"/>
              <a:ext cx="0" cy="5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1795" y="8336"/>
              <a:ext cx="2300" cy="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*</a:t>
              </a:r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22" y="6049"/>
              <a:ext cx="970" cy="2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本地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446" y="6049"/>
              <a:ext cx="970" cy="2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远程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0779" y="8336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4</a:t>
              </a:r>
              <a:endParaRPr lang="en-US" altLang="en-US"/>
            </a:p>
          </p:txBody>
        </p:sp>
        <p:cxnSp>
          <p:nvCxnSpPr>
            <p:cNvPr id="77" name="直接箭头连接符 76"/>
            <p:cNvCxnSpPr>
              <a:stCxn id="76" idx="0"/>
              <a:endCxn id="15" idx="4"/>
            </p:cNvCxnSpPr>
            <p:nvPr/>
          </p:nvCxnSpPr>
          <p:spPr>
            <a:xfrm flipH="1" flipV="1">
              <a:off x="11082" y="7757"/>
              <a:ext cx="1" cy="57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6108" y="8336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4</a:t>
              </a:r>
              <a:endParaRPr lang="en-US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714" y="9281"/>
              <a:ext cx="607" cy="5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5</a:t>
              </a:r>
              <a:endParaRPr lang="en-US" altLang="en-US"/>
            </a:p>
          </p:txBody>
        </p:sp>
        <p:cxnSp>
          <p:nvCxnSpPr>
            <p:cNvPr id="102" name="直接箭头连接符 101"/>
            <p:cNvCxnSpPr>
              <a:stCxn id="100" idx="0"/>
              <a:endCxn id="4" idx="3"/>
            </p:cNvCxnSpPr>
            <p:nvPr/>
          </p:nvCxnSpPr>
          <p:spPr>
            <a:xfrm flipV="1">
              <a:off x="6412" y="7620"/>
              <a:ext cx="392" cy="7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1" idx="1"/>
              <a:endCxn id="100" idx="4"/>
            </p:cNvCxnSpPr>
            <p:nvPr/>
          </p:nvCxnSpPr>
          <p:spPr>
            <a:xfrm flipH="1" flipV="1">
              <a:off x="6412" y="8929"/>
              <a:ext cx="391" cy="43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5" idx="0"/>
              <a:endCxn id="4" idx="5"/>
            </p:cNvCxnSpPr>
            <p:nvPr/>
          </p:nvCxnSpPr>
          <p:spPr>
            <a:xfrm flipH="1" flipV="1">
              <a:off x="7233" y="7620"/>
              <a:ext cx="285" cy="7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7"/>
              <a:endCxn id="5" idx="4"/>
            </p:cNvCxnSpPr>
            <p:nvPr/>
          </p:nvCxnSpPr>
          <p:spPr>
            <a:xfrm flipV="1">
              <a:off x="7232" y="8929"/>
              <a:ext cx="286" cy="43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右弧形箭头 106"/>
          <p:cNvSpPr/>
          <p:nvPr/>
        </p:nvSpPr>
        <p:spPr>
          <a:xfrm>
            <a:off x="8949690" y="1623695"/>
            <a:ext cx="1033145" cy="294386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git pull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V="1">
            <a:off x="1658620" y="3287395"/>
            <a:ext cx="8757920" cy="10795"/>
          </a:xfrm>
          <a:prstGeom prst="line">
            <a:avLst/>
          </a:prstGeom>
          <a:ln w="28575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15570" y="3368040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olidFill>
                  <a:srgbClr val="00B050"/>
                </a:solidFill>
                <a:sym typeface="+mn-ea"/>
              </a:rPr>
              <a:t> 基本命令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git </a:t>
            </a:r>
            <a:r>
              <a:rPr lang="en-US" altLang="en-US">
                <a:solidFill>
                  <a:srgbClr val="00B050"/>
                </a:solidFill>
                <a:sym typeface="+mn-ea"/>
              </a:rPr>
              <a:t>pull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en-US">
                <a:solidFill>
                  <a:srgbClr val="00B050"/>
                </a:solidFill>
                <a:sym typeface="+mn-ea"/>
              </a:rPr>
              <a:t>&lt;remote name&gt; &lt;remote branch&gt;</a:t>
            </a:r>
            <a:endParaRPr lang="en-US" altLang="en-US">
              <a:solidFill>
                <a:srgbClr val="00B05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8815" y="6428740"/>
            <a:ext cx="1035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50"/>
                </a:solidFill>
              </a:rPr>
              <a:t>作用：拉取远程仓库的更新，并和本地仓库当前分支合并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git pull扩展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pull = git fetch + git merge</a:t>
            </a:r>
            <a:endParaRPr lang="en-US"/>
          </a:p>
          <a:p>
            <a:endParaRPr lang="en-US"/>
          </a:p>
          <a:p>
            <a:r>
              <a:rPr lang="en-US" altLang="en-US"/>
              <a:t>git pull origin master</a:t>
            </a:r>
            <a:endParaRPr lang="en-US"/>
          </a:p>
          <a:p>
            <a:pPr lvl="1"/>
            <a:r>
              <a:rPr lang="en-US"/>
              <a:t>git fetch origin master</a:t>
            </a:r>
            <a:endParaRPr lang="en-US"/>
          </a:p>
          <a:p>
            <a:pPr lvl="1"/>
            <a:r>
              <a:rPr lang="en-US"/>
              <a:t>git merge origin/master</a:t>
            </a:r>
            <a:endParaRPr lang="en-US"/>
          </a:p>
          <a:p>
            <a:endParaRPr lang="en-US"/>
          </a:p>
          <a:p>
            <a:r>
              <a:rPr lang="en-US"/>
              <a:t>git pull --rebase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分支跟踪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某一个本地分支　跟踪　某一个远程分支</a:t>
            </a:r>
            <a:endParaRPr lang="en-US"/>
          </a:p>
          <a:p>
            <a:pPr marL="0" indent="0">
              <a:buNone/>
            </a:pPr>
            <a:r>
              <a:rPr lang="en-US" altLang="en-US"/>
              <a:t>　git clone后　本地master分支会跟踪远程master分支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Git 能自动地识别去哪个服务器上抓取、合并到哪个分支。</a:t>
            </a:r>
            <a:endParaRPr lang="en-US"/>
          </a:p>
          <a:p>
            <a:pPr marL="457200" lvl="1" indent="0">
              <a:buNone/>
            </a:pPr>
            <a:endParaRPr lang="en-US" altLang="en-US" sz="2055"/>
          </a:p>
          <a:p>
            <a:pPr marL="457200" lvl="1" indent="0">
              <a:buNone/>
            </a:pPr>
            <a:endParaRPr lang="en-US" altLang="en-US" sz="2055"/>
          </a:p>
          <a:p>
            <a:pPr marL="457200" lvl="1" indent="0">
              <a:buNone/>
            </a:pPr>
            <a:r>
              <a:rPr lang="en-US" altLang="en-US" sz="2055">
                <a:solidFill>
                  <a:srgbClr val="00B050"/>
                </a:solidFill>
              </a:rPr>
              <a:t>git checkout -b &lt;new_branch&gt; &lt;remote/branch&gt;　</a:t>
            </a:r>
            <a:r>
              <a:rPr lang="en-US" altLang="en-US" sz="1800">
                <a:solidFill>
                  <a:srgbClr val="00B050"/>
                </a:solidFill>
              </a:rPr>
              <a:t>新建分支并设置远程跟踪分支</a:t>
            </a:r>
            <a:endParaRPr lang="en-US" altLang="en-US" sz="2055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en-US" sz="2055">
                <a:solidFill>
                  <a:srgbClr val="00B050"/>
                </a:solidFill>
              </a:rPr>
              <a:t>git branch -u &lt;remote/branch&gt;　在已有的分支上设置远程跟踪分支</a:t>
            </a:r>
            <a:endParaRPr lang="en-US" altLang="en-US" sz="2055"/>
          </a:p>
          <a:p>
            <a:pPr marL="457200" lvl="1" indent="0">
              <a:buNone/>
            </a:pPr>
            <a:r>
              <a:rPr lang="en-US" altLang="zh-CN" sz="2055">
                <a:solidFill>
                  <a:srgbClr val="00B050"/>
                </a:solidFill>
                <a:sym typeface="+mn-ea"/>
              </a:rPr>
              <a:t>git branch -vv</a:t>
            </a:r>
            <a:r>
              <a:rPr lang="en-US" altLang="en-US" sz="2055">
                <a:solidFill>
                  <a:srgbClr val="00B050"/>
                </a:solidFill>
                <a:sym typeface="+mn-ea"/>
              </a:rPr>
              <a:t>　显示所有分支　并显示是否存在远程跟踪分支</a:t>
            </a:r>
            <a:endParaRPr lang="en-US" altLang="en-US" sz="2055"/>
          </a:p>
          <a:p>
            <a:pPr marL="457200" lvl="1" indent="0">
              <a:buNone/>
            </a:pPr>
            <a:endParaRPr lang="en-US" altLang="en-US" sz="2055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ssh</a:t>
            </a:r>
            <a:r>
              <a:rPr lang="en-US" altLang="en-US">
                <a:sym typeface="+mn-ea"/>
              </a:rPr>
              <a:t>　key（钥匙）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205"/>
            <a:ext cx="10515600" cy="4040505"/>
          </a:xfrm>
        </p:spPr>
        <p:txBody>
          <a:bodyPr/>
          <a:p>
            <a:pPr marL="0" indent="0">
              <a:buNone/>
            </a:pPr>
            <a:r>
              <a:rPr lang="en-US"/>
              <a:t>ssh-keygen </a:t>
            </a:r>
            <a:r>
              <a:rPr lang="en-US" altLang="en-US"/>
              <a:t>-t rsa -C “email”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00B050"/>
                </a:solidFill>
              </a:rPr>
              <a:t>生成sshkey 在~/.ssh/id_rsa.pub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	把id_rsa.pub里面的内容拷贝到相应的代码管理工具的Add new sshkey</a:t>
            </a: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加入ssh key后　push代码的时候不需要输入github账户名密码</a:t>
            </a:r>
            <a:endParaRPr lang="en-US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clone</a:t>
            </a:r>
            <a:r>
              <a:rPr lang="en-US" altLang="en-US"/>
              <a:t>扩展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SzPct val="50000"/>
              <a:buFont typeface="Wingdings" panose="05000000000000000000" charset="0"/>
              <a:buNone/>
            </a:pPr>
            <a:r>
              <a:rPr lang="zh-CN" altLang="en-US"/>
              <a:t>创建新目录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git init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remote add </a:t>
            </a:r>
            <a:r>
              <a:rPr lang="en-US" altLang="en-US"/>
              <a:t>origin</a:t>
            </a:r>
            <a:r>
              <a:rPr lang="en-US" altLang="en-US">
                <a:sym typeface="+mn-ea"/>
              </a:rPr>
              <a:t>（git clone 后面的url）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fetch   </a:t>
            </a:r>
            <a:r>
              <a:rPr lang="en-US" altLang="en-US"/>
              <a:t>(拉取远程仓库的所有内容)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checkout </a:t>
            </a:r>
            <a:r>
              <a:rPr lang="en-US" altLang="en-US"/>
              <a:t>-b master origin/master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远程操作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52065" y="2013585"/>
            <a:ext cx="7283450" cy="3023235"/>
            <a:chOff x="2142" y="3688"/>
            <a:chExt cx="11470" cy="4761"/>
          </a:xfrm>
        </p:grpSpPr>
        <p:sp>
          <p:nvSpPr>
            <p:cNvPr id="3" name="流程图: 磁盘 2"/>
            <p:cNvSpPr/>
            <p:nvPr/>
          </p:nvSpPr>
          <p:spPr>
            <a:xfrm>
              <a:off x="2142" y="5245"/>
              <a:ext cx="1835" cy="22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远程仓库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6821" y="5181"/>
              <a:ext cx="1835" cy="22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本地仓库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11777" y="5181"/>
              <a:ext cx="1835" cy="2287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工作目录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9523" y="7144"/>
              <a:ext cx="1566" cy="1173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暂存区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>
              <a:off x="3020" y="3688"/>
              <a:ext cx="9883" cy="1493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pull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上弧形箭头 10"/>
            <p:cNvSpPr/>
            <p:nvPr/>
          </p:nvSpPr>
          <p:spPr>
            <a:xfrm>
              <a:off x="8656" y="5375"/>
              <a:ext cx="3158" cy="503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checkout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上弧形箭头 11"/>
            <p:cNvSpPr/>
            <p:nvPr/>
          </p:nvSpPr>
          <p:spPr>
            <a:xfrm rot="9480000">
              <a:off x="10952" y="7940"/>
              <a:ext cx="1926" cy="509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上弧形箭头 12"/>
            <p:cNvSpPr/>
            <p:nvPr/>
          </p:nvSpPr>
          <p:spPr>
            <a:xfrm rot="12240000">
              <a:off x="7584" y="7869"/>
              <a:ext cx="1925" cy="475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上弧形箭头 14"/>
            <p:cNvSpPr/>
            <p:nvPr/>
          </p:nvSpPr>
          <p:spPr>
            <a:xfrm>
              <a:off x="3514" y="4762"/>
              <a:ext cx="3606" cy="61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git fetch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上弧形箭头 17"/>
            <p:cNvSpPr/>
            <p:nvPr/>
          </p:nvSpPr>
          <p:spPr>
            <a:xfrm rot="10800000">
              <a:off x="3514" y="7423"/>
              <a:ext cx="3606" cy="61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07" y="7252"/>
              <a:ext cx="2420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git push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7242" y="7532"/>
              <a:ext cx="2420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git c</a:t>
              </a:r>
              <a:r>
                <a:rPr lang="en-US" altLang="zh-CN">
                  <a:sym typeface="+mn-ea"/>
                </a:rPr>
                <a:t>o</a:t>
              </a:r>
              <a:r>
                <a:rPr lang="en-US" altLang="zh-CN"/>
                <a:t>mmit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89" y="7532"/>
              <a:ext cx="2420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git add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git blame </a:t>
            </a:r>
            <a:r>
              <a:rPr lang="en-US" altLang="en-US"/>
              <a:t>&lt;file&gt;</a:t>
            </a:r>
            <a:r>
              <a:rPr lang="en-US" altLang="zh-CN"/>
              <a:t> </a:t>
            </a:r>
            <a:r>
              <a:rPr lang="en-US" altLang="en-US"/>
              <a:t>(责备)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使用场景：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当我们想看某一文件的某一行的出处时，就可以使用git blame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git bisec</a:t>
            </a:r>
            <a:r>
              <a:rPr lang="en-US" altLang="en-US">
                <a:sym typeface="+mn-ea"/>
              </a:rPr>
              <a:t>t (二分查找)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二分查找：有序数列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        1 2 3 4 5 </a:t>
            </a:r>
            <a:r>
              <a:rPr lang="en-US" altLang="en-US">
                <a:solidFill>
                  <a:srgbClr val="00B050"/>
                </a:solidFill>
              </a:rPr>
              <a:t>6</a:t>
            </a:r>
            <a:r>
              <a:rPr lang="en-US" altLang="en-US"/>
              <a:t> </a:t>
            </a:r>
            <a:r>
              <a:rPr lang="en-US" altLang="en-US">
                <a:solidFill>
                  <a:srgbClr val="00B050"/>
                </a:solidFill>
              </a:rPr>
              <a:t>7</a:t>
            </a:r>
            <a:r>
              <a:rPr lang="en-US" altLang="en-US"/>
              <a:t> 8 </a:t>
            </a:r>
            <a:r>
              <a:rPr lang="en-US" altLang="en-US">
                <a:solidFill>
                  <a:srgbClr val="00B050"/>
                </a:solidFill>
              </a:rPr>
              <a:t>9</a:t>
            </a:r>
            <a:r>
              <a:rPr lang="en-US" altLang="en-US"/>
              <a:t> 10 11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git bisect start　开始查找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git bisect good &lt;commit id&gt;  开始时　标记好的commit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git bisect bad &lt;commit id&gt;    开始时　标记有问题的commit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git bisect good/bad    	　　查找时　标记是否有问题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git bisect reset 恢复到查找前的状态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gitk </a:t>
            </a:r>
            <a:endParaRPr lang="en-US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39495" y="1691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历史查看器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sudo apt-get install gitk</a:t>
            </a: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git gui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提交工具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sudo apt-get install git-gui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windows上git的安装及使用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下载最新安装包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git bash == linux命令行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课程总结</a:t>
            </a:r>
            <a:endParaRPr lang="en-US" altLang="zh-CN"/>
          </a:p>
        </p:txBody>
      </p:sp>
      <p:pic>
        <p:nvPicPr>
          <p:cNvPr id="4" name="Picture 3" descr="gi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9010" y="-20320"/>
            <a:ext cx="400875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Git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命令行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config </a:t>
            </a:r>
            <a:r>
              <a:rPr lang="zh-CN" altLang="en-US"/>
              <a:t>命令</a:t>
            </a:r>
            <a:r>
              <a:rPr lang="en-US" altLang="zh-CN"/>
              <a:t>	　 </a:t>
            </a:r>
            <a:r>
              <a:rPr lang="en-US" altLang="zh-CN">
                <a:sym typeface="+mn-ea"/>
              </a:rPr>
              <a:t>config </a:t>
            </a:r>
            <a:r>
              <a:rPr lang="en-US" altLang="en-US">
                <a:sym typeface="+mn-ea"/>
              </a:rPr>
              <a:t>(配置)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 config --list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/>
              <a:t>git config </a:t>
            </a:r>
            <a:r>
              <a:rPr lang="zh-CN" altLang="en-US">
                <a:solidFill>
                  <a:srgbClr val="00B050"/>
                </a:solidFill>
              </a:rPr>
              <a:t>--global</a:t>
            </a:r>
            <a:r>
              <a:rPr lang="zh-CN" altLang="en-US"/>
              <a:t> user.name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git config </a:t>
            </a:r>
            <a:r>
              <a:rPr lang="zh-CN" altLang="en-US">
                <a:solidFill>
                  <a:srgbClr val="00B050"/>
                </a:solidFill>
              </a:rPr>
              <a:t>--global</a:t>
            </a:r>
            <a:r>
              <a:rPr lang="zh-CN" altLang="en-US"/>
              <a:t> user.email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git config </a:t>
            </a:r>
            <a:r>
              <a:rPr lang="zh-CN" altLang="en-US">
                <a:sym typeface="+mn-ea"/>
              </a:rPr>
              <a:t>文件</a:t>
            </a:r>
            <a:r>
              <a:rPr lang="en-US" altLang="zh-CN">
                <a:sym typeface="+mn-ea"/>
              </a:rPr>
              <a:t>　</a:t>
            </a:r>
            <a:r>
              <a:rPr lang="en-US" altLang="en-US">
                <a:sym typeface="+mn-ea"/>
              </a:rPr>
              <a:t>(~/.gitconfig)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git</a:t>
            </a:r>
            <a:r>
              <a:rPr lang="zh-CN" altLang="en-US"/>
              <a:t>仓库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有两种取得 Git 项目仓库的方法。 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.git 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/>
              <a:t>第一种是在现有项目或目录下导入文件到 Git 中。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	新建仓库</a:t>
            </a:r>
            <a:r>
              <a:rPr lang="en-US" altLang="zh-CN"/>
              <a:t>	git init</a:t>
            </a:r>
            <a:endParaRPr lang="en-US" altLang="zh-CN"/>
          </a:p>
          <a:p>
            <a:pPr marL="0" indent="0">
              <a:buNone/>
            </a:pPr>
            <a:r>
              <a:rPr lang="en-US" altLang="en-US"/>
              <a:t>	导入　　　git add (file)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第二种是从一个服务器克隆一个现有的 Git 仓库。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tx1"/>
                </a:solidFill>
              </a:rPr>
              <a:t>git clone url</a:t>
            </a:r>
            <a:r>
              <a:rPr lang="en-US" altLang="en-US">
                <a:solidFill>
                  <a:schemeClr val="tx1"/>
                </a:solidFill>
              </a:rPr>
              <a:t>(链接)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	https://github.com/yaodewei/test_git_clone.git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1325563"/>
          </a:xfrm>
        </p:spPr>
        <p:txBody>
          <a:bodyPr/>
          <a:p>
            <a:r>
              <a:rPr lang="en-US" altLang="en-US"/>
              <a:t>本地操作</a:t>
            </a:r>
            <a:endParaRPr lang="en-US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550329" y="2164541"/>
            <a:ext cx="5285018" cy="2266547"/>
            <a:chOff x="8958" y="5398"/>
            <a:chExt cx="7039" cy="3271"/>
          </a:xfrm>
        </p:grpSpPr>
        <p:sp>
          <p:nvSpPr>
            <p:cNvPr id="5" name="流程图: 磁盘 4"/>
            <p:cNvSpPr/>
            <p:nvPr/>
          </p:nvSpPr>
          <p:spPr>
            <a:xfrm>
              <a:off x="8958" y="5398"/>
              <a:ext cx="1835" cy="22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本地仓库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14162" y="5398"/>
              <a:ext cx="1835" cy="2287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工作目录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流程图: 磁盘 3"/>
            <p:cNvSpPr/>
            <p:nvPr/>
          </p:nvSpPr>
          <p:spPr>
            <a:xfrm>
              <a:off x="11863" y="7364"/>
              <a:ext cx="1566" cy="1173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暂存区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上弧形箭头 15"/>
            <p:cNvSpPr/>
            <p:nvPr/>
          </p:nvSpPr>
          <p:spPr>
            <a:xfrm>
              <a:off x="11004" y="5595"/>
              <a:ext cx="3158" cy="503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00B050"/>
                  </a:solidFill>
                </a:rPr>
                <a:t>git checkout</a:t>
              </a:r>
              <a:endParaRPr lang="en-US" altLang="zh-CN">
                <a:solidFill>
                  <a:srgbClr val="FF0000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上弧形箭头 16"/>
            <p:cNvSpPr/>
            <p:nvPr/>
          </p:nvSpPr>
          <p:spPr>
            <a:xfrm rot="9480000">
              <a:off x="13300" y="8160"/>
              <a:ext cx="1926" cy="509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上弧形箭头 17"/>
            <p:cNvSpPr/>
            <p:nvPr/>
          </p:nvSpPr>
          <p:spPr>
            <a:xfrm rot="12240000">
              <a:off x="9932" y="8089"/>
              <a:ext cx="1925" cy="475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590" y="7752"/>
              <a:ext cx="2420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    git c</a:t>
              </a:r>
              <a:r>
                <a:rPr lang="en-US" altLang="zh-CN">
                  <a:sym typeface="+mn-ea"/>
                </a:rPr>
                <a:t>o</a:t>
              </a:r>
              <a:r>
                <a:rPr lang="en-US" altLang="zh-CN"/>
                <a:t>mmit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825" y="7752"/>
              <a:ext cx="2420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git add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基本命令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>
                <a:sym typeface="+mn-ea"/>
              </a:rPr>
              <a:t>git status (状态)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git add 　（添加到暂存区／添加到git中）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git commit　（提交）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olidFill>
                  <a:srgbClr val="00B050"/>
                </a:solidFill>
                <a:sym typeface="+mn-ea"/>
              </a:rPr>
              <a:t>替换git commit编辑器　git config core.editor vim</a:t>
            </a:r>
            <a:endParaRPr lang="en-US" altLang="en-US">
              <a:solidFill>
                <a:srgbClr val="00B050"/>
              </a:solidFill>
              <a:sym typeface="+mn-ea"/>
            </a:endParaRPr>
          </a:p>
          <a:p>
            <a:pPr lvl="1"/>
            <a:r>
              <a:rPr lang="en-US" altLang="en-US">
                <a:solidFill>
                  <a:srgbClr val="00B050"/>
                </a:solidFill>
                <a:sym typeface="+mn-ea"/>
              </a:rPr>
              <a:t>git commit -m "commit message"</a:t>
            </a:r>
            <a:endParaRPr lang="en-US" altLang="en-US">
              <a:solidFill>
                <a:srgbClr val="00B050"/>
              </a:solidFill>
              <a:sym typeface="+mn-ea"/>
            </a:endParaRPr>
          </a:p>
          <a:p>
            <a:pPr lvl="1"/>
            <a:r>
              <a:rPr lang="en-US" altLang="en-US">
                <a:solidFill>
                  <a:srgbClr val="00B050"/>
                </a:solidFill>
                <a:sym typeface="+mn-ea"/>
              </a:rPr>
              <a:t>增加提交　生成commit-id　</a:t>
            </a:r>
            <a:endParaRPr lang="en-US" altLang="en-US">
              <a:solidFill>
                <a:srgbClr val="00B050"/>
              </a:solidFill>
              <a:sym typeface="+mn-ea"/>
            </a:endParaRPr>
          </a:p>
          <a:p>
            <a:r>
              <a:rPr lang="en-US" altLang="en-US">
                <a:sym typeface="+mn-ea"/>
              </a:rPr>
              <a:t>git log</a:t>
            </a:r>
            <a:endParaRPr lang="en-US" altLang="en-US">
              <a:sym typeface="+mn-ea"/>
            </a:endParaRPr>
          </a:p>
          <a:p>
            <a:r>
              <a:rPr lang="en-US">
                <a:solidFill>
                  <a:schemeClr val="tx1"/>
                </a:solidFill>
              </a:rPr>
              <a:t>git show </a:t>
            </a:r>
            <a:r>
              <a:rPr lang="en-US" altLang="en-US">
                <a:solidFill>
                  <a:schemeClr val="tx1"/>
                </a:solidFill>
              </a:rPr>
              <a:t>commit-id　　(展示版本内容)</a:t>
            </a:r>
            <a:endParaRPr lang="en-US"/>
          </a:p>
          <a:p>
            <a:r>
              <a:rPr lang="en-US"/>
              <a:t>git rm </a:t>
            </a:r>
            <a:r>
              <a:rPr lang="en-US" altLang="en-US"/>
              <a:t>(remove 移除)</a:t>
            </a:r>
            <a:endParaRPr lang="en-US"/>
          </a:p>
          <a:p>
            <a:r>
              <a:rPr lang="en-US" altLang="zh-CN"/>
              <a:t>git mv </a:t>
            </a:r>
            <a:r>
              <a:rPr lang="en-US" altLang="en-US"/>
              <a:t>(move 移动)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6590</Words>
  <Application>WPS Presentation</Application>
  <PresentationFormat>Widescreen</PresentationFormat>
  <Paragraphs>963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Arial</vt:lpstr>
      <vt:lpstr>宋体</vt:lpstr>
      <vt:lpstr>Wingdings</vt:lpstr>
      <vt:lpstr>Wingdings</vt:lpstr>
      <vt:lpstr>Calibri Light</vt:lpstr>
      <vt:lpstr>DejaVu Sans</vt:lpstr>
      <vt:lpstr>Droid Sans Fallback</vt:lpstr>
      <vt:lpstr>NanumBarunGothic</vt:lpstr>
      <vt:lpstr>微软雅黑</vt:lpstr>
      <vt:lpstr>宋体</vt:lpstr>
      <vt:lpstr>Arial Unicode MS</vt:lpstr>
      <vt:lpstr>Calibri</vt:lpstr>
      <vt:lpstr>Abyssinica SIL</vt:lpstr>
      <vt:lpstr>OpenSymbol</vt:lpstr>
      <vt:lpstr>Office Theme</vt:lpstr>
      <vt:lpstr>2019_Git实战教程： 	　以工作常用命令为核心快速掌握Git　</vt:lpstr>
      <vt:lpstr>课程介绍</vt:lpstr>
      <vt:lpstr>git介绍</vt:lpstr>
      <vt:lpstr>安装git</vt:lpstr>
      <vt:lpstr>windows上git的安装及使用</vt:lpstr>
      <vt:lpstr>配置Git</vt:lpstr>
      <vt:lpstr>获取git仓库</vt:lpstr>
      <vt:lpstr>本地操作</vt:lpstr>
      <vt:lpstr>基本命令</vt:lpstr>
      <vt:lpstr>git diff</vt:lpstr>
      <vt:lpstr>提交历史</vt:lpstr>
      <vt:lpstr>git clean (清除)</vt:lpstr>
      <vt:lpstr>.gitignore (隐藏文件)</vt:lpstr>
      <vt:lpstr>HEAD (头部)</vt:lpstr>
      <vt:lpstr>git checkout commit-id　(检出)</vt:lpstr>
      <vt:lpstr>git reset (重置)</vt:lpstr>
      <vt:lpstr>git reset参数</vt:lpstr>
      <vt:lpstr>git reset 恢复</vt:lpstr>
      <vt:lpstr>git reset &amp;&amp; git checkout</vt:lpstr>
      <vt:lpstr>git checkout -- &lt;file&gt;</vt:lpstr>
      <vt:lpstr>git revert (重新提交)</vt:lpstr>
      <vt:lpstr>分支 (branch)</vt:lpstr>
      <vt:lpstr>PowerPoint 演示文稿</vt:lpstr>
      <vt:lpstr>git merge (合并)</vt:lpstr>
      <vt:lpstr>git rebase（变基） </vt:lpstr>
      <vt:lpstr>git cherry-pick (摘樱桃)</vt:lpstr>
      <vt:lpstr>conflict　（冲突）</vt:lpstr>
      <vt:lpstr>HEAD 扩展</vt:lpstr>
      <vt:lpstr>git branch 参数　</vt:lpstr>
      <vt:lpstr>git 重写历史</vt:lpstr>
      <vt:lpstr>git stash (隐藏)</vt:lpstr>
      <vt:lpstr>git bundle (打包)</vt:lpstr>
      <vt:lpstr>git patch（补丁）</vt:lpstr>
      <vt:lpstr>git tag (标签)</vt:lpstr>
      <vt:lpstr>github的使用</vt:lpstr>
      <vt:lpstr>远程仓库</vt:lpstr>
      <vt:lpstr>git clone</vt:lpstr>
      <vt:lpstr>git push (推) </vt:lpstr>
      <vt:lpstr>git fetch（取）</vt:lpstr>
      <vt:lpstr>git pull (拉取)</vt:lpstr>
      <vt:lpstr>git pull扩展</vt:lpstr>
      <vt:lpstr>分支跟踪</vt:lpstr>
      <vt:lpstr>ssh　key（钥匙）</vt:lpstr>
      <vt:lpstr>git clone扩展</vt:lpstr>
      <vt:lpstr>远程操作</vt:lpstr>
      <vt:lpstr>git blame &lt;file&gt; (责备)</vt:lpstr>
      <vt:lpstr>git bisect (二分查找)</vt:lpstr>
      <vt:lpstr>gitk </vt:lpstr>
      <vt:lpstr>git gui</vt:lpstr>
      <vt:lpstr>课程总结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　　</dc:title>
  <dc:creator>yaodewei</dc:creator>
  <cp:lastModifiedBy>yaodewei</cp:lastModifiedBy>
  <cp:revision>957</cp:revision>
  <dcterms:created xsi:type="dcterms:W3CDTF">2019-03-15T01:13:27Z</dcterms:created>
  <dcterms:modified xsi:type="dcterms:W3CDTF">2019-03-15T01:13:27Z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