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3" r:id="rId7"/>
    <p:sldId id="264" r:id="rId8"/>
    <p:sldId id="265" r:id="rId9"/>
    <p:sldId id="262" r:id="rId10"/>
    <p:sldId id="261" r:id="rId11"/>
    <p:sldId id="266" r:id="rId12"/>
    <p:sldId id="286" r:id="rId13"/>
    <p:sldId id="267" r:id="rId14"/>
    <p:sldId id="268" r:id="rId15"/>
    <p:sldId id="269" r:id="rId16"/>
    <p:sldId id="270" r:id="rId17"/>
    <p:sldId id="271" r:id="rId18"/>
    <p:sldId id="272" r:id="rId19"/>
    <p:sldId id="28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102" d="100"/>
          <a:sy n="102" d="100"/>
        </p:scale>
        <p:origin x="72"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7/13/2021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7/13/2021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7/13/2021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7/13/2021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7/13/2021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7/13/2021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7/13/2021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7/13/2021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2A54C80-263E-416B-A8E0-580EDEADCBDC}" type="datetimeFigureOut">
              <a:rPr lang="en-US" dirty="0"/>
              <a:t>7/13/2021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7/13/2021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7/13/2021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056BD1-0C8B-43D5-AC1C-4D397D9DEB1A}"/>
              </a:ext>
            </a:extLst>
          </p:cNvPr>
          <p:cNvSpPr>
            <a:spLocks noGrp="1"/>
          </p:cNvSpPr>
          <p:nvPr>
            <p:ph type="ctrTitle"/>
          </p:nvPr>
        </p:nvSpPr>
        <p:spPr/>
        <p:txBody>
          <a:bodyPr/>
          <a:lstStyle/>
          <a:p>
            <a:r>
              <a:rPr lang="es-ES" dirty="0"/>
              <a:t>Angular</a:t>
            </a:r>
            <a:endParaRPr lang="es-EC" dirty="0"/>
          </a:p>
        </p:txBody>
      </p:sp>
      <p:sp>
        <p:nvSpPr>
          <p:cNvPr id="3" name="Subtítulo 2">
            <a:extLst>
              <a:ext uri="{FF2B5EF4-FFF2-40B4-BE49-F238E27FC236}">
                <a16:creationId xmlns:a16="http://schemas.microsoft.com/office/drawing/2014/main" id="{180B9214-272E-4F28-A0F0-916E28A8A3B5}"/>
              </a:ext>
            </a:extLst>
          </p:cNvPr>
          <p:cNvSpPr>
            <a:spLocks noGrp="1"/>
          </p:cNvSpPr>
          <p:nvPr>
            <p:ph type="subTitle" idx="1"/>
          </p:nvPr>
        </p:nvSpPr>
        <p:spPr/>
        <p:txBody>
          <a:bodyPr/>
          <a:lstStyle/>
          <a:p>
            <a:r>
              <a:rPr lang="es-ES" dirty="0"/>
              <a:t>Framework basado en JS</a:t>
            </a:r>
            <a:endParaRPr lang="es-EC" dirty="0"/>
          </a:p>
        </p:txBody>
      </p:sp>
      <p:pic>
        <p:nvPicPr>
          <p:cNvPr id="1026" name="Picture 2">
            <a:extLst>
              <a:ext uri="{FF2B5EF4-FFF2-40B4-BE49-F238E27FC236}">
                <a16:creationId xmlns:a16="http://schemas.microsoft.com/office/drawing/2014/main" id="{04606796-1EB2-4A8C-8A8C-3CEFE3A60E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107" y="592271"/>
            <a:ext cx="6467741" cy="5673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9162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558697-9A82-47B4-B5F1-70E60A265E15}"/>
              </a:ext>
            </a:extLst>
          </p:cNvPr>
          <p:cNvSpPr>
            <a:spLocks noGrp="1"/>
          </p:cNvSpPr>
          <p:nvPr>
            <p:ph type="title"/>
          </p:nvPr>
        </p:nvSpPr>
        <p:spPr>
          <a:xfrm>
            <a:off x="677334" y="609600"/>
            <a:ext cx="8596668" cy="683172"/>
          </a:xfrm>
        </p:spPr>
        <p:txBody>
          <a:bodyPr>
            <a:normAutofit/>
          </a:bodyPr>
          <a:lstStyle/>
          <a:p>
            <a:r>
              <a:rPr lang="es-ES" dirty="0"/>
              <a:t>Ciclo de Vida (</a:t>
            </a:r>
            <a:r>
              <a:rPr lang="es-ES" dirty="0" err="1"/>
              <a:t>Lifecycle</a:t>
            </a:r>
            <a:r>
              <a:rPr lang="es-ES" dirty="0"/>
              <a:t>)</a:t>
            </a:r>
            <a:endParaRPr lang="es-EC" dirty="0"/>
          </a:p>
        </p:txBody>
      </p:sp>
      <p:sp>
        <p:nvSpPr>
          <p:cNvPr id="3" name="Marcador de contenido 2">
            <a:extLst>
              <a:ext uri="{FF2B5EF4-FFF2-40B4-BE49-F238E27FC236}">
                <a16:creationId xmlns:a16="http://schemas.microsoft.com/office/drawing/2014/main" id="{AA9CA5FC-94E7-4BA5-A748-47D8BE6EF30A}"/>
              </a:ext>
            </a:extLst>
          </p:cNvPr>
          <p:cNvSpPr>
            <a:spLocks noGrp="1"/>
          </p:cNvSpPr>
          <p:nvPr>
            <p:ph idx="1"/>
          </p:nvPr>
        </p:nvSpPr>
        <p:spPr>
          <a:xfrm>
            <a:off x="677334" y="1408385"/>
            <a:ext cx="8596668" cy="4840015"/>
          </a:xfrm>
        </p:spPr>
        <p:txBody>
          <a:bodyPr numCol="2" spcCol="360000"/>
          <a:lstStyle/>
          <a:p>
            <a:pPr algn="just">
              <a:lnSpc>
                <a:spcPct val="107000"/>
              </a:lnSpc>
              <a:buFont typeface="Wingdings" panose="05000000000000000000" pitchFamily="2" charset="2"/>
              <a:buChar char=""/>
            </a:pPr>
            <a:r>
              <a:rPr lang="es-EC" sz="1600" b="1" dirty="0" err="1">
                <a:effectLst/>
                <a:latin typeface="Calibri" panose="020F0502020204030204" pitchFamily="34" charset="0"/>
                <a:ea typeface="Calibri" panose="020F0502020204030204" pitchFamily="34" charset="0"/>
                <a:cs typeface="Times New Roman" panose="02020603050405020304" pitchFamily="18" charset="0"/>
              </a:rPr>
              <a:t>ngOnChanges</a:t>
            </a:r>
            <a:r>
              <a:rPr lang="es-EC" sz="1600" b="1" dirty="0">
                <a:effectLst/>
                <a:latin typeface="Calibri" panose="020F0502020204030204" pitchFamily="34" charset="0"/>
                <a:ea typeface="Calibri" panose="020F0502020204030204" pitchFamily="34" charset="0"/>
                <a:cs typeface="Times New Roman" panose="02020603050405020304" pitchFamily="18" charset="0"/>
              </a:rPr>
              <a:t>:</a:t>
            </a:r>
            <a:r>
              <a:rPr lang="es-EC" sz="1600" dirty="0">
                <a:effectLst/>
                <a:latin typeface="Calibri" panose="020F0502020204030204" pitchFamily="34" charset="0"/>
                <a:ea typeface="Calibri" panose="020F0502020204030204" pitchFamily="34" charset="0"/>
                <a:cs typeface="Times New Roman" panose="02020603050405020304" pitchFamily="18" charset="0"/>
              </a:rPr>
              <a:t> se llama cuando cambia el valor de la propiedad de entrada de enlace de datos</a:t>
            </a:r>
          </a:p>
          <a:p>
            <a:pPr algn="just">
              <a:lnSpc>
                <a:spcPct val="107000"/>
              </a:lnSpc>
              <a:buFont typeface="Wingdings" panose="05000000000000000000" pitchFamily="2" charset="2"/>
              <a:buChar char=""/>
            </a:pPr>
            <a:r>
              <a:rPr lang="es-EC" sz="1600" b="1" dirty="0" err="1">
                <a:effectLst/>
                <a:latin typeface="Calibri" panose="020F0502020204030204" pitchFamily="34" charset="0"/>
                <a:ea typeface="Calibri" panose="020F0502020204030204" pitchFamily="34" charset="0"/>
                <a:cs typeface="Times New Roman" panose="02020603050405020304" pitchFamily="18" charset="0"/>
              </a:rPr>
              <a:t>ngOnInit</a:t>
            </a:r>
            <a:r>
              <a:rPr lang="es-EC" sz="1600" b="1" dirty="0">
                <a:effectLst/>
                <a:latin typeface="Calibri" panose="020F0502020204030204" pitchFamily="34" charset="0"/>
                <a:ea typeface="Calibri" panose="020F0502020204030204" pitchFamily="34" charset="0"/>
                <a:cs typeface="Times New Roman" panose="02020603050405020304" pitchFamily="18" charset="0"/>
              </a:rPr>
              <a:t>: </a:t>
            </a:r>
            <a:r>
              <a:rPr lang="es-EC" sz="1600" dirty="0">
                <a:effectLst/>
                <a:latin typeface="Calibri" panose="020F0502020204030204" pitchFamily="34" charset="0"/>
                <a:ea typeface="Calibri" panose="020F0502020204030204" pitchFamily="34" charset="0"/>
                <a:cs typeface="Times New Roman" panose="02020603050405020304" pitchFamily="18" charset="0"/>
              </a:rPr>
              <a:t>llamado después del primer </a:t>
            </a:r>
            <a:r>
              <a:rPr lang="es-EC" sz="1600" dirty="0" err="1">
                <a:effectLst/>
                <a:latin typeface="Calibri" panose="020F0502020204030204" pitchFamily="34" charset="0"/>
                <a:ea typeface="Calibri" panose="020F0502020204030204" pitchFamily="34" charset="0"/>
                <a:cs typeface="Times New Roman" panose="02020603050405020304" pitchFamily="18" charset="0"/>
              </a:rPr>
              <a:t>ngOnChanges</a:t>
            </a:r>
            <a:endParaRPr lang="es-EC"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buFont typeface="Wingdings" panose="05000000000000000000" pitchFamily="2" charset="2"/>
              <a:buChar char=""/>
            </a:pPr>
            <a:r>
              <a:rPr lang="es-EC" sz="1600" b="1" dirty="0" err="1">
                <a:effectLst/>
                <a:latin typeface="Calibri" panose="020F0502020204030204" pitchFamily="34" charset="0"/>
                <a:ea typeface="Calibri" panose="020F0502020204030204" pitchFamily="34" charset="0"/>
                <a:cs typeface="Times New Roman" panose="02020603050405020304" pitchFamily="18" charset="0"/>
              </a:rPr>
              <a:t>ngDoCheck</a:t>
            </a:r>
            <a:r>
              <a:rPr lang="es-EC" sz="1600" b="1" dirty="0">
                <a:effectLst/>
                <a:latin typeface="Calibri" panose="020F0502020204030204" pitchFamily="34" charset="0"/>
                <a:ea typeface="Calibri" panose="020F0502020204030204" pitchFamily="34" charset="0"/>
                <a:cs typeface="Times New Roman" panose="02020603050405020304" pitchFamily="18" charset="0"/>
              </a:rPr>
              <a:t>:</a:t>
            </a:r>
            <a:r>
              <a:rPr lang="es-EC" sz="1600" dirty="0">
                <a:effectLst/>
                <a:latin typeface="Calibri" panose="020F0502020204030204" pitchFamily="34" charset="0"/>
                <a:ea typeface="Calibri" panose="020F0502020204030204" pitchFamily="34" charset="0"/>
                <a:cs typeface="Times New Roman" panose="02020603050405020304" pitchFamily="18" charset="0"/>
              </a:rPr>
              <a:t> método personalizado para detectar y procesar cambios de valor</a:t>
            </a:r>
          </a:p>
          <a:p>
            <a:pPr algn="just">
              <a:lnSpc>
                <a:spcPct val="107000"/>
              </a:lnSpc>
              <a:buFont typeface="Wingdings" panose="05000000000000000000" pitchFamily="2" charset="2"/>
              <a:buChar char=""/>
            </a:pPr>
            <a:r>
              <a:rPr lang="es-EC" sz="1600" b="1" dirty="0" err="1">
                <a:effectLst/>
                <a:latin typeface="Calibri" panose="020F0502020204030204" pitchFamily="34" charset="0"/>
                <a:ea typeface="Calibri" panose="020F0502020204030204" pitchFamily="34" charset="0"/>
                <a:cs typeface="Times New Roman" panose="02020603050405020304" pitchFamily="18" charset="0"/>
              </a:rPr>
              <a:t>ngAfterContentInit</a:t>
            </a:r>
            <a:r>
              <a:rPr lang="es-EC" sz="1600" b="1" dirty="0">
                <a:effectLst/>
                <a:latin typeface="Calibri" panose="020F0502020204030204" pitchFamily="34" charset="0"/>
                <a:ea typeface="Calibri" panose="020F0502020204030204" pitchFamily="34" charset="0"/>
                <a:cs typeface="Times New Roman" panose="02020603050405020304" pitchFamily="18" charset="0"/>
              </a:rPr>
              <a:t>:</a:t>
            </a:r>
            <a:r>
              <a:rPr lang="es-EC" sz="1600" dirty="0">
                <a:effectLst/>
                <a:latin typeface="Calibri" panose="020F0502020204030204" pitchFamily="34" charset="0"/>
                <a:ea typeface="Calibri" panose="020F0502020204030204" pitchFamily="34" charset="0"/>
                <a:cs typeface="Times New Roman" panose="02020603050405020304" pitchFamily="18" charset="0"/>
              </a:rPr>
              <a:t> se llama después de que se inicializa el contenido del componente</a:t>
            </a:r>
          </a:p>
          <a:p>
            <a:pPr algn="just">
              <a:lnSpc>
                <a:spcPct val="107000"/>
              </a:lnSpc>
              <a:buFont typeface="Wingdings" panose="05000000000000000000" pitchFamily="2" charset="2"/>
              <a:buChar char=""/>
            </a:pPr>
            <a:r>
              <a:rPr lang="es-EC" sz="1600" b="1" dirty="0" err="1">
                <a:effectLst/>
                <a:latin typeface="Calibri" panose="020F0502020204030204" pitchFamily="34" charset="0"/>
                <a:ea typeface="Calibri" panose="020F0502020204030204" pitchFamily="34" charset="0"/>
                <a:cs typeface="Times New Roman" panose="02020603050405020304" pitchFamily="18" charset="0"/>
              </a:rPr>
              <a:t>ngAfterContentChecked</a:t>
            </a:r>
            <a:r>
              <a:rPr lang="es-EC" sz="1600" b="1" dirty="0">
                <a:effectLst/>
                <a:latin typeface="Calibri" panose="020F0502020204030204" pitchFamily="34" charset="0"/>
                <a:ea typeface="Calibri" panose="020F0502020204030204" pitchFamily="34" charset="0"/>
                <a:cs typeface="Times New Roman" panose="02020603050405020304" pitchFamily="18" charset="0"/>
              </a:rPr>
              <a:t>:</a:t>
            </a:r>
            <a:r>
              <a:rPr lang="es-EC" sz="1600" dirty="0">
                <a:effectLst/>
                <a:latin typeface="Calibri" panose="020F0502020204030204" pitchFamily="34" charset="0"/>
                <a:ea typeface="Calibri" panose="020F0502020204030204" pitchFamily="34" charset="0"/>
                <a:cs typeface="Times New Roman" panose="02020603050405020304" pitchFamily="18" charset="0"/>
              </a:rPr>
              <a:t> llamado cada vez que el componente verifica el contenido</a:t>
            </a:r>
          </a:p>
          <a:p>
            <a:pPr algn="just">
              <a:lnSpc>
                <a:spcPct val="107000"/>
              </a:lnSpc>
              <a:buFont typeface="Wingdings" panose="05000000000000000000" pitchFamily="2" charset="2"/>
              <a:buChar char=""/>
            </a:pPr>
            <a:r>
              <a:rPr lang="es-EC" sz="1600" b="1" dirty="0" err="1">
                <a:effectLst/>
                <a:latin typeface="Calibri" panose="020F0502020204030204" pitchFamily="34" charset="0"/>
                <a:ea typeface="Calibri" panose="020F0502020204030204" pitchFamily="34" charset="0"/>
                <a:cs typeface="Times New Roman" panose="02020603050405020304" pitchFamily="18" charset="0"/>
              </a:rPr>
              <a:t>ngAfterViewInit</a:t>
            </a:r>
            <a:r>
              <a:rPr lang="es-EC" sz="1600" b="1" dirty="0">
                <a:effectLst/>
                <a:latin typeface="Calibri" panose="020F0502020204030204" pitchFamily="34" charset="0"/>
                <a:ea typeface="Calibri" panose="020F0502020204030204" pitchFamily="34" charset="0"/>
                <a:cs typeface="Times New Roman" panose="02020603050405020304" pitchFamily="18" charset="0"/>
              </a:rPr>
              <a:t>:</a:t>
            </a:r>
            <a:r>
              <a:rPr lang="es-EC" sz="1600" dirty="0">
                <a:effectLst/>
                <a:latin typeface="Calibri" panose="020F0502020204030204" pitchFamily="34" charset="0"/>
                <a:ea typeface="Calibri" panose="020F0502020204030204" pitchFamily="34" charset="0"/>
                <a:cs typeface="Times New Roman" panose="02020603050405020304" pitchFamily="18" charset="0"/>
              </a:rPr>
              <a:t> se llama después de que se inicializa la vista correspondiente del componente</a:t>
            </a:r>
          </a:p>
          <a:p>
            <a:pPr algn="just">
              <a:lnSpc>
                <a:spcPct val="107000"/>
              </a:lnSpc>
              <a:buFont typeface="Wingdings" panose="05000000000000000000" pitchFamily="2" charset="2"/>
              <a:buChar char=""/>
            </a:pPr>
            <a:r>
              <a:rPr lang="es-EC" sz="1600" b="1" dirty="0" err="1">
                <a:effectLst/>
                <a:latin typeface="Calibri" panose="020F0502020204030204" pitchFamily="34" charset="0"/>
                <a:ea typeface="Calibri" panose="020F0502020204030204" pitchFamily="34" charset="0"/>
                <a:cs typeface="Times New Roman" panose="02020603050405020304" pitchFamily="18" charset="0"/>
              </a:rPr>
              <a:t>ngAfterViewChecked</a:t>
            </a:r>
            <a:r>
              <a:rPr lang="es-EC" sz="1600" b="1" dirty="0">
                <a:effectLst/>
                <a:latin typeface="Calibri" panose="020F0502020204030204" pitchFamily="34" charset="0"/>
                <a:ea typeface="Calibri" panose="020F0502020204030204" pitchFamily="34" charset="0"/>
                <a:cs typeface="Times New Roman" panose="02020603050405020304" pitchFamily="18" charset="0"/>
              </a:rPr>
              <a:t>:</a:t>
            </a:r>
            <a:r>
              <a:rPr lang="es-EC" sz="1600" dirty="0">
                <a:effectLst/>
                <a:latin typeface="Calibri" panose="020F0502020204030204" pitchFamily="34" charset="0"/>
                <a:ea typeface="Calibri" panose="020F0502020204030204" pitchFamily="34" charset="0"/>
                <a:cs typeface="Times New Roman" panose="02020603050405020304" pitchFamily="18" charset="0"/>
              </a:rPr>
              <a:t> llamado cada vez que el componente verifica la vista</a:t>
            </a:r>
          </a:p>
          <a:p>
            <a:pPr algn="just">
              <a:lnSpc>
                <a:spcPct val="107000"/>
              </a:lnSpc>
              <a:spcAft>
                <a:spcPts val="800"/>
              </a:spcAft>
              <a:buFont typeface="Wingdings" panose="05000000000000000000" pitchFamily="2" charset="2"/>
              <a:buChar char=""/>
            </a:pPr>
            <a:r>
              <a:rPr lang="es-EC" sz="1600" b="1" dirty="0" err="1">
                <a:effectLst/>
                <a:latin typeface="Calibri" panose="020F0502020204030204" pitchFamily="34" charset="0"/>
                <a:ea typeface="Calibri" panose="020F0502020204030204" pitchFamily="34" charset="0"/>
                <a:cs typeface="Times New Roman" panose="02020603050405020304" pitchFamily="18" charset="0"/>
              </a:rPr>
              <a:t>ngOnDestroy</a:t>
            </a:r>
            <a:r>
              <a:rPr lang="es-EC" sz="1600" b="1" dirty="0">
                <a:effectLst/>
                <a:latin typeface="Calibri" panose="020F0502020204030204" pitchFamily="34" charset="0"/>
                <a:ea typeface="Calibri" panose="020F0502020204030204" pitchFamily="34" charset="0"/>
                <a:cs typeface="Times New Roman" panose="02020603050405020304" pitchFamily="18" charset="0"/>
              </a:rPr>
              <a:t>:</a:t>
            </a:r>
            <a:r>
              <a:rPr lang="es-EC" sz="1600" dirty="0">
                <a:effectLst/>
                <a:latin typeface="Calibri" panose="020F0502020204030204" pitchFamily="34" charset="0"/>
                <a:ea typeface="Calibri" panose="020F0502020204030204" pitchFamily="34" charset="0"/>
                <a:cs typeface="Times New Roman" panose="02020603050405020304" pitchFamily="18" charset="0"/>
              </a:rPr>
              <a:t> llamado antes de que se destruya la instrucción</a:t>
            </a:r>
          </a:p>
          <a:p>
            <a:endParaRPr lang="es-EC" dirty="0"/>
          </a:p>
        </p:txBody>
      </p:sp>
      <p:pic>
        <p:nvPicPr>
          <p:cNvPr id="4" name="Picture 2">
            <a:extLst>
              <a:ext uri="{FF2B5EF4-FFF2-40B4-BE49-F238E27FC236}">
                <a16:creationId xmlns:a16="http://schemas.microsoft.com/office/drawing/2014/main" id="{114C21F1-1A61-43EA-9DDC-9451B92A38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5165" y="230189"/>
            <a:ext cx="2200656" cy="1930400"/>
          </a:xfrm>
          <a:prstGeom prst="rect">
            <a:avLst/>
          </a:prstGeom>
          <a:noFill/>
          <a:effectLst>
            <a:outerShdw blurRad="304800" algn="ctr" rotWithShape="0">
              <a:schemeClr val="tx1">
                <a:alpha val="68000"/>
              </a:schemeClr>
            </a:outerShdw>
          </a:effectLst>
          <a:scene3d>
            <a:camera prst="orthographicFront"/>
            <a:lightRig rig="threePt" dir="t"/>
          </a:scene3d>
          <a:sp3d>
            <a:bevelT w="6350"/>
          </a:sp3d>
          <a:extLst>
            <a:ext uri="{909E8E84-426E-40DD-AFC4-6F175D3DCCD1}">
              <a14:hiddenFill xmlns:a14="http://schemas.microsoft.com/office/drawing/2010/main">
                <a:solidFill>
                  <a:srgbClr val="FFFFFF"/>
                </a:solidFill>
              </a14:hiddenFill>
            </a:ext>
          </a:extLst>
        </p:spPr>
      </p:pic>
      <p:pic>
        <p:nvPicPr>
          <p:cNvPr id="5122" name="Picture 2" descr="Angular: Componentes y sus ciclos de vida | by Tatiana Molina | Angular  Chile | Medium">
            <a:extLst>
              <a:ext uri="{FF2B5EF4-FFF2-40B4-BE49-F238E27FC236}">
                <a16:creationId xmlns:a16="http://schemas.microsoft.com/office/drawing/2014/main" id="{2C739AF2-BEE3-43F4-AA83-24CEE68541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1784" y="2594207"/>
            <a:ext cx="3802218" cy="39964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32370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558697-9A82-47B4-B5F1-70E60A265E15}"/>
              </a:ext>
            </a:extLst>
          </p:cNvPr>
          <p:cNvSpPr>
            <a:spLocks noGrp="1"/>
          </p:cNvSpPr>
          <p:nvPr>
            <p:ph type="title"/>
          </p:nvPr>
        </p:nvSpPr>
        <p:spPr>
          <a:xfrm>
            <a:off x="677334" y="609600"/>
            <a:ext cx="8596668" cy="672662"/>
          </a:xfrm>
        </p:spPr>
        <p:txBody>
          <a:bodyPr/>
          <a:lstStyle/>
          <a:p>
            <a:r>
              <a:rPr lang="es-EC" dirty="0"/>
              <a:t>Interpolación de texto</a:t>
            </a:r>
          </a:p>
        </p:txBody>
      </p:sp>
      <p:sp>
        <p:nvSpPr>
          <p:cNvPr id="3" name="Marcador de contenido 2">
            <a:extLst>
              <a:ext uri="{FF2B5EF4-FFF2-40B4-BE49-F238E27FC236}">
                <a16:creationId xmlns:a16="http://schemas.microsoft.com/office/drawing/2014/main" id="{AA9CA5FC-94E7-4BA5-A748-47D8BE6EF30A}"/>
              </a:ext>
            </a:extLst>
          </p:cNvPr>
          <p:cNvSpPr>
            <a:spLocks noGrp="1"/>
          </p:cNvSpPr>
          <p:nvPr>
            <p:ph idx="1"/>
          </p:nvPr>
        </p:nvSpPr>
        <p:spPr>
          <a:xfrm>
            <a:off x="677334" y="1387367"/>
            <a:ext cx="8596668" cy="4653996"/>
          </a:xfrm>
        </p:spPr>
        <p:txBody>
          <a:bodyPr numCol="2" spcCol="360000">
            <a:normAutofit fontScale="92500" lnSpcReduction="20000"/>
          </a:bodyPr>
          <a:lstStyle/>
          <a:p>
            <a:r>
              <a:rPr lang="es-EC" sz="1800" dirty="0">
                <a:effectLst/>
                <a:latin typeface="Calibri" panose="020F0502020204030204" pitchFamily="34" charset="0"/>
                <a:ea typeface="Calibri" panose="020F0502020204030204" pitchFamily="34" charset="0"/>
                <a:cs typeface="Times New Roman" panose="02020603050405020304" pitchFamily="18" charset="0"/>
              </a:rPr>
              <a:t>Permite incorporar valores dinámicos de texto en la aplicación, </a:t>
            </a:r>
            <a:r>
              <a:rPr lang="es-ES" sz="1800" dirty="0">
                <a:effectLst/>
                <a:latin typeface="Calibri" panose="020F0502020204030204" pitchFamily="34" charset="0"/>
                <a:ea typeface="Calibri" panose="020F0502020204030204" pitchFamily="34" charset="0"/>
                <a:cs typeface="Times New Roman" panose="02020603050405020304" pitchFamily="18" charset="0"/>
              </a:rPr>
              <a:t>colocando como valor de una propiedad algo que viene de una variable del componente.</a:t>
            </a:r>
          </a:p>
          <a:p>
            <a:pPr lvl="1"/>
            <a:r>
              <a:rPr lang="es-ES" dirty="0">
                <a:latin typeface="Calibri" panose="020F0502020204030204" pitchFamily="34" charset="0"/>
                <a:ea typeface="Calibri" panose="020F0502020204030204" pitchFamily="34" charset="0"/>
                <a:cs typeface="Times New Roman" panose="02020603050405020304" pitchFamily="18" charset="0"/>
              </a:rPr>
              <a:t>{{&lt;valor&gt;}}</a:t>
            </a:r>
            <a:endParaRPr lang="es-ES" dirty="0">
              <a:effectLst/>
              <a:latin typeface="Calibri" panose="020F0502020204030204" pitchFamily="34" charset="0"/>
              <a:ea typeface="Calibri" panose="020F0502020204030204" pitchFamily="34" charset="0"/>
              <a:cs typeface="Times New Roman" panose="02020603050405020304" pitchFamily="18" charset="0"/>
            </a:endParaRPr>
          </a:p>
          <a:p>
            <a:r>
              <a:rPr lang="es-ES" sz="1800" b="1" dirty="0" err="1">
                <a:effectLst/>
                <a:latin typeface="Calibri" panose="020F0502020204030204" pitchFamily="34" charset="0"/>
                <a:ea typeface="Calibri" panose="020F0502020204030204" pitchFamily="34" charset="0"/>
                <a:cs typeface="Times New Roman" panose="02020603050405020304" pitchFamily="18" charset="0"/>
              </a:rPr>
              <a:t>Bindeo</a:t>
            </a:r>
            <a:r>
              <a:rPr lang="es-ES" sz="1800" b="1" dirty="0">
                <a:effectLst/>
                <a:latin typeface="Calibri" panose="020F0502020204030204" pitchFamily="34" charset="0"/>
                <a:ea typeface="Calibri" panose="020F0502020204030204" pitchFamily="34" charset="0"/>
                <a:cs typeface="Times New Roman" panose="02020603050405020304" pitchFamily="18" charset="0"/>
              </a:rPr>
              <a:t> de valores (</a:t>
            </a:r>
            <a:r>
              <a:rPr lang="es-ES" sz="1800" b="1" dirty="0" err="1">
                <a:effectLst/>
                <a:latin typeface="Calibri" panose="020F0502020204030204" pitchFamily="34" charset="0"/>
                <a:ea typeface="Calibri" panose="020F0502020204030204" pitchFamily="34" charset="0"/>
                <a:cs typeface="Times New Roman" panose="02020603050405020304" pitchFamily="18" charset="0"/>
              </a:rPr>
              <a:t>binding</a:t>
            </a:r>
            <a:r>
              <a:rPr lang="es-ES" sz="1800" b="1" dirty="0">
                <a:effectLst/>
                <a:latin typeface="Calibri" panose="020F0502020204030204" pitchFamily="34" charset="0"/>
                <a:ea typeface="Calibri" panose="020F0502020204030204" pitchFamily="34" charset="0"/>
                <a:cs typeface="Times New Roman" panose="02020603050405020304" pitchFamily="18" charset="0"/>
              </a:rPr>
              <a:t>)</a:t>
            </a:r>
          </a:p>
          <a:p>
            <a:pPr lvl="1"/>
            <a:r>
              <a:rPr lang="es-ES" dirty="0">
                <a:effectLst/>
                <a:latin typeface="Calibri" panose="020F0502020204030204" pitchFamily="34" charset="0"/>
                <a:ea typeface="Calibri" panose="020F0502020204030204" pitchFamily="34" charset="0"/>
                <a:cs typeface="Times New Roman" panose="02020603050405020304" pitchFamily="18" charset="0"/>
              </a:rPr>
              <a:t>El enlace de datos mantiene su página actualizada automáticamente según el estado de su aplicación. Utiliza el enlace de datos para especificar cosas como el origen de una imagen, el estado de un botón o los datos de un usuario en particular.</a:t>
            </a:r>
          </a:p>
          <a:p>
            <a:pPr lvl="1"/>
            <a:r>
              <a:rPr lang="es-ES" dirty="0">
                <a:effectLst/>
                <a:latin typeface="Calibri" panose="020F0502020204030204" pitchFamily="34" charset="0"/>
                <a:ea typeface="Calibri" panose="020F0502020204030204" pitchFamily="34" charset="0"/>
                <a:cs typeface="Times New Roman" panose="02020603050405020304" pitchFamily="18" charset="0"/>
              </a:rPr>
              <a:t>[&lt;</a:t>
            </a:r>
            <a:r>
              <a:rPr lang="es-ES" dirty="0" err="1">
                <a:effectLst/>
                <a:latin typeface="Calibri" panose="020F0502020204030204" pitchFamily="34" charset="0"/>
                <a:ea typeface="Calibri" panose="020F0502020204030204" pitchFamily="34" charset="0"/>
                <a:cs typeface="Times New Roman" panose="02020603050405020304" pitchFamily="18" charset="0"/>
              </a:rPr>
              <a:t>value</a:t>
            </a:r>
            <a:r>
              <a:rPr lang="es-ES" dirty="0">
                <a:effectLst/>
                <a:latin typeface="Calibri" panose="020F0502020204030204" pitchFamily="34" charset="0"/>
                <a:ea typeface="Calibri" panose="020F0502020204030204" pitchFamily="34" charset="0"/>
                <a:cs typeface="Times New Roman" panose="02020603050405020304" pitchFamily="18" charset="0"/>
              </a:rPr>
              <a:t>&gt;]="&lt;variable&gt;"</a:t>
            </a:r>
          </a:p>
          <a:p>
            <a:r>
              <a:rPr lang="es-ES" sz="1800" b="1" dirty="0" err="1">
                <a:effectLst/>
                <a:latin typeface="Calibri" panose="020F0502020204030204" pitchFamily="34" charset="0"/>
                <a:ea typeface="Calibri" panose="020F0502020204030204" pitchFamily="34" charset="0"/>
                <a:cs typeface="Times New Roman" panose="02020603050405020304" pitchFamily="18" charset="0"/>
              </a:rPr>
              <a:t>Bindeo</a:t>
            </a:r>
            <a:r>
              <a:rPr lang="es-ES" sz="1800" b="1" dirty="0">
                <a:effectLst/>
                <a:latin typeface="Calibri" panose="020F0502020204030204" pitchFamily="34" charset="0"/>
                <a:ea typeface="Calibri" panose="020F0502020204030204" pitchFamily="34" charset="0"/>
                <a:cs typeface="Times New Roman" panose="02020603050405020304" pitchFamily="18" charset="0"/>
              </a:rPr>
              <a:t> de eventos (</a:t>
            </a:r>
            <a:r>
              <a:rPr lang="es-ES" sz="1800" b="1" dirty="0" err="1">
                <a:effectLst/>
                <a:latin typeface="Calibri" panose="020F0502020204030204" pitchFamily="34" charset="0"/>
                <a:ea typeface="Calibri" panose="020F0502020204030204" pitchFamily="34" charset="0"/>
                <a:cs typeface="Times New Roman" panose="02020603050405020304" pitchFamily="18" charset="0"/>
              </a:rPr>
              <a:t>binding</a:t>
            </a:r>
            <a:r>
              <a:rPr lang="es-ES" sz="1800" b="1" dirty="0">
                <a:effectLst/>
                <a:latin typeface="Calibri" panose="020F0502020204030204" pitchFamily="34" charset="0"/>
                <a:ea typeface="Calibri" panose="020F0502020204030204" pitchFamily="34" charset="0"/>
                <a:cs typeface="Times New Roman" panose="02020603050405020304" pitchFamily="18" charset="0"/>
              </a:rPr>
              <a:t>)</a:t>
            </a:r>
          </a:p>
          <a:p>
            <a:pPr lvl="1"/>
            <a:r>
              <a:rPr lang="es-ES" dirty="0">
                <a:effectLst/>
                <a:latin typeface="Calibri" panose="020F0502020204030204" pitchFamily="34" charset="0"/>
                <a:ea typeface="Calibri" panose="020F0502020204030204" pitchFamily="34" charset="0"/>
                <a:cs typeface="Times New Roman" panose="02020603050405020304" pitchFamily="18" charset="0"/>
              </a:rPr>
              <a:t>La vinculación de eventos le permite escuchar y responder a las acciones del usuario, como pulsaciones de teclas, movimientos del mouse, clics y toques.</a:t>
            </a:r>
          </a:p>
          <a:p>
            <a:pPr lvl="1"/>
            <a:r>
              <a:rPr lang="es-ES" dirty="0">
                <a:effectLst/>
                <a:latin typeface="Calibri" panose="020F0502020204030204" pitchFamily="34" charset="0"/>
                <a:ea typeface="Calibri" panose="020F0502020204030204" pitchFamily="34" charset="0"/>
                <a:cs typeface="Times New Roman" panose="02020603050405020304" pitchFamily="18" charset="0"/>
              </a:rPr>
              <a:t>//Plantilla HTML</a:t>
            </a:r>
          </a:p>
          <a:p>
            <a:pPr lvl="1"/>
            <a:r>
              <a:rPr lang="es-ES" dirty="0">
                <a:effectLst/>
                <a:latin typeface="Calibri" panose="020F0502020204030204" pitchFamily="34" charset="0"/>
                <a:ea typeface="Calibri" panose="020F0502020204030204" pitchFamily="34" charset="0"/>
                <a:cs typeface="Times New Roman" panose="02020603050405020304" pitchFamily="18" charset="0"/>
              </a:rPr>
              <a:t>[&lt;evento&gt;]="&lt;</a:t>
            </a:r>
            <a:r>
              <a:rPr lang="es-ES" dirty="0" err="1">
                <a:effectLst/>
                <a:latin typeface="Calibri" panose="020F0502020204030204" pitchFamily="34" charset="0"/>
                <a:ea typeface="Calibri" panose="020F0502020204030204" pitchFamily="34" charset="0"/>
                <a:cs typeface="Times New Roman" panose="02020603050405020304" pitchFamily="18" charset="0"/>
              </a:rPr>
              <a:t>funcion</a:t>
            </a:r>
            <a:r>
              <a:rPr lang="es-ES" dirty="0">
                <a:effectLst/>
                <a:latin typeface="Calibri" panose="020F0502020204030204" pitchFamily="34" charset="0"/>
                <a:ea typeface="Calibri" panose="020F0502020204030204" pitchFamily="34" charset="0"/>
                <a:cs typeface="Times New Roman" panose="02020603050405020304" pitchFamily="18" charset="0"/>
              </a:rPr>
              <a:t>($</a:t>
            </a:r>
            <a:r>
              <a:rPr lang="es-ES" dirty="0" err="1">
                <a:effectLst/>
                <a:latin typeface="Calibri" panose="020F0502020204030204" pitchFamily="34" charset="0"/>
                <a:ea typeface="Calibri" panose="020F0502020204030204" pitchFamily="34" charset="0"/>
                <a:cs typeface="Times New Roman" panose="02020603050405020304" pitchFamily="18" charset="0"/>
              </a:rPr>
              <a:t>event</a:t>
            </a:r>
            <a:r>
              <a:rPr lang="es-ES" dirty="0">
                <a:effectLst/>
                <a:latin typeface="Calibri" panose="020F0502020204030204" pitchFamily="34" charset="0"/>
                <a:ea typeface="Calibri" panose="020F0502020204030204" pitchFamily="34" charset="0"/>
                <a:cs typeface="Times New Roman" panose="02020603050405020304" pitchFamily="18" charset="0"/>
              </a:rPr>
              <a:t>)&gt;"</a:t>
            </a:r>
          </a:p>
          <a:p>
            <a:pPr lvl="1"/>
            <a:r>
              <a:rPr lang="es-ES" dirty="0">
                <a:effectLst/>
                <a:latin typeface="Calibri" panose="020F0502020204030204" pitchFamily="34" charset="0"/>
                <a:ea typeface="Calibri" panose="020F0502020204030204" pitchFamily="34" charset="0"/>
                <a:cs typeface="Times New Roman" panose="02020603050405020304" pitchFamily="18" charset="0"/>
              </a:rPr>
              <a:t>//TS</a:t>
            </a:r>
          </a:p>
          <a:p>
            <a:pPr lvl="1"/>
            <a:r>
              <a:rPr lang="es-ES" dirty="0">
                <a:effectLst/>
                <a:latin typeface="Calibri" panose="020F0502020204030204" pitchFamily="34" charset="0"/>
                <a:ea typeface="Calibri" panose="020F0502020204030204" pitchFamily="34" charset="0"/>
                <a:cs typeface="Times New Roman" panose="02020603050405020304" pitchFamily="18" charset="0"/>
              </a:rPr>
              <a:t>&lt;Tipo de elemento HTML(&lt;</a:t>
            </a:r>
            <a:r>
              <a:rPr lang="es-ES" dirty="0" err="1">
                <a:effectLst/>
                <a:latin typeface="Calibri" panose="020F0502020204030204" pitchFamily="34" charset="0"/>
                <a:ea typeface="Calibri" panose="020F0502020204030204" pitchFamily="34" charset="0"/>
                <a:cs typeface="Times New Roman" panose="02020603050405020304" pitchFamily="18" charset="0"/>
              </a:rPr>
              <a:t>HTMLInputElement</a:t>
            </a:r>
            <a:r>
              <a:rPr lang="es-ES" dirty="0">
                <a:effectLst/>
                <a:latin typeface="Calibri" panose="020F0502020204030204" pitchFamily="34" charset="0"/>
                <a:ea typeface="Calibri" panose="020F0502020204030204" pitchFamily="34" charset="0"/>
                <a:cs typeface="Times New Roman" panose="02020603050405020304" pitchFamily="18" charset="0"/>
              </a:rPr>
              <a:t>&gt;)&gt;</a:t>
            </a:r>
            <a:r>
              <a:rPr lang="es-ES" dirty="0" err="1">
                <a:effectLst/>
                <a:latin typeface="Calibri" panose="020F0502020204030204" pitchFamily="34" charset="0"/>
                <a:ea typeface="Calibri" panose="020F0502020204030204" pitchFamily="34" charset="0"/>
                <a:cs typeface="Times New Roman" panose="02020603050405020304" pitchFamily="18" charset="0"/>
              </a:rPr>
              <a:t>event.target</a:t>
            </a:r>
            <a:r>
              <a:rPr lang="es-ES" dirty="0">
                <a:effectLst/>
                <a:latin typeface="Calibri" panose="020F0502020204030204" pitchFamily="34" charset="0"/>
                <a:ea typeface="Calibri" panose="020F0502020204030204" pitchFamily="34" charset="0"/>
                <a:cs typeface="Times New Roman" panose="02020603050405020304" pitchFamily="18" charset="0"/>
              </a:rPr>
              <a:t>.&lt;propiedad&gt;</a:t>
            </a:r>
          </a:p>
          <a:p>
            <a:r>
              <a:rPr lang="es-ES" sz="1800" b="1" dirty="0" err="1">
                <a:effectLst/>
                <a:latin typeface="Calibri" panose="020F0502020204030204" pitchFamily="34" charset="0"/>
                <a:ea typeface="Calibri" panose="020F0502020204030204" pitchFamily="34" charset="0"/>
                <a:cs typeface="Times New Roman" panose="02020603050405020304" pitchFamily="18" charset="0"/>
              </a:rPr>
              <a:t>Bindeo</a:t>
            </a:r>
            <a:r>
              <a:rPr lang="es-ES" sz="1800" b="1" dirty="0">
                <a:effectLst/>
                <a:latin typeface="Calibri" panose="020F0502020204030204" pitchFamily="34" charset="0"/>
                <a:ea typeface="Calibri" panose="020F0502020204030204" pitchFamily="34" charset="0"/>
                <a:cs typeface="Times New Roman" panose="02020603050405020304" pitchFamily="18" charset="0"/>
              </a:rPr>
              <a:t> en dos vías (</a:t>
            </a:r>
            <a:r>
              <a:rPr lang="es-ES" sz="1800" b="1" dirty="0" err="1">
                <a:effectLst/>
                <a:latin typeface="Calibri" panose="020F0502020204030204" pitchFamily="34" charset="0"/>
                <a:ea typeface="Calibri" panose="020F0502020204030204" pitchFamily="34" charset="0"/>
                <a:cs typeface="Times New Roman" panose="02020603050405020304" pitchFamily="18" charset="0"/>
              </a:rPr>
              <a:t>binding</a:t>
            </a:r>
            <a:r>
              <a:rPr lang="es-ES" sz="1800" b="1" dirty="0">
                <a:effectLst/>
                <a:latin typeface="Calibri" panose="020F0502020204030204" pitchFamily="34" charset="0"/>
                <a:ea typeface="Calibri" panose="020F0502020204030204" pitchFamily="34" charset="0"/>
                <a:cs typeface="Times New Roman" panose="02020603050405020304" pitchFamily="18" charset="0"/>
              </a:rPr>
              <a:t>)</a:t>
            </a:r>
          </a:p>
          <a:p>
            <a:pPr lvl="1"/>
            <a:r>
              <a:rPr lang="es-ES" dirty="0">
                <a:effectLst/>
                <a:latin typeface="Calibri" panose="020F0502020204030204" pitchFamily="34" charset="0"/>
                <a:ea typeface="Calibri" panose="020F0502020204030204" pitchFamily="34" charset="0"/>
                <a:cs typeface="Times New Roman" panose="02020603050405020304" pitchFamily="18" charset="0"/>
              </a:rPr>
              <a:t>El enlace bidireccional proporciona a los componentes de su aplicación una forma de compartir datos. Utilice el enlace bidireccional para escuchar eventos y actualizar los valores simultáneamente entre los componentes principal y secundario.</a:t>
            </a:r>
          </a:p>
          <a:p>
            <a:pPr lvl="1"/>
            <a:r>
              <a:rPr lang="es-ES" dirty="0">
                <a:effectLst/>
                <a:latin typeface="Calibri" panose="020F0502020204030204" pitchFamily="34" charset="0"/>
                <a:ea typeface="Calibri" panose="020F0502020204030204" pitchFamily="34" charset="0"/>
                <a:cs typeface="Times New Roman" panose="02020603050405020304" pitchFamily="18" charset="0"/>
              </a:rPr>
              <a:t>[(</a:t>
            </a:r>
            <a:r>
              <a:rPr lang="es-ES" dirty="0" err="1">
                <a:effectLst/>
                <a:latin typeface="Calibri" panose="020F0502020204030204" pitchFamily="34" charset="0"/>
                <a:ea typeface="Calibri" panose="020F0502020204030204" pitchFamily="34" charset="0"/>
                <a:cs typeface="Times New Roman" panose="02020603050405020304" pitchFamily="18" charset="0"/>
              </a:rPr>
              <a:t>ngModel</a:t>
            </a:r>
            <a:r>
              <a:rPr lang="es-ES" dirty="0">
                <a:effectLst/>
                <a:latin typeface="Calibri" panose="020F0502020204030204" pitchFamily="34" charset="0"/>
                <a:ea typeface="Calibri" panose="020F0502020204030204" pitchFamily="34" charset="0"/>
                <a:cs typeface="Times New Roman" panose="02020603050405020304" pitchFamily="18" charset="0"/>
              </a:rPr>
              <a:t>)]="&lt;variable&gt;"</a:t>
            </a:r>
          </a:p>
          <a:p>
            <a:pPr lvl="1"/>
            <a:r>
              <a:rPr lang="es-ES" dirty="0">
                <a:effectLst/>
                <a:latin typeface="Calibri" panose="020F0502020204030204" pitchFamily="34" charset="0"/>
                <a:ea typeface="Calibri" panose="020F0502020204030204" pitchFamily="34" charset="0"/>
                <a:cs typeface="Times New Roman" panose="02020603050405020304" pitchFamily="18" charset="0"/>
              </a:rPr>
              <a:t>[()] se denomina banana in box (</a:t>
            </a:r>
            <a:r>
              <a:rPr lang="es-ES" dirty="0" err="1">
                <a:effectLst/>
                <a:latin typeface="Calibri" panose="020F0502020204030204" pitchFamily="34" charset="0"/>
                <a:ea typeface="Calibri" panose="020F0502020204030204" pitchFamily="34" charset="0"/>
                <a:cs typeface="Times New Roman" panose="02020603050405020304" pitchFamily="18" charset="0"/>
              </a:rPr>
              <a:t>sugar</a:t>
            </a:r>
            <a:r>
              <a:rPr lang="es-ES" dirty="0">
                <a:effectLst/>
                <a:latin typeface="Calibri" panose="020F0502020204030204" pitchFamily="34" charset="0"/>
                <a:ea typeface="Calibri" panose="020F0502020204030204" pitchFamily="34" charset="0"/>
                <a:cs typeface="Times New Roman" panose="02020603050405020304" pitchFamily="18" charset="0"/>
              </a:rPr>
              <a:t> </a:t>
            </a:r>
            <a:r>
              <a:rPr lang="es-ES" dirty="0" err="1">
                <a:effectLst/>
                <a:latin typeface="Calibri" panose="020F0502020204030204" pitchFamily="34" charset="0"/>
                <a:ea typeface="Calibri" panose="020F0502020204030204" pitchFamily="34" charset="0"/>
                <a:cs typeface="Times New Roman" panose="02020603050405020304" pitchFamily="18" charset="0"/>
              </a:rPr>
              <a:t>syntax</a:t>
            </a:r>
            <a:r>
              <a:rPr lang="es-ES" dirty="0">
                <a:effectLst/>
                <a:latin typeface="Calibri" panose="020F0502020204030204" pitchFamily="34" charset="0"/>
                <a:ea typeface="Calibri" panose="020F0502020204030204" pitchFamily="34" charset="0"/>
                <a:cs typeface="Times New Roman" panose="02020603050405020304" pitchFamily="18" charset="0"/>
              </a:rPr>
              <a:t>)</a:t>
            </a:r>
          </a:p>
          <a:p>
            <a:endParaRPr lang="es-EC"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2">
            <a:extLst>
              <a:ext uri="{FF2B5EF4-FFF2-40B4-BE49-F238E27FC236}">
                <a16:creationId xmlns:a16="http://schemas.microsoft.com/office/drawing/2014/main" id="{114C21F1-1A61-43EA-9DDC-9451B92A38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5165" y="230189"/>
            <a:ext cx="2200656" cy="1930400"/>
          </a:xfrm>
          <a:prstGeom prst="rect">
            <a:avLst/>
          </a:prstGeom>
          <a:noFill/>
          <a:effectLst>
            <a:outerShdw blurRad="304800" algn="ctr" rotWithShape="0">
              <a:schemeClr val="tx1">
                <a:alpha val="68000"/>
              </a:schemeClr>
            </a:outerShdw>
          </a:effectLst>
          <a:scene3d>
            <a:camera prst="orthographicFront"/>
            <a:lightRig rig="threePt" dir="t"/>
          </a:scene3d>
          <a:sp3d>
            <a:bevelT w="635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7823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8D6CED-1EB3-46BF-9EDC-83463740068A}"/>
              </a:ext>
            </a:extLst>
          </p:cNvPr>
          <p:cNvSpPr>
            <a:spLocks noGrp="1"/>
          </p:cNvSpPr>
          <p:nvPr>
            <p:ph type="title"/>
          </p:nvPr>
        </p:nvSpPr>
        <p:spPr>
          <a:xfrm>
            <a:off x="677334" y="1713186"/>
            <a:ext cx="8596668" cy="217214"/>
          </a:xfrm>
        </p:spPr>
        <p:txBody>
          <a:bodyPr>
            <a:normAutofit fontScale="90000"/>
          </a:bodyPr>
          <a:lstStyle/>
          <a:p>
            <a:endParaRPr lang="es-EC" dirty="0"/>
          </a:p>
        </p:txBody>
      </p:sp>
      <p:sp>
        <p:nvSpPr>
          <p:cNvPr id="3" name="Marcador de contenido 2">
            <a:extLst>
              <a:ext uri="{FF2B5EF4-FFF2-40B4-BE49-F238E27FC236}">
                <a16:creationId xmlns:a16="http://schemas.microsoft.com/office/drawing/2014/main" id="{B5E9A0EC-1416-47CA-94A5-351AE0055322}"/>
              </a:ext>
            </a:extLst>
          </p:cNvPr>
          <p:cNvSpPr>
            <a:spLocks noGrp="1"/>
          </p:cNvSpPr>
          <p:nvPr>
            <p:ph idx="1"/>
          </p:nvPr>
        </p:nvSpPr>
        <p:spPr/>
        <p:txBody>
          <a:bodyPr/>
          <a:lstStyle/>
          <a:p>
            <a:endParaRPr lang="es-EC"/>
          </a:p>
        </p:txBody>
      </p:sp>
      <p:pic>
        <p:nvPicPr>
          <p:cNvPr id="6146" name="Picture 2">
            <a:extLst>
              <a:ext uri="{FF2B5EF4-FFF2-40B4-BE49-F238E27FC236}">
                <a16:creationId xmlns:a16="http://schemas.microsoft.com/office/drawing/2014/main" id="{0F89F9D8-644F-4E54-997D-0540BA9FF8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018" y="1165500"/>
            <a:ext cx="8877300" cy="42957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8008200E-8CA3-46A9-869B-584D1667C5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5165" y="230189"/>
            <a:ext cx="2200656" cy="1930400"/>
          </a:xfrm>
          <a:prstGeom prst="rect">
            <a:avLst/>
          </a:prstGeom>
          <a:noFill/>
          <a:effectLst>
            <a:outerShdw blurRad="304800" algn="ctr" rotWithShape="0">
              <a:schemeClr val="tx1">
                <a:alpha val="68000"/>
              </a:schemeClr>
            </a:outerShdw>
          </a:effectLst>
          <a:scene3d>
            <a:camera prst="orthographicFront"/>
            <a:lightRig rig="threePt" dir="t"/>
          </a:scene3d>
          <a:sp3d>
            <a:bevelT w="635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9801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558697-9A82-47B4-B5F1-70E60A265E15}"/>
              </a:ext>
            </a:extLst>
          </p:cNvPr>
          <p:cNvSpPr>
            <a:spLocks noGrp="1"/>
          </p:cNvSpPr>
          <p:nvPr>
            <p:ph type="title"/>
          </p:nvPr>
        </p:nvSpPr>
        <p:spPr>
          <a:xfrm>
            <a:off x="677334" y="609600"/>
            <a:ext cx="8596668" cy="746234"/>
          </a:xfrm>
        </p:spPr>
        <p:txBody>
          <a:bodyPr/>
          <a:lstStyle/>
          <a:p>
            <a:r>
              <a:rPr lang="es-EC" dirty="0"/>
              <a:t>Angular CLI</a:t>
            </a:r>
          </a:p>
        </p:txBody>
      </p:sp>
      <p:sp>
        <p:nvSpPr>
          <p:cNvPr id="3" name="Marcador de contenido 2">
            <a:extLst>
              <a:ext uri="{FF2B5EF4-FFF2-40B4-BE49-F238E27FC236}">
                <a16:creationId xmlns:a16="http://schemas.microsoft.com/office/drawing/2014/main" id="{AA9CA5FC-94E7-4BA5-A748-47D8BE6EF30A}"/>
              </a:ext>
            </a:extLst>
          </p:cNvPr>
          <p:cNvSpPr>
            <a:spLocks noGrp="1"/>
          </p:cNvSpPr>
          <p:nvPr>
            <p:ph idx="1"/>
          </p:nvPr>
        </p:nvSpPr>
        <p:spPr>
          <a:xfrm>
            <a:off x="677334" y="1355835"/>
            <a:ext cx="8596668" cy="4685528"/>
          </a:xfrm>
        </p:spPr>
        <p:txBody>
          <a:bodyPr/>
          <a:lstStyle/>
          <a:p>
            <a:r>
              <a:rPr lang="es-EC" sz="1800" dirty="0">
                <a:effectLst/>
                <a:latin typeface="Calibri" panose="020F0502020204030204" pitchFamily="34" charset="0"/>
                <a:ea typeface="Calibri" panose="020F0502020204030204" pitchFamily="34" charset="0"/>
                <a:cs typeface="Times New Roman" panose="02020603050405020304" pitchFamily="18" charset="0"/>
              </a:rPr>
              <a:t>Angular CLI es la forma más cómoda para empezar a desarrollar aplicaciones web, móvil con Angular 2+, es una herramienta de línea de comandos que facilita la creación, generación, ejecución, </a:t>
            </a:r>
            <a:r>
              <a:rPr lang="es-EC" sz="1800" dirty="0" err="1">
                <a:effectLst/>
                <a:latin typeface="Calibri" panose="020F0502020204030204" pitchFamily="34" charset="0"/>
                <a:ea typeface="Calibri" panose="020F0502020204030204" pitchFamily="34" charset="0"/>
                <a:cs typeface="Times New Roman" panose="02020603050405020304" pitchFamily="18" charset="0"/>
              </a:rPr>
              <a:t>testing</a:t>
            </a:r>
            <a:r>
              <a:rPr lang="es-EC" sz="1800" dirty="0">
                <a:effectLst/>
                <a:latin typeface="Calibri" panose="020F0502020204030204" pitchFamily="34" charset="0"/>
                <a:ea typeface="Calibri" panose="020F0502020204030204" pitchFamily="34" charset="0"/>
                <a:cs typeface="Times New Roman" panose="02020603050405020304" pitchFamily="18" charset="0"/>
              </a:rPr>
              <a:t>, </a:t>
            </a:r>
            <a:r>
              <a:rPr lang="es-EC" sz="1800" dirty="0" err="1">
                <a:effectLst/>
                <a:latin typeface="Calibri" panose="020F0502020204030204" pitchFamily="34" charset="0"/>
                <a:ea typeface="Calibri" panose="020F0502020204030204" pitchFamily="34" charset="0"/>
                <a:cs typeface="Times New Roman" panose="02020603050405020304" pitchFamily="18" charset="0"/>
              </a:rPr>
              <a:t>deploy</a:t>
            </a:r>
            <a:r>
              <a:rPr lang="es-EC" sz="1800" dirty="0">
                <a:effectLst/>
                <a:latin typeface="Calibri" panose="020F0502020204030204" pitchFamily="34" charset="0"/>
                <a:ea typeface="Calibri" panose="020F0502020204030204" pitchFamily="34" charset="0"/>
                <a:cs typeface="Times New Roman" panose="02020603050405020304" pitchFamily="18" charset="0"/>
              </a:rPr>
              <a:t>. </a:t>
            </a:r>
          </a:p>
          <a:p>
            <a:r>
              <a:rPr lang="es-ES" sz="1800" b="1" dirty="0">
                <a:effectLst/>
                <a:latin typeface="Calibri" panose="020F0502020204030204" pitchFamily="34" charset="0"/>
                <a:ea typeface="Calibri" panose="020F0502020204030204" pitchFamily="34" charset="0"/>
                <a:cs typeface="Times New Roman" panose="02020603050405020304" pitchFamily="18" charset="0"/>
              </a:rPr>
              <a:t>Comandos más utilizados</a:t>
            </a:r>
          </a:p>
          <a:p>
            <a:pPr lvl="1"/>
            <a:r>
              <a:rPr lang="es-ES" dirty="0">
                <a:effectLst/>
                <a:latin typeface="Calibri" panose="020F0502020204030204" pitchFamily="34" charset="0"/>
                <a:ea typeface="Calibri" panose="020F0502020204030204" pitchFamily="34" charset="0"/>
                <a:cs typeface="Times New Roman" panose="02020603050405020304" pitchFamily="18" charset="0"/>
              </a:rPr>
              <a:t>Crear aplicación angular: ng new &lt;nombre aplicación&gt;</a:t>
            </a:r>
          </a:p>
          <a:p>
            <a:r>
              <a:rPr lang="es-ES" sz="1800" b="1" dirty="0">
                <a:effectLst/>
                <a:latin typeface="Calibri" panose="020F0502020204030204" pitchFamily="34" charset="0"/>
                <a:ea typeface="Calibri" panose="020F0502020204030204" pitchFamily="34" charset="0"/>
                <a:cs typeface="Times New Roman" panose="02020603050405020304" pitchFamily="18" charset="0"/>
              </a:rPr>
              <a:t>Instalar paquetes: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npm</a:t>
            </a:r>
            <a:r>
              <a:rPr lang="es-ES" sz="1800" dirty="0">
                <a:effectLst/>
                <a:latin typeface="Calibri" panose="020F0502020204030204" pitchFamily="34" charset="0"/>
                <a:ea typeface="Calibri" panose="020F0502020204030204" pitchFamily="34" charset="0"/>
                <a:cs typeface="Times New Roman" panose="02020603050405020304" pitchFamily="18" charset="0"/>
              </a:rPr>
              <a:t>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install</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r>
              <a:rPr lang="es-ES" sz="1800" b="1" dirty="0">
                <a:effectLst/>
                <a:latin typeface="Calibri" panose="020F0502020204030204" pitchFamily="34" charset="0"/>
                <a:ea typeface="Calibri" panose="020F0502020204030204" pitchFamily="34" charset="0"/>
                <a:cs typeface="Times New Roman" panose="02020603050405020304" pitchFamily="18" charset="0"/>
              </a:rPr>
              <a:t>Ejecutar aplicación: </a:t>
            </a:r>
          </a:p>
          <a:p>
            <a:pPr lvl="1"/>
            <a:r>
              <a:rPr lang="es-ES" dirty="0">
                <a:effectLst/>
                <a:latin typeface="Calibri" panose="020F0502020204030204" pitchFamily="34" charset="0"/>
                <a:ea typeface="Calibri" panose="020F0502020204030204" pitchFamily="34" charset="0"/>
                <a:cs typeface="Times New Roman" panose="02020603050405020304" pitchFamily="18" charset="0"/>
              </a:rPr>
              <a:t>ng serve -o </a:t>
            </a:r>
          </a:p>
          <a:p>
            <a:pPr lvl="2"/>
            <a:r>
              <a:rPr lang="es-ES" dirty="0">
                <a:effectLst/>
                <a:latin typeface="Calibri" panose="020F0502020204030204" pitchFamily="34" charset="0"/>
                <a:ea typeface="Calibri" panose="020F0502020204030204" pitchFamily="34" charset="0"/>
                <a:cs typeface="Times New Roman" panose="02020603050405020304" pitchFamily="18" charset="0"/>
              </a:rPr>
              <a:t>-o Para abrir automáticamente el navegador</a:t>
            </a:r>
          </a:p>
          <a:p>
            <a:pPr lvl="1"/>
            <a:r>
              <a:rPr lang="es-ES" dirty="0" err="1">
                <a:effectLst/>
                <a:latin typeface="Calibri" panose="020F0502020204030204" pitchFamily="34" charset="0"/>
                <a:ea typeface="Calibri" panose="020F0502020204030204" pitchFamily="34" charset="0"/>
                <a:cs typeface="Times New Roman" panose="02020603050405020304" pitchFamily="18" charset="0"/>
              </a:rPr>
              <a:t>npm</a:t>
            </a:r>
            <a:r>
              <a:rPr lang="es-ES" dirty="0">
                <a:effectLst/>
                <a:latin typeface="Calibri" panose="020F0502020204030204" pitchFamily="34" charset="0"/>
                <a:ea typeface="Calibri" panose="020F0502020204030204" pitchFamily="34" charset="0"/>
                <a:cs typeface="Times New Roman" panose="02020603050405020304" pitchFamily="18" charset="0"/>
              </a:rPr>
              <a:t> </a:t>
            </a:r>
            <a:r>
              <a:rPr lang="es-ES" dirty="0" err="1">
                <a:effectLst/>
                <a:latin typeface="Calibri" panose="020F0502020204030204" pitchFamily="34" charset="0"/>
                <a:ea typeface="Calibri" panose="020F0502020204030204" pitchFamily="34" charset="0"/>
                <a:cs typeface="Times New Roman" panose="02020603050405020304" pitchFamily="18" charset="0"/>
              </a:rPr>
              <a:t>start</a:t>
            </a:r>
            <a:r>
              <a:rPr lang="es-ES" dirty="0">
                <a:effectLst/>
                <a:latin typeface="Calibri" panose="020F0502020204030204" pitchFamily="34" charset="0"/>
                <a:ea typeface="Calibri" panose="020F0502020204030204" pitchFamily="34" charset="0"/>
                <a:cs typeface="Times New Roman" panose="02020603050405020304" pitchFamily="18" charset="0"/>
              </a:rPr>
              <a:t> </a:t>
            </a:r>
          </a:p>
          <a:p>
            <a:pPr lvl="2"/>
            <a:r>
              <a:rPr lang="es-ES" dirty="0">
                <a:effectLst/>
                <a:latin typeface="Calibri" panose="020F0502020204030204" pitchFamily="34" charset="0"/>
                <a:ea typeface="Calibri" panose="020F0502020204030204" pitchFamily="34" charset="0"/>
                <a:cs typeface="Times New Roman" panose="02020603050405020304" pitchFamily="18" charset="0"/>
              </a:rPr>
              <a:t>Cuando hay diferencia con la versión de angular CLI actual</a:t>
            </a:r>
          </a:p>
          <a:p>
            <a:endParaRPr lang="es-EC"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EC" dirty="0"/>
          </a:p>
        </p:txBody>
      </p:sp>
      <p:pic>
        <p:nvPicPr>
          <p:cNvPr id="4" name="Picture 2">
            <a:extLst>
              <a:ext uri="{FF2B5EF4-FFF2-40B4-BE49-F238E27FC236}">
                <a16:creationId xmlns:a16="http://schemas.microsoft.com/office/drawing/2014/main" id="{114C21F1-1A61-43EA-9DDC-9451B92A38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5165" y="230189"/>
            <a:ext cx="2200656" cy="1930400"/>
          </a:xfrm>
          <a:prstGeom prst="rect">
            <a:avLst/>
          </a:prstGeom>
          <a:noFill/>
          <a:effectLst>
            <a:outerShdw blurRad="304800" algn="ctr" rotWithShape="0">
              <a:schemeClr val="tx1">
                <a:alpha val="68000"/>
              </a:schemeClr>
            </a:outerShdw>
          </a:effectLst>
          <a:scene3d>
            <a:camera prst="orthographicFront"/>
            <a:lightRig rig="threePt" dir="t"/>
          </a:scene3d>
          <a:sp3d>
            <a:bevelT w="635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14950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558697-9A82-47B4-B5F1-70E60A265E15}"/>
              </a:ext>
            </a:extLst>
          </p:cNvPr>
          <p:cNvSpPr>
            <a:spLocks noGrp="1"/>
          </p:cNvSpPr>
          <p:nvPr>
            <p:ph type="title"/>
          </p:nvPr>
        </p:nvSpPr>
        <p:spPr>
          <a:xfrm>
            <a:off x="677334" y="609600"/>
            <a:ext cx="8596668" cy="662152"/>
          </a:xfrm>
        </p:spPr>
        <p:txBody>
          <a:bodyPr/>
          <a:lstStyle/>
          <a:p>
            <a:r>
              <a:rPr lang="es-ES" dirty="0"/>
              <a:t>Generación de elementos</a:t>
            </a:r>
            <a:endParaRPr lang="es-EC" dirty="0"/>
          </a:p>
        </p:txBody>
      </p:sp>
      <p:sp>
        <p:nvSpPr>
          <p:cNvPr id="3" name="Marcador de contenido 2">
            <a:extLst>
              <a:ext uri="{FF2B5EF4-FFF2-40B4-BE49-F238E27FC236}">
                <a16:creationId xmlns:a16="http://schemas.microsoft.com/office/drawing/2014/main" id="{AA9CA5FC-94E7-4BA5-A748-47D8BE6EF30A}"/>
              </a:ext>
            </a:extLst>
          </p:cNvPr>
          <p:cNvSpPr>
            <a:spLocks noGrp="1"/>
          </p:cNvSpPr>
          <p:nvPr>
            <p:ph idx="1"/>
          </p:nvPr>
        </p:nvSpPr>
        <p:spPr>
          <a:xfrm>
            <a:off x="677334" y="1271753"/>
            <a:ext cx="8596668" cy="4769610"/>
          </a:xfrm>
        </p:spPr>
        <p:txBody>
          <a:bodyPr>
            <a:normAutofit lnSpcReduction="10000"/>
          </a:bodyPr>
          <a:lstStyle/>
          <a:p>
            <a:r>
              <a:rPr lang="es-EC" b="1" dirty="0"/>
              <a:t>Crear componente</a:t>
            </a:r>
          </a:p>
          <a:p>
            <a:pPr lvl="1"/>
            <a:r>
              <a:rPr lang="es-EC" dirty="0"/>
              <a:t>Generar un componente por defecto y lo agrega al </a:t>
            </a:r>
            <a:r>
              <a:rPr lang="es-EC" dirty="0" err="1"/>
              <a:t>app.module.ts</a:t>
            </a:r>
            <a:r>
              <a:rPr lang="es-EC" dirty="0"/>
              <a:t>, en caso de haber otro módulo en el mismo nivel del </a:t>
            </a:r>
            <a:r>
              <a:rPr lang="es-EC" dirty="0" err="1"/>
              <a:t>app.module.ts</a:t>
            </a:r>
            <a:r>
              <a:rPr lang="es-EC" dirty="0"/>
              <a:t> se utiliza --module=&lt;módulo&gt;</a:t>
            </a:r>
          </a:p>
          <a:p>
            <a:pPr lvl="1"/>
            <a:r>
              <a:rPr lang="es-EC" dirty="0"/>
              <a:t>ng g c </a:t>
            </a:r>
            <a:r>
              <a:rPr lang="es-EC" dirty="0" err="1"/>
              <a:t>components</a:t>
            </a:r>
            <a:r>
              <a:rPr lang="es-EC" dirty="0"/>
              <a:t>/&lt;nombre&gt; </a:t>
            </a:r>
          </a:p>
          <a:p>
            <a:pPr lvl="2"/>
            <a:r>
              <a:rPr lang="es-EC" dirty="0"/>
              <a:t>g: </a:t>
            </a:r>
            <a:r>
              <a:rPr lang="es-EC" dirty="0" err="1"/>
              <a:t>generate</a:t>
            </a:r>
            <a:r>
              <a:rPr lang="es-EC" dirty="0"/>
              <a:t>, c: </a:t>
            </a:r>
            <a:r>
              <a:rPr lang="es-EC" dirty="0" err="1"/>
              <a:t>component</a:t>
            </a:r>
            <a:r>
              <a:rPr lang="es-EC" dirty="0"/>
              <a:t> </a:t>
            </a:r>
          </a:p>
          <a:p>
            <a:pPr lvl="2"/>
            <a:r>
              <a:rPr lang="es-EC" dirty="0"/>
              <a:t>ng g c </a:t>
            </a:r>
            <a:r>
              <a:rPr lang="es-EC" dirty="0" err="1"/>
              <a:t>components</a:t>
            </a:r>
            <a:r>
              <a:rPr lang="es-EC" dirty="0"/>
              <a:t>/&lt;nombre&gt; -</a:t>
            </a:r>
            <a:r>
              <a:rPr lang="es-EC" dirty="0" err="1"/>
              <a:t>it</a:t>
            </a:r>
            <a:r>
              <a:rPr lang="es-EC" dirty="0"/>
              <a:t> -</a:t>
            </a:r>
            <a:r>
              <a:rPr lang="es-EC" dirty="0" err="1"/>
              <a:t>is</a:t>
            </a:r>
            <a:r>
              <a:rPr lang="es-EC" dirty="0"/>
              <a:t> --flat --</a:t>
            </a:r>
            <a:r>
              <a:rPr lang="es-EC" dirty="0" err="1"/>
              <a:t>skip-tests</a:t>
            </a:r>
            <a:r>
              <a:rPr lang="es-EC" dirty="0"/>
              <a:t> --module=&lt;módulo&gt;</a:t>
            </a:r>
          </a:p>
          <a:p>
            <a:pPr lvl="2"/>
            <a:r>
              <a:rPr lang="es-EC" dirty="0" err="1"/>
              <a:t>it</a:t>
            </a:r>
            <a:r>
              <a:rPr lang="es-EC" dirty="0"/>
              <a:t> </a:t>
            </a:r>
            <a:r>
              <a:rPr lang="es-EC" dirty="0" err="1"/>
              <a:t>ó</a:t>
            </a:r>
            <a:r>
              <a:rPr lang="es-EC" dirty="0"/>
              <a:t> t: </a:t>
            </a:r>
            <a:r>
              <a:rPr lang="es-EC" dirty="0" err="1"/>
              <a:t>inline</a:t>
            </a:r>
            <a:r>
              <a:rPr lang="es-EC" dirty="0"/>
              <a:t> </a:t>
            </a:r>
            <a:r>
              <a:rPr lang="es-EC" dirty="0" err="1"/>
              <a:t>template</a:t>
            </a:r>
            <a:r>
              <a:rPr lang="es-EC" dirty="0"/>
              <a:t> (código HTML dentro del </a:t>
            </a:r>
            <a:r>
              <a:rPr lang="es-EC" dirty="0" err="1"/>
              <a:t>ts</a:t>
            </a:r>
            <a:r>
              <a:rPr lang="es-EC" dirty="0"/>
              <a:t>)</a:t>
            </a:r>
          </a:p>
          <a:p>
            <a:pPr lvl="2"/>
            <a:r>
              <a:rPr lang="es-EC" dirty="0" err="1"/>
              <a:t>is</a:t>
            </a:r>
            <a:r>
              <a:rPr lang="es-EC" dirty="0"/>
              <a:t> </a:t>
            </a:r>
            <a:r>
              <a:rPr lang="es-EC" dirty="0" err="1"/>
              <a:t>ó</a:t>
            </a:r>
            <a:r>
              <a:rPr lang="es-EC" dirty="0"/>
              <a:t> s: </a:t>
            </a:r>
            <a:r>
              <a:rPr lang="es-EC" dirty="0" err="1"/>
              <a:t>inline</a:t>
            </a:r>
            <a:r>
              <a:rPr lang="es-EC" dirty="0"/>
              <a:t> </a:t>
            </a:r>
            <a:r>
              <a:rPr lang="es-EC" dirty="0" err="1"/>
              <a:t>style</a:t>
            </a:r>
            <a:r>
              <a:rPr lang="es-EC" dirty="0"/>
              <a:t> (estilo CSS dentro del </a:t>
            </a:r>
            <a:r>
              <a:rPr lang="es-EC" dirty="0" err="1"/>
              <a:t>ts</a:t>
            </a:r>
            <a:r>
              <a:rPr lang="es-EC" dirty="0"/>
              <a:t>)</a:t>
            </a:r>
          </a:p>
          <a:p>
            <a:pPr lvl="2"/>
            <a:r>
              <a:rPr lang="es-EC" dirty="0"/>
              <a:t>flat: sin crear carpeta</a:t>
            </a:r>
          </a:p>
          <a:p>
            <a:pPr lvl="2"/>
            <a:r>
              <a:rPr lang="es-EC" dirty="0" err="1"/>
              <a:t>skip-tests</a:t>
            </a:r>
            <a:r>
              <a:rPr lang="es-EC" dirty="0"/>
              <a:t>: omitir archivos </a:t>
            </a:r>
            <a:r>
              <a:rPr lang="es-EC" dirty="0" err="1"/>
              <a:t>spec</a:t>
            </a:r>
            <a:r>
              <a:rPr lang="es-EC" dirty="0"/>
              <a:t> de pruebas</a:t>
            </a:r>
          </a:p>
          <a:p>
            <a:pPr lvl="2"/>
            <a:r>
              <a:rPr lang="es-EC" dirty="0"/>
              <a:t>--module=&lt;módulo&gt;: agregar componente a un módulo determinado</a:t>
            </a:r>
          </a:p>
          <a:p>
            <a:r>
              <a:rPr lang="es-EC" b="1" dirty="0"/>
              <a:t>Crear pipe</a:t>
            </a:r>
          </a:p>
          <a:p>
            <a:pPr lvl="1"/>
            <a:r>
              <a:rPr lang="es-EC" dirty="0"/>
              <a:t>Generar un pipe por defecto y lo agrega al </a:t>
            </a:r>
            <a:r>
              <a:rPr lang="es-EC" dirty="0" err="1"/>
              <a:t>app.module.ts</a:t>
            </a:r>
            <a:endParaRPr lang="es-EC" dirty="0"/>
          </a:p>
          <a:p>
            <a:pPr lvl="2"/>
            <a:r>
              <a:rPr lang="es-EC" dirty="0"/>
              <a:t>ng g p pipes/&lt;nombre&gt; </a:t>
            </a:r>
          </a:p>
          <a:p>
            <a:endParaRPr lang="es-EC" dirty="0"/>
          </a:p>
        </p:txBody>
      </p:sp>
      <p:pic>
        <p:nvPicPr>
          <p:cNvPr id="4" name="Picture 2">
            <a:extLst>
              <a:ext uri="{FF2B5EF4-FFF2-40B4-BE49-F238E27FC236}">
                <a16:creationId xmlns:a16="http://schemas.microsoft.com/office/drawing/2014/main" id="{114C21F1-1A61-43EA-9DDC-9451B92A38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5165" y="230189"/>
            <a:ext cx="2200656" cy="1930400"/>
          </a:xfrm>
          <a:prstGeom prst="rect">
            <a:avLst/>
          </a:prstGeom>
          <a:noFill/>
          <a:effectLst>
            <a:outerShdw blurRad="304800" algn="ctr" rotWithShape="0">
              <a:schemeClr val="tx1">
                <a:alpha val="68000"/>
              </a:schemeClr>
            </a:outerShdw>
          </a:effectLst>
          <a:scene3d>
            <a:camera prst="orthographicFront"/>
            <a:lightRig rig="threePt" dir="t"/>
          </a:scene3d>
          <a:sp3d>
            <a:bevelT w="635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47007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558697-9A82-47B4-B5F1-70E60A265E15}"/>
              </a:ext>
            </a:extLst>
          </p:cNvPr>
          <p:cNvSpPr>
            <a:spLocks noGrp="1"/>
          </p:cNvSpPr>
          <p:nvPr>
            <p:ph type="title"/>
          </p:nvPr>
        </p:nvSpPr>
        <p:spPr>
          <a:xfrm>
            <a:off x="677334" y="609600"/>
            <a:ext cx="8596668" cy="620110"/>
          </a:xfrm>
        </p:spPr>
        <p:txBody>
          <a:bodyPr>
            <a:normAutofit fontScale="90000"/>
          </a:bodyPr>
          <a:lstStyle/>
          <a:p>
            <a:r>
              <a:rPr lang="es-ES" dirty="0"/>
              <a:t>Generación de elementos</a:t>
            </a:r>
            <a:endParaRPr lang="es-EC" dirty="0"/>
          </a:p>
        </p:txBody>
      </p:sp>
      <p:sp>
        <p:nvSpPr>
          <p:cNvPr id="3" name="Marcador de contenido 2">
            <a:extLst>
              <a:ext uri="{FF2B5EF4-FFF2-40B4-BE49-F238E27FC236}">
                <a16:creationId xmlns:a16="http://schemas.microsoft.com/office/drawing/2014/main" id="{AA9CA5FC-94E7-4BA5-A748-47D8BE6EF30A}"/>
              </a:ext>
            </a:extLst>
          </p:cNvPr>
          <p:cNvSpPr>
            <a:spLocks noGrp="1"/>
          </p:cNvSpPr>
          <p:nvPr>
            <p:ph idx="1"/>
          </p:nvPr>
        </p:nvSpPr>
        <p:spPr>
          <a:xfrm>
            <a:off x="677334" y="1229710"/>
            <a:ext cx="8596668" cy="5018690"/>
          </a:xfrm>
        </p:spPr>
        <p:txBody>
          <a:bodyPr numCol="2" spcCol="360000">
            <a:normAutofit/>
          </a:bodyPr>
          <a:lstStyle/>
          <a:p>
            <a:r>
              <a:rPr lang="es-ES" sz="2000" b="1" dirty="0"/>
              <a:t>Crear directiva</a:t>
            </a:r>
          </a:p>
          <a:p>
            <a:pPr lvl="1"/>
            <a:r>
              <a:rPr lang="es-ES" sz="1800" dirty="0"/>
              <a:t>Generar una directiva por defecto y lo agrega al </a:t>
            </a:r>
            <a:r>
              <a:rPr lang="es-ES" sz="1800" dirty="0" err="1"/>
              <a:t>app.module.ts</a:t>
            </a:r>
            <a:r>
              <a:rPr lang="es-ES" sz="1800" dirty="0"/>
              <a:t>. </a:t>
            </a:r>
          </a:p>
          <a:p>
            <a:pPr lvl="2"/>
            <a:r>
              <a:rPr lang="es-ES" sz="1600" dirty="0"/>
              <a:t>ng g d </a:t>
            </a:r>
            <a:r>
              <a:rPr lang="es-ES" sz="1600" dirty="0" err="1"/>
              <a:t>directives</a:t>
            </a:r>
            <a:r>
              <a:rPr lang="es-ES" sz="1600" dirty="0"/>
              <a:t>/&lt;nombre&gt; </a:t>
            </a:r>
          </a:p>
          <a:p>
            <a:r>
              <a:rPr lang="es-ES" sz="2000" b="1" dirty="0"/>
              <a:t>Crear módulos</a:t>
            </a:r>
          </a:p>
          <a:p>
            <a:pPr lvl="1"/>
            <a:r>
              <a:rPr lang="es-ES" sz="1800" dirty="0"/>
              <a:t>Generar un módulo por defecto y lo agrega al </a:t>
            </a:r>
            <a:r>
              <a:rPr lang="es-ES" sz="1800" dirty="0" err="1"/>
              <a:t>app.module.ts</a:t>
            </a:r>
            <a:r>
              <a:rPr lang="es-ES" sz="1800" dirty="0"/>
              <a:t>, se los agrega en los </a:t>
            </a:r>
            <a:r>
              <a:rPr lang="es-ES" sz="1800" dirty="0" err="1"/>
              <a:t>imports</a:t>
            </a:r>
            <a:r>
              <a:rPr lang="es-ES" sz="1800" dirty="0"/>
              <a:t> del </a:t>
            </a:r>
            <a:r>
              <a:rPr lang="es-ES" sz="1800" dirty="0" err="1"/>
              <a:t>app.module</a:t>
            </a:r>
            <a:r>
              <a:rPr lang="es-ES" sz="1800" dirty="0"/>
              <a:t>. Contiene </a:t>
            </a:r>
            <a:r>
              <a:rPr lang="es-ES" sz="1800" dirty="0" err="1"/>
              <a:t>ngModule</a:t>
            </a:r>
            <a:r>
              <a:rPr lang="es-ES" sz="1800" dirty="0"/>
              <a:t> (declaraciones y configuración) y </a:t>
            </a:r>
            <a:r>
              <a:rPr lang="es-ES" sz="1800" dirty="0" err="1"/>
              <a:t>CommonModule</a:t>
            </a:r>
            <a:r>
              <a:rPr lang="es-ES" sz="1800" dirty="0"/>
              <a:t> (operaciones básicas, </a:t>
            </a:r>
            <a:r>
              <a:rPr lang="es-ES" sz="1800" dirty="0" err="1"/>
              <a:t>ngIf</a:t>
            </a:r>
            <a:r>
              <a:rPr lang="es-ES" sz="1800" dirty="0"/>
              <a:t>, </a:t>
            </a:r>
            <a:r>
              <a:rPr lang="es-ES" sz="1800" dirty="0" err="1"/>
              <a:t>ngFor</a:t>
            </a:r>
            <a:r>
              <a:rPr lang="es-ES" sz="1800" dirty="0"/>
              <a:t>, etc.). Los módulos sirven para agrupar recursos.</a:t>
            </a:r>
          </a:p>
          <a:p>
            <a:pPr lvl="2"/>
            <a:r>
              <a:rPr lang="es-ES" sz="1600" dirty="0"/>
              <a:t>ng g m &lt;nombre&gt; </a:t>
            </a:r>
          </a:p>
          <a:p>
            <a:r>
              <a:rPr lang="es-ES" sz="2000" b="1" dirty="0"/>
              <a:t>Crear servicio</a:t>
            </a:r>
          </a:p>
          <a:p>
            <a:pPr lvl="1"/>
            <a:r>
              <a:rPr lang="es-ES" sz="1800" dirty="0"/>
              <a:t>Generar un servicio por defecto y lo agrega al </a:t>
            </a:r>
            <a:r>
              <a:rPr lang="es-ES" sz="1800" dirty="0" err="1"/>
              <a:t>app.module.ts</a:t>
            </a:r>
            <a:r>
              <a:rPr lang="es-ES" sz="1800" dirty="0"/>
              <a:t> dentro de </a:t>
            </a:r>
            <a:r>
              <a:rPr lang="es-ES" sz="1800" dirty="0" err="1"/>
              <a:t>providers</a:t>
            </a:r>
            <a:r>
              <a:rPr lang="es-ES" sz="1800" dirty="0"/>
              <a:t>. Usualmente globales y </a:t>
            </a:r>
            <a:r>
              <a:rPr lang="es-ES" sz="1800" dirty="0" err="1"/>
              <a:t>singleton</a:t>
            </a:r>
            <a:r>
              <a:rPr lang="es-ES" sz="1800" dirty="0"/>
              <a:t>.</a:t>
            </a:r>
          </a:p>
          <a:p>
            <a:pPr lvl="2"/>
            <a:r>
              <a:rPr lang="es-ES" sz="1600" dirty="0"/>
              <a:t>ng g s &lt;nombre&gt; </a:t>
            </a:r>
          </a:p>
          <a:p>
            <a:r>
              <a:rPr lang="es-ES" sz="2000" b="1" dirty="0"/>
              <a:t>Crear </a:t>
            </a:r>
            <a:r>
              <a:rPr lang="es-ES" sz="2000" b="1" dirty="0" err="1"/>
              <a:t>guard</a:t>
            </a:r>
            <a:endParaRPr lang="es-ES" sz="2000" b="1" dirty="0"/>
          </a:p>
          <a:p>
            <a:pPr lvl="1"/>
            <a:r>
              <a:rPr lang="es-ES" sz="1800" dirty="0"/>
              <a:t>Generar un </a:t>
            </a:r>
            <a:r>
              <a:rPr lang="es-ES" sz="1800" dirty="0" err="1"/>
              <a:t>guard</a:t>
            </a:r>
            <a:r>
              <a:rPr lang="es-ES" sz="1800" dirty="0"/>
              <a:t> por defecto y lo agrega al </a:t>
            </a:r>
            <a:r>
              <a:rPr lang="es-ES" sz="1800" dirty="0" err="1"/>
              <a:t>app.module.ts</a:t>
            </a:r>
            <a:endParaRPr lang="es-ES" sz="1800" dirty="0"/>
          </a:p>
          <a:p>
            <a:pPr lvl="2"/>
            <a:r>
              <a:rPr lang="es-ES" sz="1600" dirty="0"/>
              <a:t>ng g </a:t>
            </a:r>
            <a:r>
              <a:rPr lang="es-ES" sz="1600" dirty="0" err="1"/>
              <a:t>g</a:t>
            </a:r>
            <a:r>
              <a:rPr lang="es-ES" sz="1600" dirty="0"/>
              <a:t> &lt;nombre&gt;</a:t>
            </a:r>
          </a:p>
          <a:p>
            <a:endParaRPr lang="es-EC" dirty="0"/>
          </a:p>
        </p:txBody>
      </p:sp>
      <p:pic>
        <p:nvPicPr>
          <p:cNvPr id="4" name="Picture 2">
            <a:extLst>
              <a:ext uri="{FF2B5EF4-FFF2-40B4-BE49-F238E27FC236}">
                <a16:creationId xmlns:a16="http://schemas.microsoft.com/office/drawing/2014/main" id="{114C21F1-1A61-43EA-9DDC-9451B92A38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5165" y="230189"/>
            <a:ext cx="2200656" cy="1930400"/>
          </a:xfrm>
          <a:prstGeom prst="rect">
            <a:avLst/>
          </a:prstGeom>
          <a:noFill/>
          <a:effectLst>
            <a:outerShdw blurRad="304800" algn="ctr" rotWithShape="0">
              <a:schemeClr val="tx1">
                <a:alpha val="68000"/>
              </a:schemeClr>
            </a:outerShdw>
          </a:effectLst>
          <a:scene3d>
            <a:camera prst="orthographicFront"/>
            <a:lightRig rig="threePt" dir="t"/>
          </a:scene3d>
          <a:sp3d>
            <a:bevelT w="635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38180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558697-9A82-47B4-B5F1-70E60A265E15}"/>
              </a:ext>
            </a:extLst>
          </p:cNvPr>
          <p:cNvSpPr>
            <a:spLocks noGrp="1"/>
          </p:cNvSpPr>
          <p:nvPr>
            <p:ph type="title"/>
          </p:nvPr>
        </p:nvSpPr>
        <p:spPr/>
        <p:txBody>
          <a:bodyPr/>
          <a:lstStyle/>
          <a:p>
            <a:r>
              <a:rPr lang="es-EC" dirty="0"/>
              <a:t>Pipes</a:t>
            </a:r>
          </a:p>
        </p:txBody>
      </p:sp>
      <p:sp>
        <p:nvSpPr>
          <p:cNvPr id="3" name="Marcador de contenido 2">
            <a:extLst>
              <a:ext uri="{FF2B5EF4-FFF2-40B4-BE49-F238E27FC236}">
                <a16:creationId xmlns:a16="http://schemas.microsoft.com/office/drawing/2014/main" id="{AA9CA5FC-94E7-4BA5-A748-47D8BE6EF30A}"/>
              </a:ext>
            </a:extLst>
          </p:cNvPr>
          <p:cNvSpPr>
            <a:spLocks noGrp="1"/>
          </p:cNvSpPr>
          <p:nvPr>
            <p:ph idx="1"/>
          </p:nvPr>
        </p:nvSpPr>
        <p:spPr>
          <a:xfrm>
            <a:off x="677334" y="1334815"/>
            <a:ext cx="8596668" cy="4706548"/>
          </a:xfrm>
        </p:spPr>
        <p:txBody>
          <a:bodyPr numCol="2" spcCol="360000">
            <a:normAutofit/>
          </a:bodyPr>
          <a:lstStyle/>
          <a:p>
            <a:r>
              <a:rPr lang="es-ES" sz="1700" dirty="0"/>
              <a:t>Permite transformar visualmente la información, por ejemplo, cambiar un texto a mayúsculas o minúsculas, o darle formato de fecha y hora. </a:t>
            </a:r>
          </a:p>
          <a:p>
            <a:pPr lvl="1"/>
            <a:r>
              <a:rPr lang="es-ES" sz="1700" dirty="0" err="1"/>
              <a:t>uppercase</a:t>
            </a:r>
            <a:r>
              <a:rPr lang="es-ES" sz="1700" dirty="0"/>
              <a:t> y </a:t>
            </a:r>
            <a:r>
              <a:rPr lang="es-ES" sz="1700" dirty="0" err="1"/>
              <a:t>lowercase</a:t>
            </a:r>
            <a:endParaRPr lang="es-ES" sz="1700" dirty="0"/>
          </a:p>
          <a:p>
            <a:pPr lvl="1"/>
            <a:r>
              <a:rPr lang="es-ES" sz="1700" dirty="0" err="1"/>
              <a:t>Slice</a:t>
            </a:r>
            <a:endParaRPr lang="es-ES" sz="1700" dirty="0"/>
          </a:p>
          <a:p>
            <a:pPr lvl="1"/>
            <a:r>
              <a:rPr lang="es-ES" sz="1700" dirty="0"/>
              <a:t>Decimal</a:t>
            </a:r>
          </a:p>
          <a:p>
            <a:pPr lvl="1"/>
            <a:r>
              <a:rPr lang="es-ES" sz="1700" dirty="0" err="1"/>
              <a:t>Percent</a:t>
            </a:r>
            <a:endParaRPr lang="es-ES" sz="1700" dirty="0"/>
          </a:p>
          <a:p>
            <a:pPr lvl="1"/>
            <a:r>
              <a:rPr lang="es-ES" sz="1700" dirty="0" err="1"/>
              <a:t>Currency</a:t>
            </a:r>
            <a:endParaRPr lang="es-ES" sz="1700" dirty="0"/>
          </a:p>
          <a:p>
            <a:pPr lvl="1"/>
            <a:r>
              <a:rPr lang="es-ES" sz="1700" dirty="0" err="1"/>
              <a:t>Json</a:t>
            </a:r>
            <a:endParaRPr lang="es-ES" sz="1700" dirty="0"/>
          </a:p>
          <a:p>
            <a:pPr lvl="1"/>
            <a:r>
              <a:rPr lang="es-ES" sz="1700" dirty="0" err="1"/>
              <a:t>Async</a:t>
            </a:r>
            <a:endParaRPr lang="es-ES" sz="1700" dirty="0"/>
          </a:p>
          <a:p>
            <a:pPr lvl="1"/>
            <a:r>
              <a:rPr lang="es-ES" sz="1700" dirty="0"/>
              <a:t>Date </a:t>
            </a:r>
          </a:p>
          <a:p>
            <a:pPr lvl="1"/>
            <a:r>
              <a:rPr lang="es-ES" sz="1700" b="1" dirty="0" err="1"/>
              <a:t>Localization</a:t>
            </a:r>
            <a:endParaRPr lang="es-ES" sz="1700" b="1" dirty="0"/>
          </a:p>
          <a:p>
            <a:pPr lvl="2"/>
            <a:r>
              <a:rPr lang="es-ES" sz="1700" dirty="0"/>
              <a:t>Agregar funciones de localización para traducir nombres, como fechas, al idioma especificado.</a:t>
            </a:r>
          </a:p>
          <a:p>
            <a:pPr lvl="1"/>
            <a:r>
              <a:rPr lang="es-ES" sz="1700" b="1" dirty="0"/>
              <a:t>Rutas (</a:t>
            </a:r>
            <a:r>
              <a:rPr lang="es-ES" sz="1700" b="1" dirty="0" err="1"/>
              <a:t>routes</a:t>
            </a:r>
            <a:r>
              <a:rPr lang="es-ES" sz="1700" b="1" dirty="0"/>
              <a:t>)</a:t>
            </a:r>
          </a:p>
          <a:p>
            <a:pPr lvl="2"/>
            <a:r>
              <a:rPr lang="es-ES" sz="1700" dirty="0"/>
              <a:t>Permite el manejo de la navegación mediante la implementación de rutas virtuales dado que un SPA solo tiene el index.html.</a:t>
            </a:r>
          </a:p>
          <a:p>
            <a:pPr lvl="1"/>
            <a:r>
              <a:rPr lang="es-ES" sz="1700" b="1" dirty="0"/>
              <a:t>Hashtag (#)</a:t>
            </a:r>
          </a:p>
          <a:p>
            <a:pPr lvl="2"/>
            <a:r>
              <a:rPr lang="es-ES" sz="1700" dirty="0"/>
              <a:t>Define un nombre a un elemento HTML.</a:t>
            </a:r>
          </a:p>
          <a:p>
            <a:pPr lvl="1"/>
            <a:endParaRPr lang="es-EC" dirty="0"/>
          </a:p>
        </p:txBody>
      </p:sp>
      <p:pic>
        <p:nvPicPr>
          <p:cNvPr id="4" name="Picture 2">
            <a:extLst>
              <a:ext uri="{FF2B5EF4-FFF2-40B4-BE49-F238E27FC236}">
                <a16:creationId xmlns:a16="http://schemas.microsoft.com/office/drawing/2014/main" id="{114C21F1-1A61-43EA-9DDC-9451B92A38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5165" y="230189"/>
            <a:ext cx="2200656" cy="1930400"/>
          </a:xfrm>
          <a:prstGeom prst="rect">
            <a:avLst/>
          </a:prstGeom>
          <a:noFill/>
          <a:effectLst>
            <a:outerShdw blurRad="304800" algn="ctr" rotWithShape="0">
              <a:schemeClr val="tx1">
                <a:alpha val="68000"/>
              </a:schemeClr>
            </a:outerShdw>
          </a:effectLst>
          <a:scene3d>
            <a:camera prst="orthographicFront"/>
            <a:lightRig rig="threePt" dir="t"/>
          </a:scene3d>
          <a:sp3d>
            <a:bevelT w="635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7641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558697-9A82-47B4-B5F1-70E60A265E15}"/>
              </a:ext>
            </a:extLst>
          </p:cNvPr>
          <p:cNvSpPr>
            <a:spLocks noGrp="1"/>
          </p:cNvSpPr>
          <p:nvPr>
            <p:ph type="title"/>
          </p:nvPr>
        </p:nvSpPr>
        <p:spPr/>
        <p:txBody>
          <a:bodyPr/>
          <a:lstStyle/>
          <a:p>
            <a:r>
              <a:rPr lang="es-EC" dirty="0"/>
              <a:t>Formularios</a:t>
            </a:r>
          </a:p>
        </p:txBody>
      </p:sp>
      <p:sp>
        <p:nvSpPr>
          <p:cNvPr id="3" name="Marcador de contenido 2">
            <a:extLst>
              <a:ext uri="{FF2B5EF4-FFF2-40B4-BE49-F238E27FC236}">
                <a16:creationId xmlns:a16="http://schemas.microsoft.com/office/drawing/2014/main" id="{AA9CA5FC-94E7-4BA5-A748-47D8BE6EF30A}"/>
              </a:ext>
            </a:extLst>
          </p:cNvPr>
          <p:cNvSpPr>
            <a:spLocks noGrp="1"/>
          </p:cNvSpPr>
          <p:nvPr>
            <p:ph idx="1"/>
          </p:nvPr>
        </p:nvSpPr>
        <p:spPr>
          <a:xfrm>
            <a:off x="677334" y="1608083"/>
            <a:ext cx="8596668" cy="4433279"/>
          </a:xfrm>
        </p:spPr>
        <p:txBody>
          <a:bodyPr numCol="1" spcCol="360000">
            <a:normAutofit/>
          </a:bodyPr>
          <a:lstStyle/>
          <a:p>
            <a:r>
              <a:rPr lang="es-ES" b="1" dirty="0"/>
              <a:t>Propiedades principales: </a:t>
            </a:r>
            <a:r>
              <a:rPr lang="es-ES" dirty="0"/>
              <a:t>Cada propiedad permite evaluar o recibir resultados o valores además de generar automáticamente clases en el control de acuerdo a los resultados. </a:t>
            </a:r>
          </a:p>
          <a:p>
            <a:pPr lvl="1"/>
            <a:r>
              <a:rPr lang="es-ES" dirty="0" err="1"/>
              <a:t>valid</a:t>
            </a:r>
            <a:r>
              <a:rPr lang="es-ES" dirty="0"/>
              <a:t>: Cuando el control es válido.</a:t>
            </a:r>
          </a:p>
          <a:p>
            <a:pPr lvl="1"/>
            <a:r>
              <a:rPr lang="es-ES" dirty="0" err="1"/>
              <a:t>invalid</a:t>
            </a:r>
            <a:r>
              <a:rPr lang="es-ES" dirty="0"/>
              <a:t>: Cuando el control es inválido.</a:t>
            </a:r>
          </a:p>
          <a:p>
            <a:pPr lvl="1"/>
            <a:r>
              <a:rPr lang="es-ES" dirty="0" err="1"/>
              <a:t>pending</a:t>
            </a:r>
            <a:r>
              <a:rPr lang="es-ES" dirty="0"/>
              <a:t>: Cuando el control está pendiente por una acción asíncrona.</a:t>
            </a:r>
          </a:p>
          <a:p>
            <a:pPr lvl="1"/>
            <a:r>
              <a:rPr lang="es-ES" dirty="0" err="1"/>
              <a:t>pristine</a:t>
            </a:r>
            <a:r>
              <a:rPr lang="es-ES" dirty="0"/>
              <a:t>: Cuando el control no ha sido editado de ninguna manera.</a:t>
            </a:r>
          </a:p>
          <a:p>
            <a:pPr lvl="1"/>
            <a:r>
              <a:rPr lang="es-ES" dirty="0" err="1"/>
              <a:t>touched</a:t>
            </a:r>
            <a:r>
              <a:rPr lang="es-ES" dirty="0"/>
              <a:t>: Cuando el control ha sido </a:t>
            </a:r>
            <a:r>
              <a:rPr lang="es-ES" dirty="0" err="1"/>
              <a:t>accesado</a:t>
            </a:r>
            <a:r>
              <a:rPr lang="es-ES" dirty="0"/>
              <a:t>.</a:t>
            </a:r>
          </a:p>
          <a:p>
            <a:pPr lvl="1"/>
            <a:r>
              <a:rPr lang="es-ES" dirty="0" err="1"/>
              <a:t>untouched</a:t>
            </a:r>
            <a:r>
              <a:rPr lang="es-ES" dirty="0"/>
              <a:t>: Cuando el control no ha sido </a:t>
            </a:r>
            <a:r>
              <a:rPr lang="es-ES" dirty="0" err="1"/>
              <a:t>accesado</a:t>
            </a:r>
            <a:r>
              <a:rPr lang="es-ES" dirty="0"/>
              <a:t>.</a:t>
            </a:r>
          </a:p>
        </p:txBody>
      </p:sp>
      <p:pic>
        <p:nvPicPr>
          <p:cNvPr id="4" name="Picture 2">
            <a:extLst>
              <a:ext uri="{FF2B5EF4-FFF2-40B4-BE49-F238E27FC236}">
                <a16:creationId xmlns:a16="http://schemas.microsoft.com/office/drawing/2014/main" id="{114C21F1-1A61-43EA-9DDC-9451B92A38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5165" y="230189"/>
            <a:ext cx="2200656" cy="1930400"/>
          </a:xfrm>
          <a:prstGeom prst="rect">
            <a:avLst/>
          </a:prstGeom>
          <a:noFill/>
          <a:effectLst>
            <a:outerShdw blurRad="304800" algn="ctr" rotWithShape="0">
              <a:schemeClr val="tx1">
                <a:alpha val="68000"/>
              </a:schemeClr>
            </a:outerShdw>
          </a:effectLst>
          <a:scene3d>
            <a:camera prst="orthographicFront"/>
            <a:lightRig rig="threePt" dir="t"/>
          </a:scene3d>
          <a:sp3d>
            <a:bevelT w="635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17896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558697-9A82-47B4-B5F1-70E60A265E15}"/>
              </a:ext>
            </a:extLst>
          </p:cNvPr>
          <p:cNvSpPr>
            <a:spLocks noGrp="1"/>
          </p:cNvSpPr>
          <p:nvPr>
            <p:ph type="title"/>
          </p:nvPr>
        </p:nvSpPr>
        <p:spPr>
          <a:xfrm>
            <a:off x="677334" y="609600"/>
            <a:ext cx="8596668" cy="672662"/>
          </a:xfrm>
        </p:spPr>
        <p:txBody>
          <a:bodyPr/>
          <a:lstStyle/>
          <a:p>
            <a:r>
              <a:rPr lang="es-EC" dirty="0"/>
              <a:t>Formularios</a:t>
            </a:r>
          </a:p>
        </p:txBody>
      </p:sp>
      <p:sp>
        <p:nvSpPr>
          <p:cNvPr id="3" name="Marcador de contenido 2">
            <a:extLst>
              <a:ext uri="{FF2B5EF4-FFF2-40B4-BE49-F238E27FC236}">
                <a16:creationId xmlns:a16="http://schemas.microsoft.com/office/drawing/2014/main" id="{AA9CA5FC-94E7-4BA5-A748-47D8BE6EF30A}"/>
              </a:ext>
            </a:extLst>
          </p:cNvPr>
          <p:cNvSpPr>
            <a:spLocks noGrp="1"/>
          </p:cNvSpPr>
          <p:nvPr>
            <p:ph idx="1"/>
          </p:nvPr>
        </p:nvSpPr>
        <p:spPr>
          <a:xfrm>
            <a:off x="677334" y="1187669"/>
            <a:ext cx="8596668" cy="4853693"/>
          </a:xfrm>
        </p:spPr>
        <p:txBody>
          <a:bodyPr>
            <a:normAutofit fontScale="92500" lnSpcReduction="10000"/>
          </a:bodyPr>
          <a:lstStyle/>
          <a:p>
            <a:endParaRPr lang="es-ES" b="1" dirty="0"/>
          </a:p>
          <a:p>
            <a:r>
              <a:rPr lang="es-ES" b="1" dirty="0"/>
              <a:t>Formularios basados en plantillas (</a:t>
            </a:r>
            <a:r>
              <a:rPr lang="es-ES" b="1" dirty="0" err="1"/>
              <a:t>Template</a:t>
            </a:r>
            <a:r>
              <a:rPr lang="es-ES" b="1" dirty="0"/>
              <a:t> </a:t>
            </a:r>
            <a:r>
              <a:rPr lang="es-ES" b="1" dirty="0" err="1"/>
              <a:t>Forms</a:t>
            </a:r>
            <a:r>
              <a:rPr lang="es-ES" b="1" dirty="0"/>
              <a:t>)</a:t>
            </a:r>
          </a:p>
          <a:p>
            <a:pPr lvl="1"/>
            <a:r>
              <a:rPr lang="es-ES" dirty="0"/>
              <a:t>Por convención ubicar primero los tags </a:t>
            </a:r>
            <a:r>
              <a:rPr lang="es-ES" dirty="0" err="1"/>
              <a:t>html</a:t>
            </a:r>
            <a:r>
              <a:rPr lang="es-ES" dirty="0"/>
              <a:t> y luego angular.</a:t>
            </a:r>
          </a:p>
          <a:p>
            <a:pPr lvl="1"/>
            <a:r>
              <a:rPr lang="es-ES" dirty="0"/>
              <a:t>Se recomienda para formularios cortos y sin </a:t>
            </a:r>
            <a:r>
              <a:rPr lang="es-ES" dirty="0" err="1"/>
              <a:t>bindeo</a:t>
            </a:r>
            <a:r>
              <a:rPr lang="es-ES" dirty="0"/>
              <a:t>.</a:t>
            </a:r>
          </a:p>
          <a:p>
            <a:pPr lvl="1"/>
            <a:r>
              <a:rPr lang="es-ES" dirty="0"/>
              <a:t>Utilizan el “</a:t>
            </a:r>
            <a:r>
              <a:rPr lang="es-ES" dirty="0" err="1"/>
              <a:t>FormsModule</a:t>
            </a:r>
            <a:r>
              <a:rPr lang="es-ES" dirty="0"/>
              <a:t>”.</a:t>
            </a:r>
          </a:p>
          <a:p>
            <a:pPr lvl="1"/>
            <a:r>
              <a:rPr lang="es-ES" dirty="0"/>
              <a:t>Son de naturaleza asincrónica.</a:t>
            </a:r>
          </a:p>
          <a:p>
            <a:pPr lvl="1"/>
            <a:r>
              <a:rPr lang="es-ES" dirty="0"/>
              <a:t>La mayor parte de la lógica se basa en la plantilla (HTML).</a:t>
            </a:r>
          </a:p>
          <a:p>
            <a:pPr lvl="1"/>
            <a:r>
              <a:rPr lang="es-ES" dirty="0"/>
              <a:t>Para </a:t>
            </a:r>
            <a:r>
              <a:rPr lang="es-ES" dirty="0" err="1"/>
              <a:t>linkar</a:t>
            </a:r>
            <a:r>
              <a:rPr lang="es-ES" dirty="0"/>
              <a:t> el </a:t>
            </a:r>
            <a:r>
              <a:rPr lang="es-ES" dirty="0" err="1"/>
              <a:t>form</a:t>
            </a:r>
            <a:r>
              <a:rPr lang="es-ES" dirty="0"/>
              <a:t> HTML con el componente se utiliza: #&lt;nombre&gt;="ngForm" y se envía como parámetro &lt;nombre&gt; al método que va a procesar el formulario.</a:t>
            </a:r>
          </a:p>
          <a:p>
            <a:r>
              <a:rPr lang="es-ES" b="1" dirty="0"/>
              <a:t>Formularios reactivos (Reactive </a:t>
            </a:r>
            <a:r>
              <a:rPr lang="es-ES" b="1" dirty="0" err="1"/>
              <a:t>Forms</a:t>
            </a:r>
            <a:r>
              <a:rPr lang="es-ES" b="1" dirty="0"/>
              <a:t>)</a:t>
            </a:r>
          </a:p>
          <a:p>
            <a:pPr lvl="1"/>
            <a:r>
              <a:rPr lang="es-ES" dirty="0"/>
              <a:t>Se recomienda para formularios extensos y con </a:t>
            </a:r>
            <a:r>
              <a:rPr lang="es-ES" dirty="0" err="1"/>
              <a:t>bindeo</a:t>
            </a:r>
            <a:r>
              <a:rPr lang="es-ES" dirty="0"/>
              <a:t>.</a:t>
            </a:r>
          </a:p>
          <a:p>
            <a:pPr lvl="1"/>
            <a:r>
              <a:rPr lang="es-ES" dirty="0"/>
              <a:t>Utilizan “</a:t>
            </a:r>
            <a:r>
              <a:rPr lang="es-ES" dirty="0" err="1"/>
              <a:t>ReactiveFormsModule</a:t>
            </a:r>
            <a:r>
              <a:rPr lang="es-ES" dirty="0"/>
              <a:t>”.</a:t>
            </a:r>
          </a:p>
          <a:p>
            <a:pPr lvl="1"/>
            <a:r>
              <a:rPr lang="es-ES" dirty="0"/>
              <a:t>Son de naturaleza sincrónica en su mayoría.</a:t>
            </a:r>
          </a:p>
          <a:p>
            <a:pPr lvl="1"/>
            <a:r>
              <a:rPr lang="es-ES" dirty="0"/>
              <a:t>La lógica reside principalmente en el componente (TS).</a:t>
            </a:r>
          </a:p>
          <a:p>
            <a:endParaRPr lang="es-EC" dirty="0"/>
          </a:p>
          <a:p>
            <a:endParaRPr lang="es-EC" dirty="0"/>
          </a:p>
        </p:txBody>
      </p:sp>
      <p:pic>
        <p:nvPicPr>
          <p:cNvPr id="4" name="Picture 2">
            <a:extLst>
              <a:ext uri="{FF2B5EF4-FFF2-40B4-BE49-F238E27FC236}">
                <a16:creationId xmlns:a16="http://schemas.microsoft.com/office/drawing/2014/main" id="{114C21F1-1A61-43EA-9DDC-9451B92A38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5165" y="230189"/>
            <a:ext cx="2200656" cy="1930400"/>
          </a:xfrm>
          <a:prstGeom prst="rect">
            <a:avLst/>
          </a:prstGeom>
          <a:noFill/>
          <a:effectLst>
            <a:outerShdw blurRad="304800" algn="ctr" rotWithShape="0">
              <a:schemeClr val="tx1">
                <a:alpha val="68000"/>
              </a:schemeClr>
            </a:outerShdw>
          </a:effectLst>
          <a:scene3d>
            <a:camera prst="orthographicFront"/>
            <a:lightRig rig="threePt" dir="t"/>
          </a:scene3d>
          <a:sp3d>
            <a:bevelT w="635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86498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558697-9A82-47B4-B5F1-70E60A265E15}"/>
              </a:ext>
            </a:extLst>
          </p:cNvPr>
          <p:cNvSpPr>
            <a:spLocks noGrp="1"/>
          </p:cNvSpPr>
          <p:nvPr>
            <p:ph type="title"/>
          </p:nvPr>
        </p:nvSpPr>
        <p:spPr>
          <a:xfrm>
            <a:off x="677334" y="609600"/>
            <a:ext cx="8596668" cy="672662"/>
          </a:xfrm>
        </p:spPr>
        <p:txBody>
          <a:bodyPr/>
          <a:lstStyle/>
          <a:p>
            <a:r>
              <a:rPr lang="es-EC" dirty="0"/>
              <a:t>Observables y programación reactiva</a:t>
            </a:r>
          </a:p>
        </p:txBody>
      </p:sp>
      <p:sp>
        <p:nvSpPr>
          <p:cNvPr id="3" name="Marcador de contenido 2">
            <a:extLst>
              <a:ext uri="{FF2B5EF4-FFF2-40B4-BE49-F238E27FC236}">
                <a16:creationId xmlns:a16="http://schemas.microsoft.com/office/drawing/2014/main" id="{AA9CA5FC-94E7-4BA5-A748-47D8BE6EF30A}"/>
              </a:ext>
            </a:extLst>
          </p:cNvPr>
          <p:cNvSpPr>
            <a:spLocks noGrp="1"/>
          </p:cNvSpPr>
          <p:nvPr>
            <p:ph idx="1"/>
          </p:nvPr>
        </p:nvSpPr>
        <p:spPr>
          <a:xfrm>
            <a:off x="677334" y="1187669"/>
            <a:ext cx="8596668" cy="4853693"/>
          </a:xfrm>
        </p:spPr>
        <p:txBody>
          <a:bodyPr>
            <a:normAutofit/>
          </a:bodyPr>
          <a:lstStyle/>
          <a:p>
            <a:pPr algn="l"/>
            <a:r>
              <a:rPr lang="es-ES" b="0" i="0" dirty="0">
                <a:solidFill>
                  <a:srgbClr val="000000"/>
                </a:solidFill>
                <a:effectLst/>
                <a:latin typeface="Roboto" panose="02000000000000000000" pitchFamily="2" charset="0"/>
              </a:rPr>
              <a:t>El patrón observable no es más que un modo de implementación de la programación reactiva, que básicamente pone en funcionamiento diversos actores para producir los efectos deseados, que es reaccionar ante el flujo de los distintos eventos producidos. </a:t>
            </a:r>
          </a:p>
          <a:p>
            <a:pPr lvl="1">
              <a:buFont typeface="Arial" panose="020B0604020202020204" pitchFamily="34" charset="0"/>
              <a:buChar char="•"/>
            </a:pPr>
            <a:r>
              <a:rPr lang="es-ES" b="1" i="0" dirty="0">
                <a:solidFill>
                  <a:srgbClr val="000000"/>
                </a:solidFill>
                <a:effectLst/>
                <a:latin typeface="Roboto" panose="02000000000000000000" pitchFamily="2" charset="0"/>
              </a:rPr>
              <a:t>Observable</a:t>
            </a:r>
            <a:r>
              <a:rPr lang="es-ES" b="0" i="0" dirty="0">
                <a:solidFill>
                  <a:srgbClr val="000000"/>
                </a:solidFill>
                <a:effectLst/>
                <a:latin typeface="Roboto" panose="02000000000000000000" pitchFamily="2" charset="0"/>
              </a:rPr>
              <a:t>: Es aquello que queremos observar, que será implementado mediante una colección de eventos o valores futuros. Un observable puede ser creado a partir de eventos de usuario derivados del uso de un formulario, una llamada HTTP, un almacén de datos, etc. Mediante el observable nos podemos suscribir a eventos que nos permiten hacer cosas cuando cambia lo que se esté observando.</a:t>
            </a:r>
          </a:p>
          <a:p>
            <a:pPr lvl="1">
              <a:buFont typeface="Arial" panose="020B0604020202020204" pitchFamily="34" charset="0"/>
              <a:buChar char="•"/>
            </a:pPr>
            <a:r>
              <a:rPr lang="es-ES" b="1" i="0" dirty="0" err="1">
                <a:solidFill>
                  <a:srgbClr val="000000"/>
                </a:solidFill>
                <a:effectLst/>
                <a:latin typeface="Roboto" panose="02000000000000000000" pitchFamily="2" charset="0"/>
              </a:rPr>
              <a:t>Observer</a:t>
            </a:r>
            <a:r>
              <a:rPr lang="es-ES" b="0" i="0" dirty="0">
                <a:solidFill>
                  <a:srgbClr val="000000"/>
                </a:solidFill>
                <a:effectLst/>
                <a:latin typeface="Roboto" panose="02000000000000000000" pitchFamily="2" charset="0"/>
              </a:rPr>
              <a:t>: Es el actor que se dedica a observar. Básicamente se implementa mediante una colección de funciones </a:t>
            </a:r>
            <a:r>
              <a:rPr lang="es-ES" b="0" i="0" dirty="0" err="1">
                <a:solidFill>
                  <a:srgbClr val="000000"/>
                </a:solidFill>
                <a:effectLst/>
                <a:latin typeface="Roboto" panose="02000000000000000000" pitchFamily="2" charset="0"/>
              </a:rPr>
              <a:t>callback</a:t>
            </a:r>
            <a:r>
              <a:rPr lang="es-ES" b="0" i="0" dirty="0">
                <a:solidFill>
                  <a:srgbClr val="000000"/>
                </a:solidFill>
                <a:effectLst/>
                <a:latin typeface="Roboto" panose="02000000000000000000" pitchFamily="2" charset="0"/>
              </a:rPr>
              <a:t> que nos permiten escuchar los eventos o valores emitidos por un observable. Las </a:t>
            </a:r>
            <a:r>
              <a:rPr lang="es-ES" b="0" i="0" dirty="0" err="1">
                <a:solidFill>
                  <a:srgbClr val="000000"/>
                </a:solidFill>
                <a:effectLst/>
                <a:latin typeface="Roboto" panose="02000000000000000000" pitchFamily="2" charset="0"/>
              </a:rPr>
              <a:t>callbacks</a:t>
            </a:r>
            <a:r>
              <a:rPr lang="es-ES" b="0" i="0" dirty="0">
                <a:solidFill>
                  <a:srgbClr val="000000"/>
                </a:solidFill>
                <a:effectLst/>
                <a:latin typeface="Roboto" panose="02000000000000000000" pitchFamily="2" charset="0"/>
              </a:rPr>
              <a:t> permitirán especificar código a ejecutar frente a un dato en el flujo, un error o el final del flujo.</a:t>
            </a:r>
          </a:p>
          <a:p>
            <a:pPr lvl="1">
              <a:buFont typeface="Arial" panose="020B0604020202020204" pitchFamily="34" charset="0"/>
              <a:buChar char="•"/>
            </a:pPr>
            <a:r>
              <a:rPr lang="es-ES" b="1" i="0" dirty="0" err="1">
                <a:solidFill>
                  <a:srgbClr val="000000"/>
                </a:solidFill>
                <a:effectLst/>
                <a:latin typeface="Roboto" panose="02000000000000000000" pitchFamily="2" charset="0"/>
              </a:rPr>
              <a:t>Subject</a:t>
            </a:r>
            <a:r>
              <a:rPr lang="es-ES" b="0" i="0" dirty="0">
                <a:solidFill>
                  <a:srgbClr val="000000"/>
                </a:solidFill>
                <a:effectLst/>
                <a:latin typeface="Roboto" panose="02000000000000000000" pitchFamily="2" charset="0"/>
              </a:rPr>
              <a:t>: es el emisor de eventos, que es capaz de crear el flujo de eventos cuando el observable sufre cambios. Esos eventos serán los que se consuman en los </a:t>
            </a:r>
            <a:r>
              <a:rPr lang="es-ES" b="0" i="0" dirty="0" err="1">
                <a:solidFill>
                  <a:srgbClr val="000000"/>
                </a:solidFill>
                <a:effectLst/>
                <a:latin typeface="Roboto" panose="02000000000000000000" pitchFamily="2" charset="0"/>
              </a:rPr>
              <a:t>observers</a:t>
            </a:r>
            <a:r>
              <a:rPr lang="es-ES" b="0" i="0" dirty="0">
                <a:solidFill>
                  <a:srgbClr val="000000"/>
                </a:solidFill>
                <a:effectLst/>
                <a:latin typeface="Roboto" panose="02000000000000000000" pitchFamily="2" charset="0"/>
              </a:rPr>
              <a:t>.</a:t>
            </a:r>
          </a:p>
          <a:p>
            <a:pPr marL="0" indent="0">
              <a:buNone/>
            </a:pPr>
            <a:endParaRPr lang="es-EC" dirty="0"/>
          </a:p>
          <a:p>
            <a:endParaRPr lang="es-EC" dirty="0"/>
          </a:p>
        </p:txBody>
      </p:sp>
      <p:pic>
        <p:nvPicPr>
          <p:cNvPr id="4" name="Picture 2">
            <a:extLst>
              <a:ext uri="{FF2B5EF4-FFF2-40B4-BE49-F238E27FC236}">
                <a16:creationId xmlns:a16="http://schemas.microsoft.com/office/drawing/2014/main" id="{114C21F1-1A61-43EA-9DDC-9451B92A38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5165" y="230189"/>
            <a:ext cx="2200656" cy="1930400"/>
          </a:xfrm>
          <a:prstGeom prst="rect">
            <a:avLst/>
          </a:prstGeom>
          <a:noFill/>
          <a:effectLst>
            <a:outerShdw blurRad="304800" algn="ctr" rotWithShape="0">
              <a:schemeClr val="tx1">
                <a:alpha val="68000"/>
              </a:schemeClr>
            </a:outerShdw>
          </a:effectLst>
          <a:scene3d>
            <a:camera prst="orthographicFront"/>
            <a:lightRig rig="threePt" dir="t"/>
          </a:scene3d>
          <a:sp3d>
            <a:bevelT w="635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6177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52BEBC-36A3-435F-97DD-DFD410EE00AE}"/>
              </a:ext>
            </a:extLst>
          </p:cNvPr>
          <p:cNvSpPr>
            <a:spLocks noGrp="1"/>
          </p:cNvSpPr>
          <p:nvPr>
            <p:ph type="title"/>
          </p:nvPr>
        </p:nvSpPr>
        <p:spPr>
          <a:xfrm>
            <a:off x="677334" y="609600"/>
            <a:ext cx="8596668" cy="662152"/>
          </a:xfrm>
        </p:spPr>
        <p:txBody>
          <a:bodyPr/>
          <a:lstStyle/>
          <a:p>
            <a:r>
              <a:rPr lang="es-EC" dirty="0"/>
              <a:t>Angular</a:t>
            </a:r>
          </a:p>
        </p:txBody>
      </p:sp>
      <p:sp>
        <p:nvSpPr>
          <p:cNvPr id="3" name="Marcador de contenido 2">
            <a:extLst>
              <a:ext uri="{FF2B5EF4-FFF2-40B4-BE49-F238E27FC236}">
                <a16:creationId xmlns:a16="http://schemas.microsoft.com/office/drawing/2014/main" id="{ADB28CBF-7F05-4F02-BCF7-B4EF5DA23E6F}"/>
              </a:ext>
            </a:extLst>
          </p:cNvPr>
          <p:cNvSpPr>
            <a:spLocks noGrp="1"/>
          </p:cNvSpPr>
          <p:nvPr>
            <p:ph idx="1"/>
          </p:nvPr>
        </p:nvSpPr>
        <p:spPr>
          <a:xfrm>
            <a:off x="677334" y="1387367"/>
            <a:ext cx="8596668" cy="4653996"/>
          </a:xfrm>
        </p:spPr>
        <p:txBody>
          <a:bodyPr>
            <a:normAutofit fontScale="92500" lnSpcReduction="10000"/>
          </a:bodyPr>
          <a:lstStyle/>
          <a:p>
            <a:pPr algn="just"/>
            <a:r>
              <a:rPr lang="es-EC" sz="1600" dirty="0">
                <a:effectLst/>
                <a:latin typeface="Calibri" panose="020F0502020204030204" pitchFamily="34" charset="0"/>
                <a:ea typeface="Calibri" panose="020F0502020204030204" pitchFamily="34" charset="0"/>
                <a:cs typeface="Times New Roman" panose="02020603050405020304" pitchFamily="18" charset="0"/>
              </a:rPr>
              <a:t>Angular es un </a:t>
            </a:r>
            <a:r>
              <a:rPr lang="es-EC" sz="1600" dirty="0" err="1">
                <a:effectLst/>
                <a:latin typeface="Calibri" panose="020F0502020204030204" pitchFamily="34" charset="0"/>
                <a:ea typeface="Calibri" panose="020F0502020204030204" pitchFamily="34" charset="0"/>
                <a:cs typeface="Times New Roman" panose="02020603050405020304" pitchFamily="18" charset="0"/>
              </a:rPr>
              <a:t>framework</a:t>
            </a:r>
            <a:r>
              <a:rPr lang="es-EC" sz="1600" dirty="0">
                <a:effectLst/>
                <a:latin typeface="Calibri" panose="020F0502020204030204" pitchFamily="34" charset="0"/>
                <a:ea typeface="Calibri" panose="020F0502020204030204" pitchFamily="34" charset="0"/>
                <a:cs typeface="Times New Roman" panose="02020603050405020304" pitchFamily="18" charset="0"/>
              </a:rPr>
              <a:t> de </a:t>
            </a:r>
            <a:r>
              <a:rPr lang="es-EC" sz="1600" dirty="0" err="1">
                <a:effectLst/>
                <a:latin typeface="Calibri" panose="020F0502020204030204" pitchFamily="34" charset="0"/>
                <a:ea typeface="Calibri" panose="020F0502020204030204" pitchFamily="34" charset="0"/>
                <a:cs typeface="Times New Roman" panose="02020603050405020304" pitchFamily="18" charset="0"/>
              </a:rPr>
              <a:t>front-end</a:t>
            </a:r>
            <a:r>
              <a:rPr lang="es-EC" sz="1600" dirty="0">
                <a:effectLst/>
                <a:latin typeface="Calibri" panose="020F0502020204030204" pitchFamily="34" charset="0"/>
                <a:ea typeface="Calibri" panose="020F0502020204030204" pitchFamily="34" charset="0"/>
                <a:cs typeface="Times New Roman" panose="02020603050405020304" pitchFamily="18" charset="0"/>
              </a:rPr>
              <a:t> impulsado por Google. Creado para desarrollar aplicaciones web, aplicaciones móviles o realizar procesos del lado del servidor utilizando </a:t>
            </a:r>
            <a:r>
              <a:rPr lang="es-EC" sz="1600" dirty="0" err="1">
                <a:effectLst/>
                <a:latin typeface="Calibri" panose="020F0502020204030204" pitchFamily="34" charset="0"/>
                <a:ea typeface="Calibri" panose="020F0502020204030204" pitchFamily="34" charset="0"/>
                <a:cs typeface="Times New Roman" panose="02020603050405020304" pitchFamily="18" charset="0"/>
              </a:rPr>
              <a:t>NodeJS</a:t>
            </a:r>
            <a:r>
              <a:rPr lang="es-EC" sz="1600" dirty="0">
                <a:effectLst/>
                <a:latin typeface="Calibri" panose="020F0502020204030204" pitchFamily="34" charset="0"/>
                <a:ea typeface="Calibri" panose="020F0502020204030204" pitchFamily="34" charset="0"/>
                <a:cs typeface="Times New Roman" panose="02020603050405020304" pitchFamily="18" charset="0"/>
              </a:rPr>
              <a:t>.</a:t>
            </a:r>
          </a:p>
          <a:p>
            <a:pPr marL="0" indent="0" algn="just">
              <a:buNone/>
            </a:pPr>
            <a:endParaRPr lang="es-EC"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C" sz="1800" b="1" dirty="0">
                <a:effectLst/>
                <a:latin typeface="Calibri" panose="020F0502020204030204" pitchFamily="34" charset="0"/>
                <a:ea typeface="Calibri" panose="020F0502020204030204" pitchFamily="34" charset="0"/>
                <a:cs typeface="Times New Roman" panose="02020603050405020304" pitchFamily="18" charset="0"/>
              </a:rPr>
              <a:t>Características</a:t>
            </a:r>
            <a:endParaRPr lang="es-EC" sz="1800" dirty="0">
              <a:effectLst/>
              <a:latin typeface="Calibri" panose="020F0502020204030204" pitchFamily="34" charset="0"/>
              <a:ea typeface="Calibri" panose="020F0502020204030204" pitchFamily="34" charset="0"/>
              <a:cs typeface="Times New Roman" panose="02020603050405020304" pitchFamily="18" charset="0"/>
            </a:endParaRPr>
          </a:p>
          <a:p>
            <a:pPr lvl="1" indent="-342900" algn="just">
              <a:lnSpc>
                <a:spcPct val="107000"/>
              </a:lnSpc>
              <a:buFont typeface="Wingdings" panose="05000000000000000000" pitchFamily="2" charset="2"/>
              <a:buChar char=""/>
            </a:pPr>
            <a:r>
              <a:rPr lang="es-EC" dirty="0">
                <a:effectLst/>
                <a:latin typeface="Calibri" panose="020F0502020204030204" pitchFamily="34" charset="0"/>
                <a:ea typeface="Calibri" panose="020F0502020204030204" pitchFamily="34" charset="0"/>
                <a:cs typeface="Times New Roman" panose="02020603050405020304" pitchFamily="18" charset="0"/>
              </a:rPr>
              <a:t>Separar </a:t>
            </a:r>
            <a:r>
              <a:rPr lang="es-EC" dirty="0" err="1">
                <a:effectLst/>
                <a:latin typeface="Calibri" panose="020F0502020204030204" pitchFamily="34" charset="0"/>
                <a:ea typeface="Calibri" panose="020F0502020204030204" pitchFamily="34" charset="0"/>
                <a:cs typeface="Times New Roman" panose="02020603050405020304" pitchFamily="18" charset="0"/>
              </a:rPr>
              <a:t>frontend</a:t>
            </a:r>
            <a:r>
              <a:rPr lang="es-EC" dirty="0">
                <a:effectLst/>
                <a:latin typeface="Calibri" panose="020F0502020204030204" pitchFamily="34" charset="0"/>
                <a:ea typeface="Calibri" panose="020F0502020204030204" pitchFamily="34" charset="0"/>
                <a:cs typeface="Times New Roman" panose="02020603050405020304" pitchFamily="18" charset="0"/>
              </a:rPr>
              <a:t> y </a:t>
            </a:r>
            <a:r>
              <a:rPr lang="es-EC" dirty="0" err="1">
                <a:effectLst/>
                <a:latin typeface="Calibri" panose="020F0502020204030204" pitchFamily="34" charset="0"/>
                <a:ea typeface="Calibri" panose="020F0502020204030204" pitchFamily="34" charset="0"/>
                <a:cs typeface="Times New Roman" panose="02020603050405020304" pitchFamily="18" charset="0"/>
              </a:rPr>
              <a:t>backend</a:t>
            </a:r>
            <a:r>
              <a:rPr lang="es-EC" dirty="0">
                <a:effectLst/>
                <a:latin typeface="Calibri" panose="020F0502020204030204" pitchFamily="34" charset="0"/>
                <a:ea typeface="Calibri" panose="020F0502020204030204" pitchFamily="34" charset="0"/>
                <a:cs typeface="Times New Roman" panose="02020603050405020304" pitchFamily="18" charset="0"/>
              </a:rPr>
              <a:t> de la aplicación</a:t>
            </a:r>
          </a:p>
          <a:p>
            <a:pPr lvl="1" indent="-342900" algn="just">
              <a:lnSpc>
                <a:spcPct val="107000"/>
              </a:lnSpc>
              <a:buFont typeface="Wingdings" panose="05000000000000000000" pitchFamily="2" charset="2"/>
              <a:buChar char=""/>
            </a:pPr>
            <a:r>
              <a:rPr lang="es-EC" dirty="0">
                <a:effectLst/>
                <a:latin typeface="Calibri" panose="020F0502020204030204" pitchFamily="34" charset="0"/>
                <a:ea typeface="Calibri" panose="020F0502020204030204" pitchFamily="34" charset="0"/>
                <a:cs typeface="Times New Roman" panose="02020603050405020304" pitchFamily="18" charset="0"/>
              </a:rPr>
              <a:t>Simplifica el código</a:t>
            </a:r>
          </a:p>
          <a:p>
            <a:pPr lvl="1" indent="-342900" algn="just">
              <a:lnSpc>
                <a:spcPct val="107000"/>
              </a:lnSpc>
              <a:buFont typeface="Wingdings" panose="05000000000000000000" pitchFamily="2" charset="2"/>
              <a:buChar char=""/>
            </a:pPr>
            <a:r>
              <a:rPr lang="es-EC" dirty="0">
                <a:effectLst/>
                <a:latin typeface="Calibri" panose="020F0502020204030204" pitchFamily="34" charset="0"/>
                <a:ea typeface="Calibri" panose="020F0502020204030204" pitchFamily="34" charset="0"/>
                <a:cs typeface="Times New Roman" panose="02020603050405020304" pitchFamily="18" charset="0"/>
              </a:rPr>
              <a:t>Sigue el patrón MVC</a:t>
            </a:r>
          </a:p>
          <a:p>
            <a:pPr lvl="1" indent="-342900" algn="just">
              <a:lnSpc>
                <a:spcPct val="107000"/>
              </a:lnSpc>
              <a:buFont typeface="Wingdings" panose="05000000000000000000" pitchFamily="2" charset="2"/>
              <a:buChar char=""/>
            </a:pPr>
            <a:r>
              <a:rPr lang="es-EC" dirty="0">
                <a:effectLst/>
                <a:latin typeface="Calibri" panose="020F0502020204030204" pitchFamily="34" charset="0"/>
                <a:ea typeface="Calibri" panose="020F0502020204030204" pitchFamily="34" charset="0"/>
                <a:cs typeface="Times New Roman" panose="02020603050405020304" pitchFamily="18" charset="0"/>
              </a:rPr>
              <a:t>Está basado en componentes</a:t>
            </a:r>
          </a:p>
          <a:p>
            <a:pPr lvl="1" indent="-342900" algn="just">
              <a:lnSpc>
                <a:spcPct val="107000"/>
              </a:lnSpc>
              <a:buFont typeface="Wingdings" panose="05000000000000000000" pitchFamily="2" charset="2"/>
              <a:buChar char=""/>
            </a:pPr>
            <a:r>
              <a:rPr lang="es-EC" dirty="0">
                <a:effectLst/>
                <a:latin typeface="Calibri" panose="020F0502020204030204" pitchFamily="34" charset="0"/>
                <a:ea typeface="Calibri" panose="020F0502020204030204" pitchFamily="34" charset="0"/>
                <a:cs typeface="Times New Roman" panose="02020603050405020304" pitchFamily="18" charset="0"/>
              </a:rPr>
              <a:t>Es de código abierto</a:t>
            </a:r>
          </a:p>
          <a:p>
            <a:pPr lvl="1" indent="-342900" algn="just">
              <a:lnSpc>
                <a:spcPct val="107000"/>
              </a:lnSpc>
              <a:buFont typeface="Wingdings" panose="05000000000000000000" pitchFamily="2" charset="2"/>
              <a:buChar char=""/>
            </a:pPr>
            <a:r>
              <a:rPr lang="es-EC" dirty="0">
                <a:effectLst/>
                <a:latin typeface="Calibri" panose="020F0502020204030204" pitchFamily="34" charset="0"/>
                <a:ea typeface="Calibri" panose="020F0502020204030204" pitchFamily="34" charset="0"/>
                <a:cs typeface="Times New Roman" panose="02020603050405020304" pitchFamily="18" charset="0"/>
              </a:rPr>
              <a:t>Desarrollo rápido de aplicaciones</a:t>
            </a:r>
          </a:p>
          <a:p>
            <a:pPr lvl="1" indent="-342900" algn="just">
              <a:lnSpc>
                <a:spcPct val="107000"/>
              </a:lnSpc>
              <a:buFont typeface="Wingdings" panose="05000000000000000000" pitchFamily="2" charset="2"/>
              <a:buChar char=""/>
            </a:pPr>
            <a:r>
              <a:rPr lang="es-EC" dirty="0" err="1">
                <a:effectLst/>
                <a:latin typeface="Calibri" panose="020F0502020204030204" pitchFamily="34" charset="0"/>
                <a:ea typeface="Calibri" panose="020F0502020204030204" pitchFamily="34" charset="0"/>
                <a:cs typeface="Times New Roman" panose="02020603050405020304" pitchFamily="18" charset="0"/>
              </a:rPr>
              <a:t>Modularización</a:t>
            </a:r>
            <a:endParaRPr lang="es-EC" dirty="0">
              <a:effectLst/>
              <a:latin typeface="Calibri" panose="020F0502020204030204" pitchFamily="34" charset="0"/>
              <a:ea typeface="Calibri" panose="020F0502020204030204" pitchFamily="34" charset="0"/>
              <a:cs typeface="Times New Roman" panose="02020603050405020304" pitchFamily="18" charset="0"/>
            </a:endParaRPr>
          </a:p>
          <a:p>
            <a:pPr lvl="1" indent="-342900" algn="just">
              <a:lnSpc>
                <a:spcPct val="107000"/>
              </a:lnSpc>
              <a:buFont typeface="Wingdings" panose="05000000000000000000" pitchFamily="2" charset="2"/>
              <a:buChar char=""/>
            </a:pPr>
            <a:r>
              <a:rPr lang="es-EC" dirty="0">
                <a:effectLst/>
                <a:latin typeface="Calibri" panose="020F0502020204030204" pitchFamily="34" charset="0"/>
                <a:ea typeface="Calibri" panose="020F0502020204030204" pitchFamily="34" charset="0"/>
                <a:cs typeface="Times New Roman" panose="02020603050405020304" pitchFamily="18" charset="0"/>
              </a:rPr>
              <a:t>Fácil mantenimiento</a:t>
            </a:r>
          </a:p>
          <a:p>
            <a:pPr lvl="1" indent="-342900" algn="just">
              <a:lnSpc>
                <a:spcPct val="107000"/>
              </a:lnSpc>
              <a:spcAft>
                <a:spcPts val="800"/>
              </a:spcAft>
              <a:buFont typeface="Wingdings" panose="05000000000000000000" pitchFamily="2" charset="2"/>
              <a:buChar char=""/>
            </a:pPr>
            <a:r>
              <a:rPr lang="es-EC" dirty="0">
                <a:effectLst/>
                <a:latin typeface="Calibri" panose="020F0502020204030204" pitchFamily="34" charset="0"/>
                <a:ea typeface="Calibri" panose="020F0502020204030204" pitchFamily="34" charset="0"/>
                <a:cs typeface="Times New Roman" panose="02020603050405020304" pitchFamily="18" charset="0"/>
              </a:rPr>
              <a:t>Multiplataforma</a:t>
            </a:r>
          </a:p>
        </p:txBody>
      </p:sp>
      <p:pic>
        <p:nvPicPr>
          <p:cNvPr id="4" name="Picture 2">
            <a:extLst>
              <a:ext uri="{FF2B5EF4-FFF2-40B4-BE49-F238E27FC236}">
                <a16:creationId xmlns:a16="http://schemas.microsoft.com/office/drawing/2014/main" id="{E83EAB8E-2EDB-4B68-BB1C-69D9C0ECC8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5165" y="230189"/>
            <a:ext cx="2200656" cy="1930400"/>
          </a:xfrm>
          <a:prstGeom prst="rect">
            <a:avLst/>
          </a:prstGeom>
          <a:noFill/>
          <a:effectLst>
            <a:outerShdw blurRad="304800" algn="ctr" rotWithShape="0">
              <a:schemeClr val="tx1">
                <a:alpha val="68000"/>
              </a:schemeClr>
            </a:outerShdw>
          </a:effectLst>
          <a:scene3d>
            <a:camera prst="orthographicFront"/>
            <a:lightRig rig="threePt" dir="t"/>
          </a:scene3d>
          <a:sp3d>
            <a:bevelT w="635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5441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558697-9A82-47B4-B5F1-70E60A265E15}"/>
              </a:ext>
            </a:extLst>
          </p:cNvPr>
          <p:cNvSpPr>
            <a:spLocks noGrp="1"/>
          </p:cNvSpPr>
          <p:nvPr>
            <p:ph type="title"/>
          </p:nvPr>
        </p:nvSpPr>
        <p:spPr>
          <a:xfrm>
            <a:off x="677334" y="609600"/>
            <a:ext cx="8596668" cy="651641"/>
          </a:xfrm>
        </p:spPr>
        <p:txBody>
          <a:bodyPr/>
          <a:lstStyle/>
          <a:p>
            <a:r>
              <a:rPr lang="es-EC" dirty="0"/>
              <a:t>Requisitos</a:t>
            </a:r>
          </a:p>
        </p:txBody>
      </p:sp>
      <p:sp>
        <p:nvSpPr>
          <p:cNvPr id="3" name="Marcador de contenido 2">
            <a:extLst>
              <a:ext uri="{FF2B5EF4-FFF2-40B4-BE49-F238E27FC236}">
                <a16:creationId xmlns:a16="http://schemas.microsoft.com/office/drawing/2014/main" id="{AA9CA5FC-94E7-4BA5-A748-47D8BE6EF30A}"/>
              </a:ext>
            </a:extLst>
          </p:cNvPr>
          <p:cNvSpPr>
            <a:spLocks noGrp="1"/>
          </p:cNvSpPr>
          <p:nvPr>
            <p:ph idx="1"/>
          </p:nvPr>
        </p:nvSpPr>
        <p:spPr>
          <a:xfrm>
            <a:off x="677334" y="1524001"/>
            <a:ext cx="8981673" cy="4456385"/>
          </a:xfrm>
        </p:spPr>
        <p:txBody>
          <a:bodyPr numCol="2">
            <a:normAutofit/>
          </a:bodyPr>
          <a:lstStyle/>
          <a:p>
            <a:r>
              <a:rPr lang="es-ES" b="1" dirty="0"/>
              <a:t>Conocimientos</a:t>
            </a:r>
          </a:p>
          <a:p>
            <a:r>
              <a:rPr lang="es-ES" dirty="0"/>
              <a:t>Conocimiento de JavaScript básico es necesario.</a:t>
            </a:r>
          </a:p>
          <a:p>
            <a:r>
              <a:rPr lang="es-ES" dirty="0"/>
              <a:t>Conocimiento básico de la estructura de páginas HTML</a:t>
            </a:r>
          </a:p>
          <a:p>
            <a:pPr marL="0" indent="0">
              <a:buNone/>
            </a:pPr>
            <a:endParaRPr lang="es-ES" dirty="0"/>
          </a:p>
          <a:p>
            <a:r>
              <a:rPr lang="es-EC" b="1" dirty="0"/>
              <a:t>Software</a:t>
            </a:r>
          </a:p>
          <a:p>
            <a:r>
              <a:rPr lang="es-EC" dirty="0" err="1"/>
              <a:t>NodeJS</a:t>
            </a:r>
            <a:endParaRPr lang="es-EC" dirty="0"/>
          </a:p>
          <a:p>
            <a:r>
              <a:rPr lang="es-EC" dirty="0"/>
              <a:t>Google Chrome (Recomendado)</a:t>
            </a:r>
          </a:p>
          <a:p>
            <a:r>
              <a:rPr lang="es-EC" dirty="0" err="1"/>
              <a:t>TypeScript</a:t>
            </a:r>
            <a:endParaRPr lang="es-EC" dirty="0"/>
          </a:p>
          <a:p>
            <a:r>
              <a:rPr lang="es-EC" dirty="0"/>
              <a:t>Angular CLI</a:t>
            </a:r>
          </a:p>
          <a:p>
            <a:r>
              <a:rPr lang="es-EC" b="1" dirty="0"/>
              <a:t>Editores recomendados</a:t>
            </a:r>
          </a:p>
          <a:p>
            <a:r>
              <a:rPr lang="es-EC" dirty="0" err="1"/>
              <a:t>Atom</a:t>
            </a:r>
            <a:endParaRPr lang="es-EC" dirty="0"/>
          </a:p>
          <a:p>
            <a:r>
              <a:rPr lang="es-EC" dirty="0"/>
              <a:t>Visual Studio </a:t>
            </a:r>
            <a:r>
              <a:rPr lang="es-EC" dirty="0" err="1"/>
              <a:t>Code</a:t>
            </a:r>
            <a:endParaRPr lang="es-EC" dirty="0"/>
          </a:p>
          <a:p>
            <a:r>
              <a:rPr lang="es-EC" dirty="0" err="1"/>
              <a:t>StackBlitz</a:t>
            </a:r>
            <a:r>
              <a:rPr lang="es-EC" dirty="0"/>
              <a:t> (editor Online)</a:t>
            </a:r>
          </a:p>
          <a:p>
            <a:endParaRPr lang="es-EC" dirty="0"/>
          </a:p>
        </p:txBody>
      </p:sp>
      <p:pic>
        <p:nvPicPr>
          <p:cNvPr id="4" name="Picture 2">
            <a:extLst>
              <a:ext uri="{FF2B5EF4-FFF2-40B4-BE49-F238E27FC236}">
                <a16:creationId xmlns:a16="http://schemas.microsoft.com/office/drawing/2014/main" id="{114C21F1-1A61-43EA-9DDC-9451B92A38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5165" y="230189"/>
            <a:ext cx="2200656" cy="1930400"/>
          </a:xfrm>
          <a:prstGeom prst="rect">
            <a:avLst/>
          </a:prstGeom>
          <a:noFill/>
          <a:effectLst>
            <a:outerShdw blurRad="304800" algn="ctr" rotWithShape="0">
              <a:schemeClr val="tx1">
                <a:alpha val="68000"/>
              </a:schemeClr>
            </a:outerShdw>
          </a:effectLst>
          <a:scene3d>
            <a:camera prst="orthographicFront"/>
            <a:lightRig rig="threePt" dir="t"/>
          </a:scene3d>
          <a:sp3d>
            <a:bevelT w="635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9498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558697-9A82-47B4-B5F1-70E60A265E15}"/>
              </a:ext>
            </a:extLst>
          </p:cNvPr>
          <p:cNvSpPr>
            <a:spLocks noGrp="1"/>
          </p:cNvSpPr>
          <p:nvPr>
            <p:ph type="title"/>
          </p:nvPr>
        </p:nvSpPr>
        <p:spPr/>
        <p:txBody>
          <a:bodyPr/>
          <a:lstStyle/>
          <a:p>
            <a:r>
              <a:rPr lang="es-EC" dirty="0"/>
              <a:t>Conceptos</a:t>
            </a:r>
          </a:p>
        </p:txBody>
      </p:sp>
      <p:sp>
        <p:nvSpPr>
          <p:cNvPr id="3" name="Marcador de contenido 2">
            <a:extLst>
              <a:ext uri="{FF2B5EF4-FFF2-40B4-BE49-F238E27FC236}">
                <a16:creationId xmlns:a16="http://schemas.microsoft.com/office/drawing/2014/main" id="{AA9CA5FC-94E7-4BA5-A748-47D8BE6EF30A}"/>
              </a:ext>
            </a:extLst>
          </p:cNvPr>
          <p:cNvSpPr>
            <a:spLocks noGrp="1"/>
          </p:cNvSpPr>
          <p:nvPr>
            <p:ph idx="1"/>
          </p:nvPr>
        </p:nvSpPr>
        <p:spPr/>
        <p:txBody>
          <a:bodyPr/>
          <a:lstStyle/>
          <a:p>
            <a:r>
              <a:rPr lang="es-EC" sz="1800" b="1" dirty="0">
                <a:effectLst/>
                <a:latin typeface="Calibri" panose="020F0502020204030204" pitchFamily="34" charset="0"/>
                <a:ea typeface="Calibri" panose="020F0502020204030204" pitchFamily="34" charset="0"/>
                <a:cs typeface="Times New Roman" panose="02020603050405020304" pitchFamily="18" charset="0"/>
              </a:rPr>
              <a:t>ECMAScript</a:t>
            </a:r>
            <a:endParaRPr lang="es-EC" sz="1800" dirty="0">
              <a:effectLst/>
              <a:latin typeface="Calibri" panose="020F0502020204030204" pitchFamily="34" charset="0"/>
              <a:ea typeface="Calibri" panose="020F0502020204030204" pitchFamily="34" charset="0"/>
              <a:cs typeface="Times New Roman" panose="02020603050405020304" pitchFamily="18" charset="0"/>
            </a:endParaRPr>
          </a:p>
          <a:p>
            <a:r>
              <a:rPr lang="es-EC" sz="1800" dirty="0">
                <a:effectLst/>
                <a:latin typeface="Calibri" panose="020F0502020204030204" pitchFamily="34" charset="0"/>
                <a:ea typeface="Calibri" panose="020F0502020204030204" pitchFamily="34" charset="0"/>
                <a:cs typeface="Times New Roman" panose="02020603050405020304" pitchFamily="18" charset="0"/>
              </a:rPr>
              <a:t>ECMAScript específicamente es el estándar que a partir del año 2015 a la actualidad se encarga de regir como debe ser interpretado y funcionar el lenguaje JavaScript, siendo este (JS – JavaScript) interpretado y procesado por multitud de plataformas, entre las que se encuentran los navegadores web, </a:t>
            </a:r>
            <a:r>
              <a:rPr lang="es-EC" sz="1800" dirty="0" err="1">
                <a:effectLst/>
                <a:latin typeface="Calibri" panose="020F0502020204030204" pitchFamily="34" charset="0"/>
                <a:ea typeface="Calibri" panose="020F0502020204030204" pitchFamily="34" charset="0"/>
                <a:cs typeface="Times New Roman" panose="02020603050405020304" pitchFamily="18" charset="0"/>
              </a:rPr>
              <a:t>NodeJS</a:t>
            </a:r>
            <a:r>
              <a:rPr lang="es-EC" sz="1800" dirty="0">
                <a:effectLst/>
                <a:latin typeface="Calibri" panose="020F0502020204030204" pitchFamily="34" charset="0"/>
                <a:ea typeface="Calibri" panose="020F0502020204030204" pitchFamily="34" charset="0"/>
                <a:cs typeface="Times New Roman" panose="02020603050405020304" pitchFamily="18" charset="0"/>
              </a:rPr>
              <a:t> u otros ambientes como el desarrollo de aplicaciones para los distintos sistemas operativos que actualmente existen en el mercado. Los responsables de dichos navegadores y JavaScript deben encargarse de interpretar el lenguaje tal como lo fija ECMAScript.</a:t>
            </a:r>
          </a:p>
        </p:txBody>
      </p:sp>
      <p:pic>
        <p:nvPicPr>
          <p:cNvPr id="4" name="Picture 2">
            <a:extLst>
              <a:ext uri="{FF2B5EF4-FFF2-40B4-BE49-F238E27FC236}">
                <a16:creationId xmlns:a16="http://schemas.microsoft.com/office/drawing/2014/main" id="{114C21F1-1A61-43EA-9DDC-9451B92A38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5165" y="230189"/>
            <a:ext cx="2200656" cy="1930400"/>
          </a:xfrm>
          <a:prstGeom prst="rect">
            <a:avLst/>
          </a:prstGeom>
          <a:noFill/>
          <a:effectLst>
            <a:outerShdw blurRad="304800" algn="ctr" rotWithShape="0">
              <a:schemeClr val="tx1">
                <a:alpha val="68000"/>
              </a:schemeClr>
            </a:outerShdw>
          </a:effectLst>
          <a:scene3d>
            <a:camera prst="orthographicFront"/>
            <a:lightRig rig="threePt" dir="t"/>
          </a:scene3d>
          <a:sp3d>
            <a:bevelT w="635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0852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558697-9A82-47B4-B5F1-70E60A265E15}"/>
              </a:ext>
            </a:extLst>
          </p:cNvPr>
          <p:cNvSpPr>
            <a:spLocks noGrp="1"/>
          </p:cNvSpPr>
          <p:nvPr>
            <p:ph type="title"/>
          </p:nvPr>
        </p:nvSpPr>
        <p:spPr>
          <a:xfrm>
            <a:off x="677334" y="609600"/>
            <a:ext cx="8596668" cy="641131"/>
          </a:xfrm>
        </p:spPr>
        <p:txBody>
          <a:bodyPr/>
          <a:lstStyle/>
          <a:p>
            <a:r>
              <a:rPr lang="es-EC" dirty="0" err="1"/>
              <a:t>TypeScript</a:t>
            </a:r>
            <a:endParaRPr lang="es-EC" dirty="0"/>
          </a:p>
        </p:txBody>
      </p:sp>
      <p:sp>
        <p:nvSpPr>
          <p:cNvPr id="3" name="Marcador de contenido 2">
            <a:extLst>
              <a:ext uri="{FF2B5EF4-FFF2-40B4-BE49-F238E27FC236}">
                <a16:creationId xmlns:a16="http://schemas.microsoft.com/office/drawing/2014/main" id="{AA9CA5FC-94E7-4BA5-A748-47D8BE6EF30A}"/>
              </a:ext>
            </a:extLst>
          </p:cNvPr>
          <p:cNvSpPr>
            <a:spLocks noGrp="1"/>
          </p:cNvSpPr>
          <p:nvPr>
            <p:ph idx="1"/>
          </p:nvPr>
        </p:nvSpPr>
        <p:spPr>
          <a:xfrm>
            <a:off x="677334" y="1355835"/>
            <a:ext cx="8596668" cy="804754"/>
          </a:xfrm>
        </p:spPr>
        <p:txBody>
          <a:bodyPr/>
          <a:lstStyle/>
          <a:p>
            <a:r>
              <a:rPr lang="es-EC" sz="1800" dirty="0">
                <a:effectLst/>
                <a:latin typeface="Calibri" panose="020F0502020204030204" pitchFamily="34" charset="0"/>
                <a:ea typeface="Calibri" panose="020F0502020204030204" pitchFamily="34" charset="0"/>
                <a:cs typeface="Times New Roman" panose="02020603050405020304" pitchFamily="18" charset="0"/>
              </a:rPr>
              <a:t>En resumen, </a:t>
            </a:r>
            <a:r>
              <a:rPr lang="es-EC" sz="1800" dirty="0" err="1">
                <a:effectLst/>
                <a:latin typeface="Calibri" panose="020F0502020204030204" pitchFamily="34" charset="0"/>
                <a:ea typeface="Calibri" panose="020F0502020204030204" pitchFamily="34" charset="0"/>
                <a:cs typeface="Times New Roman" panose="02020603050405020304" pitchFamily="18" charset="0"/>
              </a:rPr>
              <a:t>TypeScript</a:t>
            </a:r>
            <a:r>
              <a:rPr lang="es-EC" sz="1800" dirty="0">
                <a:effectLst/>
                <a:latin typeface="Calibri" panose="020F0502020204030204" pitchFamily="34" charset="0"/>
                <a:ea typeface="Calibri" panose="020F0502020204030204" pitchFamily="34" charset="0"/>
                <a:cs typeface="Times New Roman" panose="02020603050405020304" pitchFamily="18" charset="0"/>
              </a:rPr>
              <a:t> se define como una especie de </a:t>
            </a:r>
            <a:r>
              <a:rPr lang="es-EC" sz="1800" dirty="0" err="1">
                <a:effectLst/>
                <a:latin typeface="Calibri" panose="020F0502020204030204" pitchFamily="34" charset="0"/>
                <a:ea typeface="Calibri" panose="020F0502020204030204" pitchFamily="34" charset="0"/>
                <a:cs typeface="Times New Roman" panose="02020603050405020304" pitchFamily="18" charset="0"/>
              </a:rPr>
              <a:t>superset</a:t>
            </a:r>
            <a:r>
              <a:rPr lang="es-EC" sz="1800" dirty="0">
                <a:effectLst/>
                <a:latin typeface="Calibri" panose="020F0502020204030204" pitchFamily="34" charset="0"/>
                <a:ea typeface="Calibri" panose="020F0502020204030204" pitchFamily="34" charset="0"/>
                <a:cs typeface="Times New Roman" panose="02020603050405020304" pitchFamily="18" charset="0"/>
              </a:rPr>
              <a:t> de JavaScript, cuyo resultado final es un código de JavaScript.</a:t>
            </a:r>
          </a:p>
          <a:p>
            <a:pPr marL="0" indent="0">
              <a:buNone/>
            </a:pPr>
            <a:endParaRPr lang="es-EC" dirty="0"/>
          </a:p>
        </p:txBody>
      </p:sp>
      <p:pic>
        <p:nvPicPr>
          <p:cNvPr id="4" name="Picture 2">
            <a:extLst>
              <a:ext uri="{FF2B5EF4-FFF2-40B4-BE49-F238E27FC236}">
                <a16:creationId xmlns:a16="http://schemas.microsoft.com/office/drawing/2014/main" id="{114C21F1-1A61-43EA-9DDC-9451B92A38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5165" y="230189"/>
            <a:ext cx="2200656" cy="1930400"/>
          </a:xfrm>
          <a:prstGeom prst="rect">
            <a:avLst/>
          </a:prstGeom>
          <a:noFill/>
          <a:effectLst>
            <a:outerShdw blurRad="304800" algn="ctr" rotWithShape="0">
              <a:schemeClr val="tx1">
                <a:alpha val="68000"/>
              </a:schemeClr>
            </a:outerShdw>
          </a:effectLst>
          <a:scene3d>
            <a:camera prst="orthographicFront"/>
            <a:lightRig rig="threePt" dir="t"/>
          </a:scene3d>
          <a:sp3d>
            <a:bevelT w="6350"/>
          </a:sp3d>
          <a:extLst>
            <a:ext uri="{909E8E84-426E-40DD-AFC4-6F175D3DCCD1}">
              <a14:hiddenFill xmlns:a14="http://schemas.microsoft.com/office/drawing/2010/main">
                <a:solidFill>
                  <a:srgbClr val="FFFFFF"/>
                </a:solidFill>
              </a14:hiddenFill>
            </a:ext>
          </a:extLst>
        </p:spPr>
      </p:pic>
      <p:pic>
        <p:nvPicPr>
          <p:cNvPr id="7" name="Imagen 6">
            <a:extLst>
              <a:ext uri="{FF2B5EF4-FFF2-40B4-BE49-F238E27FC236}">
                <a16:creationId xmlns:a16="http://schemas.microsoft.com/office/drawing/2014/main" id="{D3781942-A094-4D0F-B223-FD952298A994}"/>
              </a:ext>
            </a:extLst>
          </p:cNvPr>
          <p:cNvPicPr>
            <a:picLocks noChangeAspect="1"/>
          </p:cNvPicPr>
          <p:nvPr/>
        </p:nvPicPr>
        <p:blipFill>
          <a:blip r:embed="rId3"/>
          <a:stretch>
            <a:fillRect/>
          </a:stretch>
        </p:blipFill>
        <p:spPr>
          <a:xfrm>
            <a:off x="1097482" y="2057610"/>
            <a:ext cx="7836314" cy="4800390"/>
          </a:xfrm>
          <a:prstGeom prst="rect">
            <a:avLst/>
          </a:prstGeom>
        </p:spPr>
      </p:pic>
    </p:spTree>
    <p:extLst>
      <p:ext uri="{BB962C8B-B14F-4D97-AF65-F5344CB8AC3E}">
        <p14:creationId xmlns:p14="http://schemas.microsoft.com/office/powerpoint/2010/main" val="3115524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558697-9A82-47B4-B5F1-70E60A265E15}"/>
              </a:ext>
            </a:extLst>
          </p:cNvPr>
          <p:cNvSpPr>
            <a:spLocks noGrp="1"/>
          </p:cNvSpPr>
          <p:nvPr>
            <p:ph type="title"/>
          </p:nvPr>
        </p:nvSpPr>
        <p:spPr>
          <a:xfrm>
            <a:off x="677334" y="609600"/>
            <a:ext cx="8596668" cy="609600"/>
          </a:xfrm>
        </p:spPr>
        <p:txBody>
          <a:bodyPr>
            <a:normAutofit fontScale="90000"/>
          </a:bodyPr>
          <a:lstStyle/>
          <a:p>
            <a:r>
              <a:rPr lang="es-ES" dirty="0"/>
              <a:t>Conocimientos generales</a:t>
            </a:r>
            <a:endParaRPr lang="es-EC" dirty="0"/>
          </a:p>
        </p:txBody>
      </p:sp>
      <p:sp>
        <p:nvSpPr>
          <p:cNvPr id="3" name="Marcador de contenido 2">
            <a:extLst>
              <a:ext uri="{FF2B5EF4-FFF2-40B4-BE49-F238E27FC236}">
                <a16:creationId xmlns:a16="http://schemas.microsoft.com/office/drawing/2014/main" id="{AA9CA5FC-94E7-4BA5-A748-47D8BE6EF30A}"/>
              </a:ext>
            </a:extLst>
          </p:cNvPr>
          <p:cNvSpPr>
            <a:spLocks noGrp="1"/>
          </p:cNvSpPr>
          <p:nvPr>
            <p:ph idx="1"/>
          </p:nvPr>
        </p:nvSpPr>
        <p:spPr>
          <a:xfrm>
            <a:off x="677334" y="1219201"/>
            <a:ext cx="8596668" cy="4822162"/>
          </a:xfrm>
        </p:spPr>
        <p:txBody>
          <a:bodyPr numCol="2" spcCol="360000">
            <a:normAutofit fontScale="92500" lnSpcReduction="10000"/>
          </a:bodyPr>
          <a:lstStyle/>
          <a:p>
            <a:pPr algn="just">
              <a:lnSpc>
                <a:spcPct val="107000"/>
              </a:lnSpc>
              <a:spcAft>
                <a:spcPts val="800"/>
              </a:spcAft>
            </a:pPr>
            <a:r>
              <a:rPr lang="es-EC" sz="1800" b="1" dirty="0">
                <a:effectLst/>
                <a:latin typeface="Calibri" panose="020F0502020204030204" pitchFamily="34" charset="0"/>
                <a:ea typeface="Calibri" panose="020F0502020204030204" pitchFamily="34" charset="0"/>
                <a:cs typeface="Times New Roman" panose="02020603050405020304" pitchFamily="18" charset="0"/>
              </a:rPr>
              <a:t>Compilar TS:</a:t>
            </a:r>
            <a:r>
              <a:rPr lang="es-EC" sz="1800" dirty="0">
                <a:effectLst/>
                <a:latin typeface="Calibri" panose="020F0502020204030204" pitchFamily="34" charset="0"/>
                <a:ea typeface="Calibri" panose="020F0502020204030204" pitchFamily="34" charset="0"/>
                <a:cs typeface="Times New Roman" panose="02020603050405020304" pitchFamily="18" charset="0"/>
              </a:rPr>
              <a:t> </a:t>
            </a:r>
            <a:r>
              <a:rPr lang="es-EC" sz="1800" dirty="0" err="1">
                <a:effectLst/>
                <a:latin typeface="Calibri" panose="020F0502020204030204" pitchFamily="34" charset="0"/>
                <a:ea typeface="Calibri" panose="020F0502020204030204" pitchFamily="34" charset="0"/>
                <a:cs typeface="Times New Roman" panose="02020603050405020304" pitchFamily="18" charset="0"/>
              </a:rPr>
              <a:t>tsc</a:t>
            </a:r>
            <a:r>
              <a:rPr lang="es-EC" sz="1800" dirty="0">
                <a:effectLst/>
                <a:latin typeface="Calibri" panose="020F0502020204030204" pitchFamily="34" charset="0"/>
                <a:ea typeface="Calibri" panose="020F0502020204030204" pitchFamily="34" charset="0"/>
                <a:cs typeface="Times New Roman" panose="02020603050405020304" pitchFamily="18" charset="0"/>
              </a:rPr>
              <a:t> [nombre del archivo .</a:t>
            </a:r>
            <a:r>
              <a:rPr lang="es-EC" sz="1800" dirty="0" err="1">
                <a:effectLst/>
                <a:latin typeface="Calibri" panose="020F0502020204030204" pitchFamily="34" charset="0"/>
                <a:ea typeface="Calibri" panose="020F0502020204030204" pitchFamily="34" charset="0"/>
                <a:cs typeface="Times New Roman" panose="02020603050405020304" pitchFamily="18" charset="0"/>
              </a:rPr>
              <a:t>ts</a:t>
            </a:r>
            <a:r>
              <a:rPr lang="es-EC" sz="1800" dirty="0">
                <a:effectLst/>
                <a:latin typeface="Calibri" panose="020F0502020204030204" pitchFamily="34" charset="0"/>
                <a:ea typeface="Calibri" panose="020F0502020204030204" pitchFamily="34" charset="0"/>
                <a:cs typeface="Times New Roman" panose="02020603050405020304" pitchFamily="18" charset="0"/>
              </a:rPr>
              <a:t>]</a:t>
            </a:r>
          </a:p>
          <a:p>
            <a:pPr algn="just">
              <a:lnSpc>
                <a:spcPct val="107000"/>
              </a:lnSpc>
              <a:spcAft>
                <a:spcPts val="800"/>
              </a:spcAft>
            </a:pPr>
            <a:r>
              <a:rPr lang="es-EC" sz="1800" b="1" dirty="0">
                <a:effectLst/>
                <a:latin typeface="Calibri" panose="020F0502020204030204" pitchFamily="34" charset="0"/>
                <a:ea typeface="Calibri" panose="020F0502020204030204" pitchFamily="34" charset="0"/>
                <a:cs typeface="Times New Roman" panose="02020603050405020304" pitchFamily="18" charset="0"/>
              </a:rPr>
              <a:t>Crear un componente básico con función anónima </a:t>
            </a:r>
            <a:r>
              <a:rPr lang="es-EC" sz="1800" b="1" dirty="0" err="1">
                <a:effectLst/>
                <a:latin typeface="Calibri" panose="020F0502020204030204" pitchFamily="34" charset="0"/>
                <a:ea typeface="Calibri" panose="020F0502020204030204" pitchFamily="34" charset="0"/>
                <a:cs typeface="Times New Roman" panose="02020603050405020304" pitchFamily="18" charset="0"/>
              </a:rPr>
              <a:t>autoinvocada</a:t>
            </a:r>
            <a:endParaRPr lang="es-EC" sz="1800" dirty="0">
              <a:effectLst/>
              <a:latin typeface="Calibri" panose="020F0502020204030204" pitchFamily="34" charset="0"/>
              <a:ea typeface="Calibri" panose="020F0502020204030204" pitchFamily="34" charset="0"/>
              <a:cs typeface="Times New Roman" panose="02020603050405020304" pitchFamily="18" charset="0"/>
            </a:endParaRPr>
          </a:p>
          <a:p>
            <a:pPr lvl="1" algn="just">
              <a:lnSpc>
                <a:spcPct val="107000"/>
              </a:lnSpc>
              <a:spcAft>
                <a:spcPts val="800"/>
              </a:spcAft>
            </a:pPr>
            <a:r>
              <a:rPr lang="es-EC" dirty="0">
                <a:effectLst/>
                <a:latin typeface="Calibri" panose="020F0502020204030204" pitchFamily="34" charset="0"/>
                <a:ea typeface="Calibri" panose="020F0502020204030204" pitchFamily="34" charset="0"/>
                <a:cs typeface="Times New Roman" panose="02020603050405020304" pitchFamily="18" charset="0"/>
              </a:rPr>
              <a:t>(</a:t>
            </a:r>
            <a:r>
              <a:rPr lang="es-EC" dirty="0" err="1">
                <a:effectLst/>
                <a:latin typeface="Calibri" panose="020F0502020204030204" pitchFamily="34" charset="0"/>
                <a:ea typeface="Calibri" panose="020F0502020204030204" pitchFamily="34" charset="0"/>
                <a:cs typeface="Times New Roman" panose="02020603050405020304" pitchFamily="18" charset="0"/>
              </a:rPr>
              <a:t>function</a:t>
            </a:r>
            <a:r>
              <a:rPr lang="es-EC" dirty="0">
                <a:effectLst/>
                <a:latin typeface="Calibri" panose="020F0502020204030204" pitchFamily="34" charset="0"/>
                <a:ea typeface="Calibri" panose="020F0502020204030204" pitchFamily="34" charset="0"/>
                <a:cs typeface="Times New Roman" panose="02020603050405020304" pitchFamily="18" charset="0"/>
              </a:rPr>
              <a:t>() { })();</a:t>
            </a:r>
          </a:p>
          <a:p>
            <a:pPr algn="just">
              <a:lnSpc>
                <a:spcPct val="107000"/>
              </a:lnSpc>
              <a:spcAft>
                <a:spcPts val="800"/>
              </a:spcAft>
            </a:pPr>
            <a:r>
              <a:rPr lang="es-EC" sz="1800" b="1" dirty="0">
                <a:effectLst/>
                <a:latin typeface="Calibri" panose="020F0502020204030204" pitchFamily="34" charset="0"/>
                <a:ea typeface="Calibri" panose="020F0502020204030204" pitchFamily="34" charset="0"/>
                <a:cs typeface="Times New Roman" panose="02020603050405020304" pitchFamily="18" charset="0"/>
              </a:rPr>
              <a:t>Crear archivo de configuración TS (</a:t>
            </a:r>
            <a:r>
              <a:rPr lang="es-EC" sz="1800" b="1" dirty="0" err="1">
                <a:effectLst/>
                <a:latin typeface="Calibri" panose="020F0502020204030204" pitchFamily="34" charset="0"/>
                <a:ea typeface="Calibri" panose="020F0502020204030204" pitchFamily="34" charset="0"/>
                <a:cs typeface="Times New Roman" panose="02020603050405020304" pitchFamily="18" charset="0"/>
              </a:rPr>
              <a:t>tsconfig.json</a:t>
            </a:r>
            <a:r>
              <a:rPr lang="es-EC" sz="1800" b="1" dirty="0">
                <a:effectLst/>
                <a:latin typeface="Calibri" panose="020F0502020204030204" pitchFamily="34" charset="0"/>
                <a:ea typeface="Calibri" panose="020F0502020204030204" pitchFamily="34" charset="0"/>
                <a:cs typeface="Times New Roman" panose="02020603050405020304" pitchFamily="18" charset="0"/>
              </a:rPr>
              <a:t>):</a:t>
            </a:r>
            <a:r>
              <a:rPr lang="es-EC" sz="1800" dirty="0">
                <a:effectLst/>
                <a:latin typeface="Calibri" panose="020F0502020204030204" pitchFamily="34" charset="0"/>
                <a:ea typeface="Calibri" panose="020F0502020204030204" pitchFamily="34" charset="0"/>
                <a:cs typeface="Times New Roman" panose="02020603050405020304" pitchFamily="18" charset="0"/>
              </a:rPr>
              <a:t> </a:t>
            </a:r>
            <a:r>
              <a:rPr lang="es-EC" sz="1800" dirty="0" err="1">
                <a:effectLst/>
                <a:latin typeface="Calibri" panose="020F0502020204030204" pitchFamily="34" charset="0"/>
                <a:ea typeface="Calibri" panose="020F0502020204030204" pitchFamily="34" charset="0"/>
                <a:cs typeface="Times New Roman" panose="02020603050405020304" pitchFamily="18" charset="0"/>
              </a:rPr>
              <a:t>tsc</a:t>
            </a:r>
            <a:r>
              <a:rPr lang="es-EC" sz="1800" dirty="0">
                <a:effectLst/>
                <a:latin typeface="Calibri" panose="020F0502020204030204" pitchFamily="34" charset="0"/>
                <a:ea typeface="Calibri" panose="020F0502020204030204" pitchFamily="34" charset="0"/>
                <a:cs typeface="Times New Roman" panose="02020603050405020304" pitchFamily="18" charset="0"/>
              </a:rPr>
              <a:t> --</a:t>
            </a:r>
            <a:r>
              <a:rPr lang="es-EC" sz="1800" dirty="0" err="1">
                <a:effectLst/>
                <a:latin typeface="Calibri" panose="020F0502020204030204" pitchFamily="34" charset="0"/>
                <a:ea typeface="Calibri" panose="020F0502020204030204" pitchFamily="34" charset="0"/>
                <a:cs typeface="Times New Roman" panose="02020603050405020304" pitchFamily="18" charset="0"/>
              </a:rPr>
              <a:t>init</a:t>
            </a:r>
            <a:endParaRPr lang="es-EC"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C" sz="1800" b="1" dirty="0">
                <a:effectLst/>
                <a:latin typeface="Calibri" panose="020F0502020204030204" pitchFamily="34" charset="0"/>
                <a:ea typeface="Calibri" panose="020F0502020204030204" pitchFamily="34" charset="0"/>
                <a:cs typeface="Times New Roman" panose="02020603050405020304" pitchFamily="18" charset="0"/>
              </a:rPr>
              <a:t>TS en modo </a:t>
            </a:r>
            <a:r>
              <a:rPr lang="es-EC" sz="1800" b="1" dirty="0" err="1">
                <a:effectLst/>
                <a:latin typeface="Calibri" panose="020F0502020204030204" pitchFamily="34" charset="0"/>
                <a:ea typeface="Calibri" panose="020F0502020204030204" pitchFamily="34" charset="0"/>
                <a:cs typeface="Times New Roman" panose="02020603050405020304" pitchFamily="18" charset="0"/>
              </a:rPr>
              <a:t>listener</a:t>
            </a:r>
            <a:r>
              <a:rPr lang="es-EC" sz="1800" b="1" dirty="0">
                <a:effectLst/>
                <a:latin typeface="Calibri" panose="020F0502020204030204" pitchFamily="34" charset="0"/>
                <a:ea typeface="Calibri" panose="020F0502020204030204" pitchFamily="34" charset="0"/>
                <a:cs typeface="Times New Roman" panose="02020603050405020304" pitchFamily="18" charset="0"/>
              </a:rPr>
              <a:t> (cambios detectados automáticamente):</a:t>
            </a:r>
            <a:r>
              <a:rPr lang="es-EC" sz="1800" dirty="0">
                <a:effectLst/>
                <a:latin typeface="Calibri" panose="020F0502020204030204" pitchFamily="34" charset="0"/>
                <a:ea typeface="Calibri" panose="020F0502020204030204" pitchFamily="34" charset="0"/>
                <a:cs typeface="Times New Roman" panose="02020603050405020304" pitchFamily="18" charset="0"/>
              </a:rPr>
              <a:t> </a:t>
            </a:r>
            <a:r>
              <a:rPr lang="es-EC" sz="1800" dirty="0" err="1">
                <a:effectLst/>
                <a:latin typeface="Calibri" panose="020F0502020204030204" pitchFamily="34" charset="0"/>
                <a:ea typeface="Calibri" panose="020F0502020204030204" pitchFamily="34" charset="0"/>
                <a:cs typeface="Times New Roman" panose="02020603050405020304" pitchFamily="18" charset="0"/>
              </a:rPr>
              <a:t>tsc</a:t>
            </a:r>
            <a:r>
              <a:rPr lang="es-EC" sz="1800" dirty="0">
                <a:effectLst/>
                <a:latin typeface="Calibri" panose="020F0502020204030204" pitchFamily="34" charset="0"/>
                <a:ea typeface="Calibri" panose="020F0502020204030204" pitchFamily="34" charset="0"/>
                <a:cs typeface="Times New Roman" panose="02020603050405020304" pitchFamily="18" charset="0"/>
              </a:rPr>
              <a:t> -w</a:t>
            </a:r>
          </a:p>
          <a:p>
            <a:pPr algn="just">
              <a:lnSpc>
                <a:spcPct val="107000"/>
              </a:lnSpc>
              <a:spcAft>
                <a:spcPts val="800"/>
              </a:spcAft>
            </a:pPr>
            <a:r>
              <a:rPr lang="es-EC" sz="1800" b="1" dirty="0">
                <a:effectLst/>
                <a:latin typeface="Calibri" panose="020F0502020204030204" pitchFamily="34" charset="0"/>
                <a:ea typeface="Calibri" panose="020F0502020204030204" pitchFamily="34" charset="0"/>
                <a:cs typeface="Times New Roman" panose="02020603050405020304" pitchFamily="18" charset="0"/>
              </a:rPr>
              <a:t>Definir variables</a:t>
            </a:r>
            <a:endParaRPr lang="es-EC" sz="1800" dirty="0">
              <a:effectLst/>
              <a:latin typeface="Calibri" panose="020F0502020204030204" pitchFamily="34" charset="0"/>
              <a:ea typeface="Calibri" panose="020F0502020204030204" pitchFamily="34" charset="0"/>
              <a:cs typeface="Times New Roman" panose="02020603050405020304" pitchFamily="18" charset="0"/>
            </a:endParaRPr>
          </a:p>
          <a:p>
            <a:pPr lvl="1" indent="-342900" algn="just">
              <a:lnSpc>
                <a:spcPct val="107000"/>
              </a:lnSpc>
              <a:buFont typeface="Wingdings" panose="05000000000000000000" pitchFamily="2" charset="2"/>
              <a:buChar char=""/>
            </a:pPr>
            <a:r>
              <a:rPr lang="es-EC" b="1" dirty="0" err="1">
                <a:effectLst/>
                <a:latin typeface="Calibri" panose="020F0502020204030204" pitchFamily="34" charset="0"/>
                <a:ea typeface="Calibri" panose="020F0502020204030204" pitchFamily="34" charset="0"/>
                <a:cs typeface="Times New Roman" panose="02020603050405020304" pitchFamily="18" charset="0"/>
              </a:rPr>
              <a:t>let</a:t>
            </a:r>
            <a:r>
              <a:rPr lang="es-EC" b="1" dirty="0">
                <a:effectLst/>
                <a:latin typeface="Calibri" panose="020F0502020204030204" pitchFamily="34" charset="0"/>
                <a:ea typeface="Calibri" panose="020F0502020204030204" pitchFamily="34" charset="0"/>
                <a:cs typeface="Times New Roman" panose="02020603050405020304" pitchFamily="18" charset="0"/>
              </a:rPr>
              <a:t> [nombre variable]: [tipo de dato]:</a:t>
            </a:r>
            <a:r>
              <a:rPr lang="es-EC" dirty="0">
                <a:effectLst/>
                <a:latin typeface="Calibri" panose="020F0502020204030204" pitchFamily="34" charset="0"/>
                <a:ea typeface="Calibri" panose="020F0502020204030204" pitchFamily="34" charset="0"/>
                <a:cs typeface="Times New Roman" panose="02020603050405020304" pitchFamily="18" charset="0"/>
              </a:rPr>
              <a:t> Genera variables diferentes por ámbito.</a:t>
            </a:r>
          </a:p>
          <a:p>
            <a:pPr lvl="1" indent="-342900" algn="just">
              <a:lnSpc>
                <a:spcPct val="107000"/>
              </a:lnSpc>
              <a:spcAft>
                <a:spcPts val="800"/>
              </a:spcAft>
              <a:buFont typeface="Wingdings" panose="05000000000000000000" pitchFamily="2" charset="2"/>
              <a:buChar char=""/>
            </a:pPr>
            <a:r>
              <a:rPr lang="es-EC" b="1" dirty="0" err="1">
                <a:effectLst/>
                <a:latin typeface="Calibri" panose="020F0502020204030204" pitchFamily="34" charset="0"/>
                <a:ea typeface="Calibri" panose="020F0502020204030204" pitchFamily="34" charset="0"/>
                <a:cs typeface="Times New Roman" panose="02020603050405020304" pitchFamily="18" charset="0"/>
              </a:rPr>
              <a:t>var</a:t>
            </a:r>
            <a:r>
              <a:rPr lang="es-EC" b="1" dirty="0">
                <a:effectLst/>
                <a:latin typeface="Calibri" panose="020F0502020204030204" pitchFamily="34" charset="0"/>
                <a:ea typeface="Calibri" panose="020F0502020204030204" pitchFamily="34" charset="0"/>
                <a:cs typeface="Times New Roman" panose="02020603050405020304" pitchFamily="18" charset="0"/>
              </a:rPr>
              <a:t> [nombre variable]: [tipo de dato]:</a:t>
            </a:r>
            <a:r>
              <a:rPr lang="es-EC" dirty="0">
                <a:effectLst/>
                <a:latin typeface="Calibri" panose="020F0502020204030204" pitchFamily="34" charset="0"/>
                <a:ea typeface="Calibri" panose="020F0502020204030204" pitchFamily="34" charset="0"/>
                <a:cs typeface="Times New Roman" panose="02020603050405020304" pitchFamily="18" charset="0"/>
              </a:rPr>
              <a:t> No genera variables diferentes por ámbito.</a:t>
            </a:r>
          </a:p>
          <a:p>
            <a:pPr algn="just">
              <a:lnSpc>
                <a:spcPct val="107000"/>
              </a:lnSpc>
              <a:spcAft>
                <a:spcPts val="800"/>
              </a:spcAft>
            </a:pPr>
            <a:r>
              <a:rPr lang="es-EC" sz="1800" b="1" dirty="0">
                <a:effectLst/>
                <a:latin typeface="Calibri" panose="020F0502020204030204" pitchFamily="34" charset="0"/>
                <a:ea typeface="Calibri" panose="020F0502020204030204" pitchFamily="34" charset="0"/>
                <a:cs typeface="Times New Roman" panose="02020603050405020304" pitchFamily="18" charset="0"/>
              </a:rPr>
              <a:t>Definir constantes</a:t>
            </a:r>
            <a:endParaRPr lang="es-EC" sz="1800" dirty="0">
              <a:effectLst/>
              <a:latin typeface="Calibri" panose="020F0502020204030204" pitchFamily="34" charset="0"/>
              <a:ea typeface="Calibri" panose="020F0502020204030204" pitchFamily="34" charset="0"/>
              <a:cs typeface="Times New Roman" panose="02020603050405020304" pitchFamily="18" charset="0"/>
            </a:endParaRPr>
          </a:p>
          <a:p>
            <a:pPr lvl="1" indent="-342900" algn="just">
              <a:lnSpc>
                <a:spcPct val="107000"/>
              </a:lnSpc>
              <a:spcAft>
                <a:spcPts val="800"/>
              </a:spcAft>
              <a:buFont typeface="Wingdings" panose="05000000000000000000" pitchFamily="2" charset="2"/>
              <a:buChar char=""/>
            </a:pPr>
            <a:r>
              <a:rPr lang="es-EC" b="1" dirty="0" err="1">
                <a:effectLst/>
                <a:latin typeface="Calibri" panose="020F0502020204030204" pitchFamily="34" charset="0"/>
                <a:ea typeface="Calibri" panose="020F0502020204030204" pitchFamily="34" charset="0"/>
                <a:cs typeface="Times New Roman" panose="02020603050405020304" pitchFamily="18" charset="0"/>
              </a:rPr>
              <a:t>const</a:t>
            </a:r>
            <a:r>
              <a:rPr lang="es-EC" b="1" dirty="0">
                <a:effectLst/>
                <a:latin typeface="Calibri" panose="020F0502020204030204" pitchFamily="34" charset="0"/>
                <a:ea typeface="Calibri" panose="020F0502020204030204" pitchFamily="34" charset="0"/>
                <a:cs typeface="Times New Roman" panose="02020603050405020304" pitchFamily="18" charset="0"/>
              </a:rPr>
              <a:t> [</a:t>
            </a:r>
            <a:r>
              <a:rPr lang="es-EC" b="1" dirty="0" err="1">
                <a:effectLst/>
                <a:latin typeface="Calibri" panose="020F0502020204030204" pitchFamily="34" charset="0"/>
                <a:ea typeface="Calibri" panose="020F0502020204030204" pitchFamily="34" charset="0"/>
                <a:cs typeface="Times New Roman" panose="02020603050405020304" pitchFamily="18" charset="0"/>
              </a:rPr>
              <a:t>nobre</a:t>
            </a:r>
            <a:r>
              <a:rPr lang="es-EC" b="1" dirty="0">
                <a:effectLst/>
                <a:latin typeface="Calibri" panose="020F0502020204030204" pitchFamily="34" charset="0"/>
                <a:ea typeface="Calibri" panose="020F0502020204030204" pitchFamily="34" charset="0"/>
                <a:cs typeface="Times New Roman" panose="02020603050405020304" pitchFamily="18" charset="0"/>
              </a:rPr>
              <a:t> variable]:</a:t>
            </a:r>
            <a:r>
              <a:rPr lang="es-EC" dirty="0">
                <a:effectLst/>
                <a:latin typeface="Calibri" panose="020F0502020204030204" pitchFamily="34" charset="0"/>
                <a:ea typeface="Calibri" panose="020F0502020204030204" pitchFamily="34" charset="0"/>
                <a:cs typeface="Times New Roman" panose="02020603050405020304" pitchFamily="18" charset="0"/>
              </a:rPr>
              <a:t> Ocupa menos memoria.</a:t>
            </a:r>
          </a:p>
          <a:p>
            <a:pPr algn="just">
              <a:lnSpc>
                <a:spcPct val="107000"/>
              </a:lnSpc>
              <a:spcAft>
                <a:spcPts val="800"/>
              </a:spcAft>
            </a:pPr>
            <a:r>
              <a:rPr lang="es-EC" sz="1800" b="1" dirty="0">
                <a:effectLst/>
                <a:latin typeface="Calibri" panose="020F0502020204030204" pitchFamily="34" charset="0"/>
                <a:ea typeface="Calibri" panose="020F0502020204030204" pitchFamily="34" charset="0"/>
                <a:cs typeface="Times New Roman" panose="02020603050405020304" pitchFamily="18" charset="0"/>
              </a:rPr>
              <a:t>Excluir directorios de compilación:</a:t>
            </a:r>
            <a:r>
              <a:rPr lang="es-EC" sz="1800" dirty="0">
                <a:effectLst/>
                <a:latin typeface="Calibri" panose="020F0502020204030204" pitchFamily="34" charset="0"/>
                <a:ea typeface="Calibri" panose="020F0502020204030204" pitchFamily="34" charset="0"/>
                <a:cs typeface="Times New Roman" panose="02020603050405020304" pitchFamily="18" charset="0"/>
              </a:rPr>
              <a:t> Agregar "</a:t>
            </a:r>
            <a:r>
              <a:rPr lang="es-EC" sz="1800" dirty="0" err="1">
                <a:effectLst/>
                <a:latin typeface="Calibri" panose="020F0502020204030204" pitchFamily="34" charset="0"/>
                <a:ea typeface="Calibri" panose="020F0502020204030204" pitchFamily="34" charset="0"/>
                <a:cs typeface="Times New Roman" panose="02020603050405020304" pitchFamily="18" charset="0"/>
              </a:rPr>
              <a:t>exclude</a:t>
            </a:r>
            <a:r>
              <a:rPr lang="es-EC" sz="1800" dirty="0">
                <a:effectLst/>
                <a:latin typeface="Calibri" panose="020F0502020204030204" pitchFamily="34" charset="0"/>
                <a:ea typeface="Calibri" panose="020F0502020204030204" pitchFamily="34" charset="0"/>
                <a:cs typeface="Times New Roman" panose="02020603050405020304" pitchFamily="18" charset="0"/>
              </a:rPr>
              <a:t>": [[Nombre directorio]] en </a:t>
            </a:r>
            <a:r>
              <a:rPr lang="es-EC" sz="1800" dirty="0" err="1">
                <a:effectLst/>
                <a:latin typeface="Calibri" panose="020F0502020204030204" pitchFamily="34" charset="0"/>
                <a:ea typeface="Calibri" panose="020F0502020204030204" pitchFamily="34" charset="0"/>
                <a:cs typeface="Times New Roman" panose="02020603050405020304" pitchFamily="18" charset="0"/>
              </a:rPr>
              <a:t>tsconfig.json</a:t>
            </a:r>
            <a:endParaRPr lang="es-EC"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C" sz="1800" b="1" dirty="0" err="1">
                <a:effectLst/>
                <a:latin typeface="Calibri" panose="020F0502020204030204" pitchFamily="34" charset="0"/>
                <a:ea typeface="Calibri" panose="020F0502020204030204" pitchFamily="34" charset="0"/>
                <a:cs typeface="Times New Roman" panose="02020603050405020304" pitchFamily="18" charset="0"/>
              </a:rPr>
              <a:t>Templates</a:t>
            </a:r>
            <a:r>
              <a:rPr lang="es-EC" sz="1800" b="1" dirty="0">
                <a:effectLst/>
                <a:latin typeface="Calibri" panose="020F0502020204030204" pitchFamily="34" charset="0"/>
                <a:ea typeface="Calibri" panose="020F0502020204030204" pitchFamily="34" charset="0"/>
                <a:cs typeface="Times New Roman" panose="02020603050405020304" pitchFamily="18" charset="0"/>
              </a:rPr>
              <a:t> literales:</a:t>
            </a:r>
            <a:r>
              <a:rPr lang="es-EC" sz="1800" dirty="0">
                <a:effectLst/>
                <a:latin typeface="Calibri" panose="020F0502020204030204" pitchFamily="34" charset="0"/>
                <a:ea typeface="Calibri" panose="020F0502020204030204" pitchFamily="34" charset="0"/>
                <a:cs typeface="Times New Roman" panose="02020603050405020304" pitchFamily="18" charset="0"/>
              </a:rPr>
              <a:t> `${[nombre variable o función]}`</a:t>
            </a:r>
          </a:p>
          <a:p>
            <a:pPr algn="just">
              <a:lnSpc>
                <a:spcPct val="107000"/>
              </a:lnSpc>
              <a:spcAft>
                <a:spcPts val="800"/>
              </a:spcAft>
            </a:pPr>
            <a:r>
              <a:rPr lang="es-EC" sz="1800" b="1" dirty="0">
                <a:effectLst/>
                <a:latin typeface="Calibri" panose="020F0502020204030204" pitchFamily="34" charset="0"/>
                <a:ea typeface="Calibri" panose="020F0502020204030204" pitchFamily="34" charset="0"/>
                <a:cs typeface="Times New Roman" panose="02020603050405020304" pitchFamily="18" charset="0"/>
              </a:rPr>
              <a:t>Funciones de flecha</a:t>
            </a:r>
            <a:endParaRPr lang="es-EC" sz="1800" dirty="0">
              <a:effectLst/>
              <a:latin typeface="Calibri" panose="020F0502020204030204" pitchFamily="34" charset="0"/>
              <a:ea typeface="Calibri" panose="020F0502020204030204" pitchFamily="34" charset="0"/>
              <a:cs typeface="Times New Roman" panose="02020603050405020304" pitchFamily="18" charset="0"/>
            </a:endParaRPr>
          </a:p>
          <a:p>
            <a:pPr lvl="1" indent="-342900" algn="just">
              <a:lnSpc>
                <a:spcPct val="107000"/>
              </a:lnSpc>
              <a:buFont typeface="+mj-lt"/>
              <a:buAutoNum type="arabicPeriod"/>
            </a:pPr>
            <a:r>
              <a:rPr lang="en-US" dirty="0">
                <a:effectLst/>
                <a:latin typeface="Calibri" panose="020F0502020204030204" pitchFamily="34" charset="0"/>
                <a:ea typeface="Calibri" panose="020F0502020204030204" pitchFamily="34" charset="0"/>
                <a:cs typeface="Times New Roman" panose="02020603050405020304" pitchFamily="18" charset="0"/>
              </a:rPr>
              <a:t>const miFuncion6 = (a: number, b: number) =&gt; a + b;</a:t>
            </a:r>
            <a:endParaRPr lang="es-EC" dirty="0">
              <a:effectLst/>
              <a:latin typeface="Calibri" panose="020F0502020204030204" pitchFamily="34" charset="0"/>
              <a:ea typeface="Calibri" panose="020F0502020204030204" pitchFamily="34" charset="0"/>
              <a:cs typeface="Times New Roman" panose="02020603050405020304" pitchFamily="18" charset="0"/>
            </a:endParaRPr>
          </a:p>
          <a:p>
            <a:pPr lvl="1" indent="-342900" algn="just">
              <a:lnSpc>
                <a:spcPct val="107000"/>
              </a:lnSpc>
              <a:spcAft>
                <a:spcPts val="800"/>
              </a:spcAft>
              <a:buFont typeface="+mj-lt"/>
              <a:buAutoNum type="arabicPeriod"/>
            </a:pPr>
            <a:r>
              <a:rPr lang="es-EC" dirty="0">
                <a:effectLst/>
                <a:latin typeface="Calibri" panose="020F0502020204030204" pitchFamily="34" charset="0"/>
                <a:ea typeface="Calibri" panose="020F0502020204030204" pitchFamily="34" charset="0"/>
                <a:cs typeface="Times New Roman" panose="02020603050405020304" pitchFamily="18" charset="0"/>
              </a:rPr>
              <a:t>No modifican el </a:t>
            </a:r>
            <a:r>
              <a:rPr lang="es-EC" dirty="0" err="1">
                <a:effectLst/>
                <a:latin typeface="Calibri" panose="020F0502020204030204" pitchFamily="34" charset="0"/>
                <a:ea typeface="Calibri" panose="020F0502020204030204" pitchFamily="34" charset="0"/>
                <a:cs typeface="Times New Roman" panose="02020603050405020304" pitchFamily="18" charset="0"/>
              </a:rPr>
              <a:t>scope</a:t>
            </a:r>
            <a:r>
              <a:rPr lang="es-EC" dirty="0">
                <a:effectLst/>
                <a:latin typeface="Calibri" panose="020F0502020204030204" pitchFamily="34" charset="0"/>
                <a:ea typeface="Calibri" panose="020F0502020204030204" pitchFamily="34" charset="0"/>
                <a:cs typeface="Times New Roman" panose="02020603050405020304" pitchFamily="18" charset="0"/>
              </a:rPr>
              <a:t> o alcance de las variables en caso de ser una función interna a un objeto.</a:t>
            </a:r>
          </a:p>
        </p:txBody>
      </p:sp>
      <p:pic>
        <p:nvPicPr>
          <p:cNvPr id="4" name="Picture 2">
            <a:extLst>
              <a:ext uri="{FF2B5EF4-FFF2-40B4-BE49-F238E27FC236}">
                <a16:creationId xmlns:a16="http://schemas.microsoft.com/office/drawing/2014/main" id="{114C21F1-1A61-43EA-9DDC-9451B92A38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5165" y="230189"/>
            <a:ext cx="2200656" cy="1930400"/>
          </a:xfrm>
          <a:prstGeom prst="rect">
            <a:avLst/>
          </a:prstGeom>
          <a:noFill/>
          <a:effectLst>
            <a:outerShdw blurRad="304800" algn="ctr" rotWithShape="0">
              <a:schemeClr val="tx1">
                <a:alpha val="68000"/>
              </a:schemeClr>
            </a:outerShdw>
          </a:effectLst>
          <a:scene3d>
            <a:camera prst="orthographicFront"/>
            <a:lightRig rig="threePt" dir="t"/>
          </a:scene3d>
          <a:sp3d>
            <a:bevelT w="635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304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558697-9A82-47B4-B5F1-70E60A265E15}"/>
              </a:ext>
            </a:extLst>
          </p:cNvPr>
          <p:cNvSpPr>
            <a:spLocks noGrp="1"/>
          </p:cNvSpPr>
          <p:nvPr>
            <p:ph type="title"/>
          </p:nvPr>
        </p:nvSpPr>
        <p:spPr/>
        <p:txBody>
          <a:bodyPr/>
          <a:lstStyle/>
          <a:p>
            <a:r>
              <a:rPr lang="es-EC" dirty="0"/>
              <a:t>Promesas</a:t>
            </a:r>
          </a:p>
        </p:txBody>
      </p:sp>
      <p:sp>
        <p:nvSpPr>
          <p:cNvPr id="3" name="Marcador de contenido 2">
            <a:extLst>
              <a:ext uri="{FF2B5EF4-FFF2-40B4-BE49-F238E27FC236}">
                <a16:creationId xmlns:a16="http://schemas.microsoft.com/office/drawing/2014/main" id="{AA9CA5FC-94E7-4BA5-A748-47D8BE6EF30A}"/>
              </a:ext>
            </a:extLst>
          </p:cNvPr>
          <p:cNvSpPr>
            <a:spLocks noGrp="1"/>
          </p:cNvSpPr>
          <p:nvPr>
            <p:ph idx="1"/>
          </p:nvPr>
        </p:nvSpPr>
        <p:spPr/>
        <p:txBody>
          <a:bodyPr/>
          <a:lstStyle/>
          <a:p>
            <a:r>
              <a:rPr lang="es-ES" dirty="0"/>
              <a:t>Las promesas representan un resultado eventual de una operación asincrónica, la primera manera de interactuar con una promesa o </a:t>
            </a:r>
            <a:r>
              <a:rPr lang="es-ES" dirty="0" err="1"/>
              <a:t>promise</a:t>
            </a:r>
            <a:r>
              <a:rPr lang="es-ES" dirty="0"/>
              <a:t> es a través del método </a:t>
            </a:r>
            <a:r>
              <a:rPr lang="es-ES" dirty="0" err="1"/>
              <a:t>then</a:t>
            </a:r>
            <a:r>
              <a:rPr lang="es-ES" dirty="0"/>
              <a:t> el cual registra el </a:t>
            </a:r>
            <a:r>
              <a:rPr lang="es-ES" dirty="0" err="1"/>
              <a:t>callback</a:t>
            </a:r>
            <a:r>
              <a:rPr lang="es-ES" dirty="0"/>
              <a:t> que recibirá la respuesta o la razón por la cual la promesa no ha podido ser cumplida.</a:t>
            </a:r>
            <a:endParaRPr lang="es-EC" dirty="0"/>
          </a:p>
        </p:txBody>
      </p:sp>
      <p:pic>
        <p:nvPicPr>
          <p:cNvPr id="4" name="Picture 2">
            <a:extLst>
              <a:ext uri="{FF2B5EF4-FFF2-40B4-BE49-F238E27FC236}">
                <a16:creationId xmlns:a16="http://schemas.microsoft.com/office/drawing/2014/main" id="{114C21F1-1A61-43EA-9DDC-9451B92A38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5165" y="230189"/>
            <a:ext cx="2200656" cy="1930400"/>
          </a:xfrm>
          <a:prstGeom prst="rect">
            <a:avLst/>
          </a:prstGeom>
          <a:noFill/>
          <a:effectLst>
            <a:outerShdw blurRad="304800" algn="ctr" rotWithShape="0">
              <a:schemeClr val="tx1">
                <a:alpha val="68000"/>
              </a:schemeClr>
            </a:outerShdw>
          </a:effectLst>
          <a:scene3d>
            <a:camera prst="orthographicFront"/>
            <a:lightRig rig="threePt" dir="t"/>
          </a:scene3d>
          <a:sp3d>
            <a:bevelT w="6350"/>
          </a:sp3d>
          <a:extLst>
            <a:ext uri="{909E8E84-426E-40DD-AFC4-6F175D3DCCD1}">
              <a14:hiddenFill xmlns:a14="http://schemas.microsoft.com/office/drawing/2010/main">
                <a:solidFill>
                  <a:srgbClr val="FFFFFF"/>
                </a:solidFill>
              </a14:hiddenFill>
            </a:ext>
          </a:extLst>
        </p:spPr>
      </p:pic>
      <p:pic>
        <p:nvPicPr>
          <p:cNvPr id="8" name="Imagen 7">
            <a:extLst>
              <a:ext uri="{FF2B5EF4-FFF2-40B4-BE49-F238E27FC236}">
                <a16:creationId xmlns:a16="http://schemas.microsoft.com/office/drawing/2014/main" id="{44508E91-5BE1-4DED-8DA3-057B50F9B188}"/>
              </a:ext>
            </a:extLst>
          </p:cNvPr>
          <p:cNvPicPr>
            <a:picLocks noChangeAspect="1"/>
          </p:cNvPicPr>
          <p:nvPr/>
        </p:nvPicPr>
        <p:blipFill>
          <a:blip r:embed="rId3"/>
          <a:stretch>
            <a:fillRect/>
          </a:stretch>
        </p:blipFill>
        <p:spPr>
          <a:xfrm>
            <a:off x="1069920" y="3626232"/>
            <a:ext cx="7759705" cy="2143947"/>
          </a:xfrm>
          <a:prstGeom prst="rect">
            <a:avLst/>
          </a:prstGeom>
        </p:spPr>
      </p:pic>
    </p:spTree>
    <p:extLst>
      <p:ext uri="{BB962C8B-B14F-4D97-AF65-F5344CB8AC3E}">
        <p14:creationId xmlns:p14="http://schemas.microsoft.com/office/powerpoint/2010/main" val="1256982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558697-9A82-47B4-B5F1-70E60A265E15}"/>
              </a:ext>
            </a:extLst>
          </p:cNvPr>
          <p:cNvSpPr>
            <a:spLocks noGrp="1"/>
          </p:cNvSpPr>
          <p:nvPr>
            <p:ph type="title"/>
          </p:nvPr>
        </p:nvSpPr>
        <p:spPr>
          <a:xfrm>
            <a:off x="677334" y="609600"/>
            <a:ext cx="8596668" cy="746234"/>
          </a:xfrm>
        </p:spPr>
        <p:txBody>
          <a:bodyPr/>
          <a:lstStyle/>
          <a:p>
            <a:r>
              <a:rPr lang="es-EC" dirty="0"/>
              <a:t>Decoradores y otros</a:t>
            </a:r>
          </a:p>
        </p:txBody>
      </p:sp>
      <p:sp>
        <p:nvSpPr>
          <p:cNvPr id="3" name="Marcador de contenido 2">
            <a:extLst>
              <a:ext uri="{FF2B5EF4-FFF2-40B4-BE49-F238E27FC236}">
                <a16:creationId xmlns:a16="http://schemas.microsoft.com/office/drawing/2014/main" id="{AA9CA5FC-94E7-4BA5-A748-47D8BE6EF30A}"/>
              </a:ext>
            </a:extLst>
          </p:cNvPr>
          <p:cNvSpPr>
            <a:spLocks noGrp="1"/>
          </p:cNvSpPr>
          <p:nvPr>
            <p:ph idx="1"/>
          </p:nvPr>
        </p:nvSpPr>
        <p:spPr>
          <a:xfrm>
            <a:off x="677334" y="1355835"/>
            <a:ext cx="8596668" cy="4685528"/>
          </a:xfrm>
        </p:spPr>
        <p:txBody>
          <a:bodyPr numCol="2" spcCol="360000">
            <a:normAutofit/>
          </a:bodyPr>
          <a:lstStyle/>
          <a:p>
            <a:r>
              <a:rPr lang="es-EC" sz="1700" dirty="0">
                <a:effectLst/>
                <a:latin typeface="Calibri" panose="020F0502020204030204" pitchFamily="34" charset="0"/>
                <a:ea typeface="Calibri" panose="020F0502020204030204" pitchFamily="34" charset="0"/>
                <a:cs typeface="Times New Roman" panose="02020603050405020304" pitchFamily="18" charset="0"/>
              </a:rPr>
              <a:t>Los decoradores (</a:t>
            </a:r>
            <a:r>
              <a:rPr lang="es-EC" sz="1700" dirty="0" err="1">
                <a:effectLst/>
                <a:latin typeface="Calibri" panose="020F0502020204030204" pitchFamily="34" charset="0"/>
                <a:ea typeface="Calibri" panose="020F0502020204030204" pitchFamily="34" charset="0"/>
                <a:cs typeface="Times New Roman" panose="02020603050405020304" pitchFamily="18" charset="0"/>
              </a:rPr>
              <a:t>decorators</a:t>
            </a:r>
            <a:r>
              <a:rPr lang="es-EC" sz="1700" dirty="0">
                <a:effectLst/>
                <a:latin typeface="Calibri" panose="020F0502020204030204" pitchFamily="34" charset="0"/>
                <a:ea typeface="Calibri" panose="020F0502020204030204" pitchFamily="34" charset="0"/>
                <a:cs typeface="Times New Roman" panose="02020603050405020304" pitchFamily="18" charset="0"/>
              </a:rPr>
              <a:t> en inglés) permiten añadir anotaciones y metadatos o cambiar el comportamiento de clases, propiedades, métodos, parámetros y </a:t>
            </a:r>
            <a:r>
              <a:rPr lang="es-EC" sz="1700" dirty="0" err="1">
                <a:effectLst/>
                <a:latin typeface="Calibri" panose="020F0502020204030204" pitchFamily="34" charset="0"/>
                <a:ea typeface="Calibri" panose="020F0502020204030204" pitchFamily="34" charset="0"/>
                <a:cs typeface="Times New Roman" panose="02020603050405020304" pitchFamily="18" charset="0"/>
              </a:rPr>
              <a:t>accesors</a:t>
            </a:r>
            <a:r>
              <a:rPr lang="es-EC" sz="1700" dirty="0">
                <a:effectLst/>
                <a:latin typeface="Calibri" panose="020F0502020204030204" pitchFamily="34" charset="0"/>
                <a:ea typeface="Calibri" panose="020F0502020204030204" pitchFamily="34" charset="0"/>
                <a:cs typeface="Times New Roman" panose="02020603050405020304" pitchFamily="18" charset="0"/>
              </a:rPr>
              <a:t>. Con </a:t>
            </a:r>
            <a:r>
              <a:rPr lang="es-EC" sz="1700" dirty="0" err="1">
                <a:effectLst/>
                <a:latin typeface="Calibri" panose="020F0502020204030204" pitchFamily="34" charset="0"/>
                <a:ea typeface="Calibri" panose="020F0502020204030204" pitchFamily="34" charset="0"/>
                <a:cs typeface="Times New Roman" panose="02020603050405020304" pitchFamily="18" charset="0"/>
              </a:rPr>
              <a:t>TypeScript</a:t>
            </a:r>
            <a:r>
              <a:rPr lang="es-EC" sz="1700" dirty="0">
                <a:effectLst/>
                <a:latin typeface="Calibri" panose="020F0502020204030204" pitchFamily="34" charset="0"/>
                <a:ea typeface="Calibri" panose="020F0502020204030204" pitchFamily="34" charset="0"/>
                <a:cs typeface="Times New Roman" panose="02020603050405020304" pitchFamily="18" charset="0"/>
              </a:rPr>
              <a:t> podemos usarlos activando la propiedad </a:t>
            </a:r>
            <a:r>
              <a:rPr lang="es-EC" sz="1700" dirty="0" err="1">
                <a:effectLst/>
                <a:latin typeface="Calibri" panose="020F0502020204030204" pitchFamily="34" charset="0"/>
                <a:ea typeface="Calibri" panose="020F0502020204030204" pitchFamily="34" charset="0"/>
                <a:cs typeface="Times New Roman" panose="02020603050405020304" pitchFamily="18" charset="0"/>
              </a:rPr>
              <a:t>experimentalDecorators</a:t>
            </a:r>
            <a:r>
              <a:rPr lang="es-EC" sz="1700" dirty="0">
                <a:effectLst/>
                <a:latin typeface="Calibri" panose="020F0502020204030204" pitchFamily="34" charset="0"/>
                <a:ea typeface="Calibri" panose="020F0502020204030204" pitchFamily="34" charset="0"/>
                <a:cs typeface="Times New Roman" panose="02020603050405020304" pitchFamily="18" charset="0"/>
              </a:rPr>
              <a:t> del </a:t>
            </a:r>
            <a:r>
              <a:rPr lang="es-EC" sz="1700" dirty="0" err="1">
                <a:effectLst/>
                <a:latin typeface="Calibri" panose="020F0502020204030204" pitchFamily="34" charset="0"/>
                <a:ea typeface="Calibri" panose="020F0502020204030204" pitchFamily="34" charset="0"/>
                <a:cs typeface="Times New Roman" panose="02020603050405020304" pitchFamily="18" charset="0"/>
              </a:rPr>
              <a:t>tsconfig.json</a:t>
            </a:r>
            <a:r>
              <a:rPr lang="es-EC" sz="1700" dirty="0">
                <a:effectLst/>
                <a:latin typeface="Calibri" panose="020F0502020204030204" pitchFamily="34" charset="0"/>
                <a:ea typeface="Calibri" panose="020F0502020204030204" pitchFamily="34" charset="0"/>
                <a:cs typeface="Times New Roman" panose="02020603050405020304" pitchFamily="18" charset="0"/>
              </a:rPr>
              <a:t> de nuestro proyecto o si decidimos compilar mediante el comando </a:t>
            </a:r>
            <a:r>
              <a:rPr lang="es-EC" sz="1700" dirty="0" err="1">
                <a:effectLst/>
                <a:latin typeface="Calibri" panose="020F0502020204030204" pitchFamily="34" charset="0"/>
                <a:ea typeface="Calibri" panose="020F0502020204030204" pitchFamily="34" charset="0"/>
                <a:cs typeface="Times New Roman" panose="02020603050405020304" pitchFamily="18" charset="0"/>
              </a:rPr>
              <a:t>tsc</a:t>
            </a:r>
            <a:r>
              <a:rPr lang="es-EC" sz="1700" dirty="0">
                <a:effectLst/>
                <a:latin typeface="Calibri" panose="020F0502020204030204" pitchFamily="34" charset="0"/>
                <a:ea typeface="Calibri" panose="020F0502020204030204" pitchFamily="34" charset="0"/>
                <a:cs typeface="Times New Roman" panose="02020603050405020304" pitchFamily="18" charset="0"/>
              </a:rPr>
              <a:t>, colocar siempre la opción de --</a:t>
            </a:r>
            <a:r>
              <a:rPr lang="es-EC" sz="1700" dirty="0" err="1">
                <a:effectLst/>
                <a:latin typeface="Calibri" panose="020F0502020204030204" pitchFamily="34" charset="0"/>
                <a:ea typeface="Calibri" panose="020F0502020204030204" pitchFamily="34" charset="0"/>
                <a:cs typeface="Times New Roman" panose="02020603050405020304" pitchFamily="18" charset="0"/>
              </a:rPr>
              <a:t>experimentalDecorators</a:t>
            </a:r>
            <a:r>
              <a:rPr lang="es-EC" sz="1700" dirty="0">
                <a:effectLst/>
                <a:latin typeface="Calibri" panose="020F0502020204030204" pitchFamily="34" charset="0"/>
                <a:ea typeface="Calibri" panose="020F0502020204030204" pitchFamily="34" charset="0"/>
                <a:cs typeface="Times New Roman" panose="02020603050405020304" pitchFamily="18" charset="0"/>
              </a:rPr>
              <a:t> ---target ES5. </a:t>
            </a:r>
          </a:p>
          <a:p>
            <a:pPr lvl="1"/>
            <a:r>
              <a:rPr lang="es-EC" sz="1700" dirty="0">
                <a:latin typeface="Calibri" panose="020F0502020204030204" pitchFamily="34" charset="0"/>
                <a:ea typeface="Calibri" panose="020F0502020204030204" pitchFamily="34" charset="0"/>
                <a:cs typeface="Times New Roman" panose="02020603050405020304" pitchFamily="18" charset="0"/>
              </a:rPr>
              <a:t>@&lt;Nombre del decorador&gt;</a:t>
            </a:r>
          </a:p>
          <a:p>
            <a:r>
              <a:rPr lang="es-ES" sz="1700" b="1" dirty="0" err="1">
                <a:effectLst/>
                <a:latin typeface="Calibri" panose="020F0502020204030204" pitchFamily="34" charset="0"/>
                <a:ea typeface="Calibri" panose="020F0502020204030204" pitchFamily="34" charset="0"/>
                <a:cs typeface="Times New Roman" panose="02020603050405020304" pitchFamily="18" charset="0"/>
              </a:rPr>
              <a:t>Types</a:t>
            </a:r>
            <a:r>
              <a:rPr lang="es-ES" sz="1700" b="1" dirty="0">
                <a:effectLst/>
                <a:latin typeface="Calibri" panose="020F0502020204030204" pitchFamily="34" charset="0"/>
                <a:ea typeface="Calibri" panose="020F0502020204030204" pitchFamily="34" charset="0"/>
                <a:cs typeface="Times New Roman" panose="02020603050405020304" pitchFamily="18" charset="0"/>
              </a:rPr>
              <a:t> e interfaces</a:t>
            </a:r>
          </a:p>
          <a:p>
            <a:pPr lvl="1"/>
            <a:r>
              <a:rPr lang="es-ES" sz="1700" dirty="0">
                <a:effectLst/>
                <a:latin typeface="Calibri" panose="020F0502020204030204" pitchFamily="34" charset="0"/>
                <a:ea typeface="Calibri" panose="020F0502020204030204" pitchFamily="34" charset="0"/>
                <a:cs typeface="Times New Roman" panose="02020603050405020304" pitchFamily="18" charset="0"/>
              </a:rPr>
              <a:t>Sirven para definir un contrato </a:t>
            </a:r>
            <a:r>
              <a:rPr lang="es-ES" sz="1700" dirty="0" err="1">
                <a:effectLst/>
                <a:latin typeface="Calibri" panose="020F0502020204030204" pitchFamily="34" charset="0"/>
                <a:ea typeface="Calibri" panose="020F0502020204030204" pitchFamily="34" charset="0"/>
                <a:cs typeface="Times New Roman" panose="02020603050405020304" pitchFamily="18" charset="0"/>
              </a:rPr>
              <a:t>quepuede</a:t>
            </a:r>
            <a:r>
              <a:rPr lang="es-ES" sz="1700" dirty="0">
                <a:effectLst/>
                <a:latin typeface="Calibri" panose="020F0502020204030204" pitchFamily="34" charset="0"/>
                <a:ea typeface="Calibri" panose="020F0502020204030204" pitchFamily="34" charset="0"/>
                <a:cs typeface="Times New Roman" panose="02020603050405020304" pitchFamily="18" charset="0"/>
              </a:rPr>
              <a:t> extenderse.</a:t>
            </a:r>
          </a:p>
          <a:p>
            <a:r>
              <a:rPr lang="es-ES" sz="1700" b="1" dirty="0">
                <a:effectLst/>
                <a:latin typeface="Calibri" panose="020F0502020204030204" pitchFamily="34" charset="0"/>
                <a:ea typeface="Calibri" panose="020F0502020204030204" pitchFamily="34" charset="0"/>
                <a:cs typeface="Times New Roman" panose="02020603050405020304" pitchFamily="18" charset="0"/>
              </a:rPr>
              <a:t>Importación</a:t>
            </a:r>
          </a:p>
          <a:p>
            <a:pPr lvl="1"/>
            <a:r>
              <a:rPr lang="es-ES" sz="1700" dirty="0">
                <a:effectLst/>
                <a:latin typeface="Calibri" panose="020F0502020204030204" pitchFamily="34" charset="0"/>
                <a:ea typeface="Calibri" panose="020F0502020204030204" pitchFamily="34" charset="0"/>
                <a:cs typeface="Times New Roman" panose="02020603050405020304" pitchFamily="18" charset="0"/>
              </a:rPr>
              <a:t>Incluir clases desde orígenes externos. Las clases deben tener la palabra reservada </a:t>
            </a:r>
            <a:r>
              <a:rPr lang="es-ES" sz="1700" dirty="0" err="1">
                <a:effectLst/>
                <a:latin typeface="Calibri" panose="020F0502020204030204" pitchFamily="34" charset="0"/>
                <a:ea typeface="Calibri" panose="020F0502020204030204" pitchFamily="34" charset="0"/>
                <a:cs typeface="Times New Roman" panose="02020603050405020304" pitchFamily="18" charset="0"/>
              </a:rPr>
              <a:t>export</a:t>
            </a:r>
            <a:r>
              <a:rPr lang="es-ES" sz="1700" dirty="0">
                <a:effectLst/>
                <a:latin typeface="Calibri" panose="020F0502020204030204" pitchFamily="34" charset="0"/>
                <a:ea typeface="Calibri" panose="020F0502020204030204" pitchFamily="34" charset="0"/>
                <a:cs typeface="Times New Roman" panose="02020603050405020304" pitchFamily="18" charset="0"/>
              </a:rPr>
              <a:t>.</a:t>
            </a:r>
          </a:p>
          <a:p>
            <a:r>
              <a:rPr lang="es-ES" sz="1700" b="1" dirty="0" err="1">
                <a:effectLst/>
                <a:latin typeface="Calibri" panose="020F0502020204030204" pitchFamily="34" charset="0"/>
                <a:ea typeface="Calibri" panose="020F0502020204030204" pitchFamily="34" charset="0"/>
                <a:cs typeface="Times New Roman" panose="02020603050405020304" pitchFamily="18" charset="0"/>
              </a:rPr>
              <a:t>Backticks</a:t>
            </a:r>
            <a:r>
              <a:rPr lang="es-ES" sz="1700" b="1" dirty="0">
                <a:effectLst/>
                <a:latin typeface="Calibri" panose="020F0502020204030204" pitchFamily="34" charset="0"/>
                <a:ea typeface="Calibri" panose="020F0502020204030204" pitchFamily="34" charset="0"/>
                <a:cs typeface="Times New Roman" panose="02020603050405020304" pitchFamily="18" charset="0"/>
              </a:rPr>
              <a:t> (``)</a:t>
            </a:r>
          </a:p>
          <a:p>
            <a:pPr lvl="1"/>
            <a:r>
              <a:rPr lang="es-ES" sz="1700" dirty="0">
                <a:effectLst/>
                <a:latin typeface="Calibri" panose="020F0502020204030204" pitchFamily="34" charset="0"/>
                <a:ea typeface="Calibri" panose="020F0502020204030204" pitchFamily="34" charset="0"/>
                <a:cs typeface="Times New Roman" panose="02020603050405020304" pitchFamily="18" charset="0"/>
              </a:rPr>
              <a:t>Permiten trabajar con textos largos y con saltos de línea. </a:t>
            </a:r>
          </a:p>
          <a:p>
            <a:pPr algn="ctr"/>
            <a:r>
              <a:rPr lang="es-ES" sz="1700" b="1" dirty="0">
                <a:effectLst/>
                <a:latin typeface="Calibri" panose="020F0502020204030204" pitchFamily="34" charset="0"/>
                <a:ea typeface="Calibri" panose="020F0502020204030204" pitchFamily="34" charset="0"/>
                <a:cs typeface="Times New Roman" panose="02020603050405020304" pitchFamily="18" charset="0"/>
              </a:rPr>
              <a:t>Referencia a objetos</a:t>
            </a:r>
          </a:p>
          <a:p>
            <a:pPr lvl="1"/>
            <a:r>
              <a:rPr lang="es-ES" sz="1700" dirty="0">
                <a:effectLst/>
                <a:latin typeface="Calibri" panose="020F0502020204030204" pitchFamily="34" charset="0"/>
                <a:ea typeface="Calibri" panose="020F0502020204030204" pitchFamily="34" charset="0"/>
                <a:cs typeface="Times New Roman" panose="02020603050405020304" pitchFamily="18" charset="0"/>
              </a:rPr>
              <a:t>Con doble llave {{}} para el valor. </a:t>
            </a:r>
          </a:p>
          <a:p>
            <a:pPr lvl="1"/>
            <a:r>
              <a:rPr lang="es-ES" sz="1700" dirty="0">
                <a:effectLst/>
                <a:latin typeface="Calibri" panose="020F0502020204030204" pitchFamily="34" charset="0"/>
                <a:ea typeface="Calibri" panose="020F0502020204030204" pitchFamily="34" charset="0"/>
                <a:cs typeface="Times New Roman" panose="02020603050405020304" pitchFamily="18" charset="0"/>
              </a:rPr>
              <a:t>Con corchete en atributo []. </a:t>
            </a:r>
          </a:p>
          <a:p>
            <a:r>
              <a:rPr lang="es-ES" sz="1700" b="1" dirty="0">
                <a:effectLst/>
                <a:latin typeface="Calibri" panose="020F0502020204030204" pitchFamily="34" charset="0"/>
                <a:ea typeface="Calibri" panose="020F0502020204030204" pitchFamily="34" charset="0"/>
                <a:cs typeface="Times New Roman" panose="02020603050405020304" pitchFamily="18" charset="0"/>
              </a:rPr>
              <a:t>Operador Spread (…)</a:t>
            </a:r>
          </a:p>
          <a:p>
            <a:pPr lvl="1"/>
            <a:r>
              <a:rPr lang="es-ES" sz="1700" dirty="0">
                <a:effectLst/>
                <a:latin typeface="Calibri" panose="020F0502020204030204" pitchFamily="34" charset="0"/>
                <a:ea typeface="Calibri" panose="020F0502020204030204" pitchFamily="34" charset="0"/>
                <a:cs typeface="Times New Roman" panose="02020603050405020304" pitchFamily="18" charset="0"/>
              </a:rPr>
              <a:t>Sirve para “extender” los elementos de un arreglo u objeto. </a:t>
            </a:r>
          </a:p>
        </p:txBody>
      </p:sp>
      <p:pic>
        <p:nvPicPr>
          <p:cNvPr id="4" name="Picture 2">
            <a:extLst>
              <a:ext uri="{FF2B5EF4-FFF2-40B4-BE49-F238E27FC236}">
                <a16:creationId xmlns:a16="http://schemas.microsoft.com/office/drawing/2014/main" id="{114C21F1-1A61-43EA-9DDC-9451B92A38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5165" y="230189"/>
            <a:ext cx="2200656" cy="1930400"/>
          </a:xfrm>
          <a:prstGeom prst="rect">
            <a:avLst/>
          </a:prstGeom>
          <a:noFill/>
          <a:effectLst>
            <a:outerShdw blurRad="304800" algn="ctr" rotWithShape="0">
              <a:schemeClr val="tx1">
                <a:alpha val="68000"/>
              </a:schemeClr>
            </a:outerShdw>
          </a:effectLst>
          <a:scene3d>
            <a:camera prst="orthographicFront"/>
            <a:lightRig rig="threePt" dir="t"/>
          </a:scene3d>
          <a:sp3d>
            <a:bevelT w="635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3724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558697-9A82-47B4-B5F1-70E60A265E15}"/>
              </a:ext>
            </a:extLst>
          </p:cNvPr>
          <p:cNvSpPr>
            <a:spLocks noGrp="1"/>
          </p:cNvSpPr>
          <p:nvPr>
            <p:ph type="title"/>
          </p:nvPr>
        </p:nvSpPr>
        <p:spPr>
          <a:xfrm>
            <a:off x="677334" y="609600"/>
            <a:ext cx="8596668" cy="683172"/>
          </a:xfrm>
        </p:spPr>
        <p:txBody>
          <a:bodyPr/>
          <a:lstStyle/>
          <a:p>
            <a:r>
              <a:rPr lang="es-ES" dirty="0"/>
              <a:t>Angular</a:t>
            </a:r>
            <a:endParaRPr lang="es-EC" dirty="0"/>
          </a:p>
        </p:txBody>
      </p:sp>
      <p:sp>
        <p:nvSpPr>
          <p:cNvPr id="3" name="Marcador de contenido 2">
            <a:extLst>
              <a:ext uri="{FF2B5EF4-FFF2-40B4-BE49-F238E27FC236}">
                <a16:creationId xmlns:a16="http://schemas.microsoft.com/office/drawing/2014/main" id="{AA9CA5FC-94E7-4BA5-A748-47D8BE6EF30A}"/>
              </a:ext>
            </a:extLst>
          </p:cNvPr>
          <p:cNvSpPr>
            <a:spLocks noGrp="1"/>
          </p:cNvSpPr>
          <p:nvPr>
            <p:ph idx="1"/>
          </p:nvPr>
        </p:nvSpPr>
        <p:spPr>
          <a:xfrm>
            <a:off x="677334" y="1292772"/>
            <a:ext cx="8596668" cy="4955627"/>
          </a:xfrm>
        </p:spPr>
        <p:txBody>
          <a:bodyPr numCol="2" spcCol="360000">
            <a:noAutofit/>
          </a:bodyPr>
          <a:lstStyle/>
          <a:p>
            <a:r>
              <a:rPr lang="es-ES" sz="1500" b="1" dirty="0"/>
              <a:t>Directivas estructurales</a:t>
            </a:r>
          </a:p>
          <a:p>
            <a:pPr lvl="1"/>
            <a:r>
              <a:rPr lang="es-ES" sz="1500" dirty="0"/>
              <a:t>Las directivas estructurales corresponden a elementos en el HTML que permiten añadir, manipular o eliminar elementos del DOM.</a:t>
            </a:r>
          </a:p>
          <a:p>
            <a:r>
              <a:rPr lang="es-ES" sz="1500" b="1" dirty="0"/>
              <a:t>Componente</a:t>
            </a:r>
          </a:p>
          <a:p>
            <a:pPr lvl="1"/>
            <a:r>
              <a:rPr lang="es-ES" sz="1500" dirty="0"/>
              <a:t>Es un bloque de código </a:t>
            </a:r>
            <a:r>
              <a:rPr lang="es-ES" sz="1500" dirty="0" err="1"/>
              <a:t>re-utilizable</a:t>
            </a:r>
            <a:r>
              <a:rPr lang="es-ES" sz="1500" dirty="0"/>
              <a:t>, que consta básicamente de 3 archivos: un CSS, un HTML (plantilla o </a:t>
            </a:r>
            <a:r>
              <a:rPr lang="es-ES" sz="1500" dirty="0" err="1"/>
              <a:t>template</a:t>
            </a:r>
            <a:r>
              <a:rPr lang="es-ES" sz="1500" dirty="0"/>
              <a:t>) y un </a:t>
            </a:r>
            <a:r>
              <a:rPr lang="es-ES" sz="1500" dirty="0" err="1"/>
              <a:t>TypeScript</a:t>
            </a:r>
            <a:r>
              <a:rPr lang="es-ES" sz="1500" dirty="0"/>
              <a:t>. La carpeta app con la que viene Angular por defecto es un componente, aunque un tanto especial. </a:t>
            </a:r>
          </a:p>
          <a:p>
            <a:r>
              <a:rPr lang="es-ES" sz="1500" b="1" dirty="0"/>
              <a:t>Tipos</a:t>
            </a:r>
          </a:p>
          <a:p>
            <a:pPr lvl="1"/>
            <a:r>
              <a:rPr lang="es-ES" sz="1500" dirty="0"/>
              <a:t>Angular</a:t>
            </a:r>
          </a:p>
          <a:p>
            <a:pPr lvl="2"/>
            <a:r>
              <a:rPr lang="es-ES" sz="1500" dirty="0"/>
              <a:t>@Component</a:t>
            </a:r>
          </a:p>
          <a:p>
            <a:pPr lvl="2"/>
            <a:r>
              <a:rPr lang="es-ES" sz="1500" dirty="0"/>
              <a:t>@Module</a:t>
            </a:r>
          </a:p>
          <a:p>
            <a:pPr lvl="2"/>
            <a:r>
              <a:rPr lang="es-ES" sz="1500" dirty="0"/>
              <a:t>Personalizadas (</a:t>
            </a:r>
            <a:r>
              <a:rPr lang="es-ES" sz="1500" dirty="0" err="1"/>
              <a:t>Custom</a:t>
            </a:r>
            <a:r>
              <a:rPr lang="es-ES" sz="1500" dirty="0"/>
              <a:t>)</a:t>
            </a:r>
          </a:p>
          <a:p>
            <a:pPr lvl="3"/>
            <a:r>
              <a:rPr lang="es-ES" sz="1500" dirty="0"/>
              <a:t>Creadas específicamente	</a:t>
            </a:r>
          </a:p>
          <a:p>
            <a:pPr lvl="1"/>
            <a:r>
              <a:rPr lang="es-ES" sz="1500" b="1" dirty="0"/>
              <a:t>Tipo estructura</a:t>
            </a:r>
          </a:p>
          <a:p>
            <a:pPr lvl="2"/>
            <a:r>
              <a:rPr lang="es-ES" sz="1500" dirty="0" err="1"/>
              <a:t>ngIf-else-then</a:t>
            </a:r>
            <a:endParaRPr lang="es-ES" sz="1500" dirty="0"/>
          </a:p>
          <a:p>
            <a:pPr lvl="2"/>
            <a:r>
              <a:rPr lang="es-ES" sz="1500" dirty="0" err="1"/>
              <a:t>ngFor</a:t>
            </a:r>
            <a:endParaRPr lang="es-ES" sz="1500" dirty="0"/>
          </a:p>
          <a:p>
            <a:pPr lvl="2"/>
            <a:r>
              <a:rPr lang="es-ES" sz="1500" dirty="0" err="1"/>
              <a:t>ngSwitch</a:t>
            </a:r>
            <a:endParaRPr lang="es-ES" sz="1500" dirty="0"/>
          </a:p>
          <a:p>
            <a:pPr lvl="2"/>
            <a:r>
              <a:rPr lang="es-ES" sz="1500" dirty="0" err="1"/>
              <a:t>ngPlural</a:t>
            </a:r>
            <a:endParaRPr lang="es-ES" sz="1500" dirty="0"/>
          </a:p>
          <a:p>
            <a:pPr lvl="2"/>
            <a:r>
              <a:rPr lang="es-ES" sz="1500" dirty="0" err="1"/>
              <a:t>ngTemplate</a:t>
            </a:r>
            <a:endParaRPr lang="es-ES" sz="1500" dirty="0"/>
          </a:p>
          <a:p>
            <a:pPr lvl="2"/>
            <a:r>
              <a:rPr lang="es-ES" sz="1500" dirty="0" err="1"/>
              <a:t>ngComponentOutlet</a:t>
            </a:r>
            <a:endParaRPr lang="es-ES" sz="1500" dirty="0"/>
          </a:p>
          <a:p>
            <a:pPr lvl="1"/>
            <a:r>
              <a:rPr lang="es-ES" sz="1500" b="1" dirty="0"/>
              <a:t>Tipo atributo</a:t>
            </a:r>
          </a:p>
          <a:p>
            <a:pPr lvl="2"/>
            <a:r>
              <a:rPr lang="es-ES" sz="1500" dirty="0" err="1"/>
              <a:t>ngClass</a:t>
            </a:r>
            <a:endParaRPr lang="es-ES" sz="1500" dirty="0"/>
          </a:p>
          <a:p>
            <a:pPr lvl="2"/>
            <a:r>
              <a:rPr lang="es-ES" sz="1500" dirty="0" err="1"/>
              <a:t>ngStyle</a:t>
            </a:r>
            <a:endParaRPr lang="es-ES" sz="1500" dirty="0"/>
          </a:p>
          <a:p>
            <a:pPr lvl="2"/>
            <a:r>
              <a:rPr lang="es-ES" sz="1500" dirty="0" err="1"/>
              <a:t>ngModel</a:t>
            </a:r>
            <a:endParaRPr lang="es-ES" sz="1500" dirty="0"/>
          </a:p>
        </p:txBody>
      </p:sp>
      <p:pic>
        <p:nvPicPr>
          <p:cNvPr id="4" name="Picture 2">
            <a:extLst>
              <a:ext uri="{FF2B5EF4-FFF2-40B4-BE49-F238E27FC236}">
                <a16:creationId xmlns:a16="http://schemas.microsoft.com/office/drawing/2014/main" id="{114C21F1-1A61-43EA-9DDC-9451B92A38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5165" y="230189"/>
            <a:ext cx="2200656" cy="1930400"/>
          </a:xfrm>
          <a:prstGeom prst="rect">
            <a:avLst/>
          </a:prstGeom>
          <a:noFill/>
          <a:effectLst>
            <a:outerShdw blurRad="304800" algn="ctr" rotWithShape="0">
              <a:schemeClr val="tx1">
                <a:alpha val="68000"/>
              </a:schemeClr>
            </a:outerShdw>
          </a:effectLst>
          <a:scene3d>
            <a:camera prst="orthographicFront"/>
            <a:lightRig rig="threePt" dir="t"/>
          </a:scene3d>
          <a:sp3d>
            <a:bevelT w="635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5139582"/>
      </p:ext>
    </p:extLst>
  </p:cSld>
  <p:clrMapOvr>
    <a:masterClrMapping/>
  </p:clrMapOvr>
</p:sld>
</file>

<file path=ppt/theme/theme1.xml><?xml version="1.0" encoding="utf-8"?>
<a:theme xmlns:a="http://schemas.openxmlformats.org/drawingml/2006/main" name="Faceta">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673</TotalTime>
  <Words>1856</Words>
  <Application>Microsoft Office PowerPoint</Application>
  <PresentationFormat>Panorámica</PresentationFormat>
  <Paragraphs>193</Paragraphs>
  <Slides>19</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19</vt:i4>
      </vt:variant>
    </vt:vector>
  </HeadingPairs>
  <TitlesOfParts>
    <vt:vector size="26" baseType="lpstr">
      <vt:lpstr>Arial</vt:lpstr>
      <vt:lpstr>Calibri</vt:lpstr>
      <vt:lpstr>Roboto</vt:lpstr>
      <vt:lpstr>Trebuchet MS</vt:lpstr>
      <vt:lpstr>Wingdings</vt:lpstr>
      <vt:lpstr>Wingdings 3</vt:lpstr>
      <vt:lpstr>Faceta</vt:lpstr>
      <vt:lpstr>Angular</vt:lpstr>
      <vt:lpstr>Angular</vt:lpstr>
      <vt:lpstr>Requisitos</vt:lpstr>
      <vt:lpstr>Conceptos</vt:lpstr>
      <vt:lpstr>TypeScript</vt:lpstr>
      <vt:lpstr>Conocimientos generales</vt:lpstr>
      <vt:lpstr>Promesas</vt:lpstr>
      <vt:lpstr>Decoradores y otros</vt:lpstr>
      <vt:lpstr>Angular</vt:lpstr>
      <vt:lpstr>Ciclo de Vida (Lifecycle)</vt:lpstr>
      <vt:lpstr>Interpolación de texto</vt:lpstr>
      <vt:lpstr>Presentación de PowerPoint</vt:lpstr>
      <vt:lpstr>Angular CLI</vt:lpstr>
      <vt:lpstr>Generación de elementos</vt:lpstr>
      <vt:lpstr>Generación de elementos</vt:lpstr>
      <vt:lpstr>Pipes</vt:lpstr>
      <vt:lpstr>Formularios</vt:lpstr>
      <vt:lpstr>Formularios</vt:lpstr>
      <vt:lpstr>Observables y programación reactiva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dc:title>
  <dc:creator>Juan Pablo Correa Herrera</dc:creator>
  <cp:lastModifiedBy>Juan Pablo Correa Herrera</cp:lastModifiedBy>
  <cp:revision>13</cp:revision>
  <dcterms:created xsi:type="dcterms:W3CDTF">2021-07-12T22:07:03Z</dcterms:created>
  <dcterms:modified xsi:type="dcterms:W3CDTF">2021-07-13T23:15:37Z</dcterms:modified>
</cp:coreProperties>
</file>