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91" r:id="rId5"/>
    <p:sldId id="289" r:id="rId6"/>
    <p:sldId id="290" r:id="rId7"/>
    <p:sldId id="259" r:id="rId8"/>
    <p:sldId id="260" r:id="rId9"/>
    <p:sldId id="263" r:id="rId10"/>
    <p:sldId id="288" r:id="rId11"/>
    <p:sldId id="264" r:id="rId12"/>
    <p:sldId id="265" r:id="rId13"/>
    <p:sldId id="262" r:id="rId14"/>
    <p:sldId id="267" r:id="rId15"/>
    <p:sldId id="292" r:id="rId16"/>
    <p:sldId id="266" r:id="rId17"/>
    <p:sldId id="286" r:id="rId18"/>
    <p:sldId id="293" r:id="rId19"/>
    <p:sldId id="270" r:id="rId20"/>
    <p:sldId id="296" r:id="rId21"/>
    <p:sldId id="297" r:id="rId22"/>
    <p:sldId id="295" r:id="rId23"/>
    <p:sldId id="298" r:id="rId24"/>
    <p:sldId id="287" r:id="rId25"/>
    <p:sldId id="271" r:id="rId26"/>
    <p:sldId id="272" r:id="rId27"/>
    <p:sldId id="261" r:id="rId28"/>
    <p:sldId id="268" r:id="rId29"/>
    <p:sldId id="26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02" d="100"/>
          <a:sy n="102" d="100"/>
        </p:scale>
        <p:origin x="72" y="15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7/23/2021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mhevery"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056BD1-0C8B-43D5-AC1C-4D397D9DEB1A}"/>
              </a:ext>
            </a:extLst>
          </p:cNvPr>
          <p:cNvSpPr>
            <a:spLocks noGrp="1"/>
          </p:cNvSpPr>
          <p:nvPr>
            <p:ph type="ctrTitle"/>
          </p:nvPr>
        </p:nvSpPr>
        <p:spPr>
          <a:xfrm>
            <a:off x="752324" y="1160865"/>
            <a:ext cx="7766936" cy="1646302"/>
          </a:xfrm>
        </p:spPr>
        <p:txBody>
          <a:bodyPr/>
          <a:lstStyle/>
          <a:p>
            <a:r>
              <a:rPr lang="es-ES" dirty="0"/>
              <a:t>Angular</a:t>
            </a:r>
            <a:endParaRPr lang="es-EC" dirty="0"/>
          </a:p>
        </p:txBody>
      </p:sp>
      <p:sp>
        <p:nvSpPr>
          <p:cNvPr id="3" name="Subtítulo 2">
            <a:extLst>
              <a:ext uri="{FF2B5EF4-FFF2-40B4-BE49-F238E27FC236}">
                <a16:creationId xmlns:a16="http://schemas.microsoft.com/office/drawing/2014/main" id="{180B9214-272E-4F28-A0F0-916E28A8A3B5}"/>
              </a:ext>
            </a:extLst>
          </p:cNvPr>
          <p:cNvSpPr>
            <a:spLocks noGrp="1"/>
          </p:cNvSpPr>
          <p:nvPr>
            <p:ph type="subTitle" idx="1"/>
          </p:nvPr>
        </p:nvSpPr>
        <p:spPr>
          <a:xfrm>
            <a:off x="752324" y="2881087"/>
            <a:ext cx="7766936" cy="1096899"/>
          </a:xfrm>
        </p:spPr>
        <p:txBody>
          <a:bodyPr/>
          <a:lstStyle/>
          <a:p>
            <a:r>
              <a:rPr lang="es-ES" dirty="0"/>
              <a:t>Framework basado en JS</a:t>
            </a:r>
            <a:endParaRPr lang="es-EC" dirty="0"/>
          </a:p>
        </p:txBody>
      </p:sp>
      <p:pic>
        <p:nvPicPr>
          <p:cNvPr id="1026" name="Picture 2">
            <a:extLst>
              <a:ext uri="{FF2B5EF4-FFF2-40B4-BE49-F238E27FC236}">
                <a16:creationId xmlns:a16="http://schemas.microsoft.com/office/drawing/2014/main" id="{04606796-1EB2-4A8C-8A8C-3CEFE3A60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193" y="609444"/>
            <a:ext cx="5010807" cy="4395445"/>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6FFC174C-D7F1-44FB-BF7D-A5EC03380408}"/>
              </a:ext>
            </a:extLst>
          </p:cNvPr>
          <p:cNvPicPr>
            <a:picLocks noChangeAspect="1"/>
          </p:cNvPicPr>
          <p:nvPr/>
        </p:nvPicPr>
        <p:blipFill>
          <a:blip r:embed="rId3"/>
          <a:stretch>
            <a:fillRect/>
          </a:stretch>
        </p:blipFill>
        <p:spPr>
          <a:xfrm>
            <a:off x="1930400" y="4721604"/>
            <a:ext cx="6691086" cy="1669411"/>
          </a:xfrm>
          <a:prstGeom prst="rect">
            <a:avLst/>
          </a:prstGeom>
        </p:spPr>
      </p:pic>
    </p:spTree>
    <p:extLst>
      <p:ext uri="{BB962C8B-B14F-4D97-AF65-F5344CB8AC3E}">
        <p14:creationId xmlns:p14="http://schemas.microsoft.com/office/powerpoint/2010/main" val="75916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3FBD91-792A-4FB9-AEAC-5BBD95CB4CC9}"/>
              </a:ext>
            </a:extLst>
          </p:cNvPr>
          <p:cNvSpPr>
            <a:spLocks noGrp="1"/>
          </p:cNvSpPr>
          <p:nvPr>
            <p:ph type="title"/>
          </p:nvPr>
        </p:nvSpPr>
        <p:spPr/>
        <p:txBody>
          <a:bodyPr/>
          <a:lstStyle/>
          <a:p>
            <a:r>
              <a:rPr lang="es-ES" dirty="0"/>
              <a:t>Ejercicios prácticos</a:t>
            </a:r>
            <a:endParaRPr lang="es-EC" dirty="0"/>
          </a:p>
        </p:txBody>
      </p:sp>
      <p:pic>
        <p:nvPicPr>
          <p:cNvPr id="8" name="Marcador de contenido 7">
            <a:extLst>
              <a:ext uri="{FF2B5EF4-FFF2-40B4-BE49-F238E27FC236}">
                <a16:creationId xmlns:a16="http://schemas.microsoft.com/office/drawing/2014/main" id="{87798D7F-FFE3-4031-A04F-3AE979E4EAD5}"/>
              </a:ext>
            </a:extLst>
          </p:cNvPr>
          <p:cNvPicPr>
            <a:picLocks noGrp="1" noChangeAspect="1"/>
          </p:cNvPicPr>
          <p:nvPr>
            <p:ph idx="1"/>
          </p:nvPr>
        </p:nvPicPr>
        <p:blipFill>
          <a:blip r:embed="rId2"/>
          <a:stretch>
            <a:fillRect/>
          </a:stretch>
        </p:blipFill>
        <p:spPr>
          <a:xfrm>
            <a:off x="1865328" y="1292362"/>
            <a:ext cx="5560301" cy="5565638"/>
          </a:xfrm>
        </p:spPr>
      </p:pic>
      <p:pic>
        <p:nvPicPr>
          <p:cNvPr id="4" name="Imagen 3">
            <a:extLst>
              <a:ext uri="{FF2B5EF4-FFF2-40B4-BE49-F238E27FC236}">
                <a16:creationId xmlns:a16="http://schemas.microsoft.com/office/drawing/2014/main" id="{2A486FDA-7F09-44E7-9F51-3E4384237BD0}"/>
              </a:ext>
            </a:extLst>
          </p:cNvPr>
          <p:cNvPicPr>
            <a:picLocks noChangeAspect="1"/>
          </p:cNvPicPr>
          <p:nvPr/>
        </p:nvPicPr>
        <p:blipFill>
          <a:blip r:embed="rId3"/>
          <a:stretch>
            <a:fillRect/>
          </a:stretch>
        </p:blipFill>
        <p:spPr>
          <a:xfrm>
            <a:off x="7546522" y="5698964"/>
            <a:ext cx="4645478" cy="1159036"/>
          </a:xfrm>
          <a:prstGeom prst="rect">
            <a:avLst/>
          </a:prstGeom>
        </p:spPr>
      </p:pic>
      <p:pic>
        <p:nvPicPr>
          <p:cNvPr id="5" name="Picture 2">
            <a:extLst>
              <a:ext uri="{FF2B5EF4-FFF2-40B4-BE49-F238E27FC236}">
                <a16:creationId xmlns:a16="http://schemas.microsoft.com/office/drawing/2014/main" id="{DE7E6E01-1D0F-4CE0-808D-E322697720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445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p:txBody>
          <a:bodyPr/>
          <a:lstStyle/>
          <a:p>
            <a:r>
              <a:rPr lang="es-EC" dirty="0"/>
              <a:t>Promesas</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450429"/>
            <a:ext cx="8596668" cy="4590934"/>
          </a:xfrm>
        </p:spPr>
        <p:txBody>
          <a:bodyPr/>
          <a:lstStyle/>
          <a:p>
            <a:pPr marL="0" indent="0">
              <a:buNone/>
            </a:pPr>
            <a:r>
              <a:rPr lang="es-ES" dirty="0"/>
              <a:t>Las promesas representan un </a:t>
            </a:r>
            <a:r>
              <a:rPr lang="es-ES" dirty="0">
                <a:highlight>
                  <a:srgbClr val="FFFF00"/>
                </a:highlight>
              </a:rPr>
              <a:t>resultado eventual de una operación asincrónica</a:t>
            </a:r>
            <a:r>
              <a:rPr lang="es-ES" dirty="0"/>
              <a:t>, la primera manera de interactuar con una promesa o </a:t>
            </a:r>
            <a:r>
              <a:rPr lang="es-ES" dirty="0" err="1"/>
              <a:t>promise</a:t>
            </a:r>
            <a:r>
              <a:rPr lang="es-ES" dirty="0"/>
              <a:t> es a través del método </a:t>
            </a:r>
            <a:r>
              <a:rPr lang="es-ES" dirty="0" err="1"/>
              <a:t>then</a:t>
            </a:r>
            <a:r>
              <a:rPr lang="es-ES" dirty="0"/>
              <a:t> el cual registra el </a:t>
            </a:r>
            <a:r>
              <a:rPr lang="es-ES" dirty="0" err="1"/>
              <a:t>callback</a:t>
            </a:r>
            <a:r>
              <a:rPr lang="es-ES" dirty="0"/>
              <a:t> que recibirá la respuesta o la razón por la cual la promesa no ha podido ser cumplida.</a:t>
            </a:r>
            <a:endParaRPr lang="es-EC"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8" name="Imagen 7">
            <a:extLst>
              <a:ext uri="{FF2B5EF4-FFF2-40B4-BE49-F238E27FC236}">
                <a16:creationId xmlns:a16="http://schemas.microsoft.com/office/drawing/2014/main" id="{44508E91-5BE1-4DED-8DA3-057B50F9B188}"/>
              </a:ext>
            </a:extLst>
          </p:cNvPr>
          <p:cNvPicPr>
            <a:picLocks noChangeAspect="1"/>
          </p:cNvPicPr>
          <p:nvPr/>
        </p:nvPicPr>
        <p:blipFill>
          <a:blip r:embed="rId3"/>
          <a:stretch>
            <a:fillRect/>
          </a:stretch>
        </p:blipFill>
        <p:spPr>
          <a:xfrm>
            <a:off x="1006858" y="3134602"/>
            <a:ext cx="7759705" cy="2143947"/>
          </a:xfrm>
          <a:prstGeom prst="rect">
            <a:avLst/>
          </a:prstGeom>
        </p:spPr>
      </p:pic>
      <p:pic>
        <p:nvPicPr>
          <p:cNvPr id="6" name="Imagen 5">
            <a:extLst>
              <a:ext uri="{FF2B5EF4-FFF2-40B4-BE49-F238E27FC236}">
                <a16:creationId xmlns:a16="http://schemas.microsoft.com/office/drawing/2014/main" id="{C5E3ABCC-0ECD-409E-92E5-35C3DA0036C4}"/>
              </a:ext>
            </a:extLst>
          </p:cNvPr>
          <p:cNvPicPr>
            <a:picLocks noChangeAspect="1"/>
          </p:cNvPicPr>
          <p:nvPr/>
        </p:nvPicPr>
        <p:blipFill>
          <a:blip r:embed="rId4"/>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1256982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746234"/>
          </a:xfrm>
        </p:spPr>
        <p:txBody>
          <a:bodyPr/>
          <a:lstStyle/>
          <a:p>
            <a:r>
              <a:rPr lang="es-EC" dirty="0"/>
              <a:t>Decoradores y otros</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355835"/>
            <a:ext cx="8596668" cy="4685528"/>
          </a:xfrm>
        </p:spPr>
        <p:txBody>
          <a:bodyPr numCol="2" spcCol="360000">
            <a:normAutofit lnSpcReduction="10000"/>
          </a:bodyPr>
          <a:lstStyle/>
          <a:p>
            <a:pPr marL="0" indent="0">
              <a:buNone/>
            </a:pPr>
            <a:r>
              <a:rPr lang="es-EC" sz="1700" dirty="0">
                <a:effectLst/>
                <a:latin typeface="Calibri" panose="020F0502020204030204" pitchFamily="34" charset="0"/>
                <a:ea typeface="Calibri" panose="020F0502020204030204" pitchFamily="34" charset="0"/>
                <a:cs typeface="Times New Roman" panose="02020603050405020304" pitchFamily="18" charset="0"/>
              </a:rPr>
              <a:t>Los decoradores (</a:t>
            </a:r>
            <a:r>
              <a:rPr lang="es-EC" sz="1700" dirty="0" err="1">
                <a:effectLst/>
                <a:latin typeface="Calibri" panose="020F0502020204030204" pitchFamily="34" charset="0"/>
                <a:ea typeface="Calibri" panose="020F0502020204030204" pitchFamily="34" charset="0"/>
                <a:cs typeface="Times New Roman" panose="02020603050405020304" pitchFamily="18" charset="0"/>
              </a:rPr>
              <a:t>decorators</a:t>
            </a:r>
            <a:r>
              <a:rPr lang="es-EC" sz="1700" dirty="0">
                <a:effectLst/>
                <a:latin typeface="Calibri" panose="020F0502020204030204" pitchFamily="34" charset="0"/>
                <a:ea typeface="Calibri" panose="020F0502020204030204" pitchFamily="34" charset="0"/>
                <a:cs typeface="Times New Roman" panose="02020603050405020304" pitchFamily="18" charset="0"/>
              </a:rPr>
              <a:t> en inglés) permiten </a:t>
            </a:r>
            <a:r>
              <a:rPr lang="es-EC" sz="17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añadir anotaciones y metadatos </a:t>
            </a:r>
            <a:r>
              <a:rPr lang="es-EC" sz="1700" dirty="0">
                <a:effectLst/>
                <a:latin typeface="Calibri" panose="020F0502020204030204" pitchFamily="34" charset="0"/>
                <a:ea typeface="Calibri" panose="020F0502020204030204" pitchFamily="34" charset="0"/>
                <a:cs typeface="Times New Roman" panose="02020603050405020304" pitchFamily="18" charset="0"/>
              </a:rPr>
              <a:t>o cambiar el comportamiento de clases, propiedades, métodos, parámetros y </a:t>
            </a:r>
            <a:r>
              <a:rPr lang="es-EC" sz="1700" dirty="0" err="1">
                <a:effectLst/>
                <a:latin typeface="Calibri" panose="020F0502020204030204" pitchFamily="34" charset="0"/>
                <a:ea typeface="Calibri" panose="020F0502020204030204" pitchFamily="34" charset="0"/>
                <a:cs typeface="Times New Roman" panose="02020603050405020304" pitchFamily="18" charset="0"/>
              </a:rPr>
              <a:t>accesors</a:t>
            </a:r>
            <a:r>
              <a:rPr lang="es-EC" sz="1700" dirty="0">
                <a:effectLst/>
                <a:latin typeface="Calibri" panose="020F0502020204030204" pitchFamily="34" charset="0"/>
                <a:ea typeface="Calibri" panose="020F0502020204030204" pitchFamily="34" charset="0"/>
                <a:cs typeface="Times New Roman" panose="02020603050405020304" pitchFamily="18" charset="0"/>
              </a:rPr>
              <a:t>. Con </a:t>
            </a:r>
            <a:r>
              <a:rPr lang="es-EC" sz="1700" dirty="0" err="1">
                <a:effectLst/>
                <a:latin typeface="Calibri" panose="020F0502020204030204" pitchFamily="34" charset="0"/>
                <a:ea typeface="Calibri" panose="020F0502020204030204" pitchFamily="34" charset="0"/>
                <a:cs typeface="Times New Roman" panose="02020603050405020304" pitchFamily="18" charset="0"/>
              </a:rPr>
              <a:t>TypeScript</a:t>
            </a:r>
            <a:r>
              <a:rPr lang="es-EC" sz="1700" dirty="0">
                <a:effectLst/>
                <a:latin typeface="Calibri" panose="020F0502020204030204" pitchFamily="34" charset="0"/>
                <a:ea typeface="Calibri" panose="020F0502020204030204" pitchFamily="34" charset="0"/>
                <a:cs typeface="Times New Roman" panose="02020603050405020304" pitchFamily="18" charset="0"/>
              </a:rPr>
              <a:t> podemos usarlos activando la propiedad </a:t>
            </a:r>
            <a:r>
              <a:rPr lang="es-EC" sz="1700" dirty="0" err="1">
                <a:effectLst/>
                <a:latin typeface="Calibri" panose="020F0502020204030204" pitchFamily="34" charset="0"/>
                <a:ea typeface="Calibri" panose="020F0502020204030204" pitchFamily="34" charset="0"/>
                <a:cs typeface="Times New Roman" panose="02020603050405020304" pitchFamily="18" charset="0"/>
              </a:rPr>
              <a:t>experimentalDecorators</a:t>
            </a:r>
            <a:r>
              <a:rPr lang="es-EC" sz="1700" dirty="0">
                <a:effectLst/>
                <a:latin typeface="Calibri" panose="020F0502020204030204" pitchFamily="34" charset="0"/>
                <a:ea typeface="Calibri" panose="020F0502020204030204" pitchFamily="34" charset="0"/>
                <a:cs typeface="Times New Roman" panose="02020603050405020304" pitchFamily="18" charset="0"/>
              </a:rPr>
              <a:t> del </a:t>
            </a:r>
            <a:r>
              <a:rPr lang="es-EC" sz="1700" dirty="0" err="1">
                <a:effectLst/>
                <a:latin typeface="Calibri" panose="020F0502020204030204" pitchFamily="34" charset="0"/>
                <a:ea typeface="Calibri" panose="020F0502020204030204" pitchFamily="34" charset="0"/>
                <a:cs typeface="Times New Roman" panose="02020603050405020304" pitchFamily="18" charset="0"/>
              </a:rPr>
              <a:t>tsconfig.json</a:t>
            </a:r>
            <a:r>
              <a:rPr lang="es-EC" sz="1700" dirty="0">
                <a:effectLst/>
                <a:latin typeface="Calibri" panose="020F0502020204030204" pitchFamily="34" charset="0"/>
                <a:ea typeface="Calibri" panose="020F0502020204030204" pitchFamily="34" charset="0"/>
                <a:cs typeface="Times New Roman" panose="02020603050405020304" pitchFamily="18" charset="0"/>
              </a:rPr>
              <a:t> de nuestro proyecto o si decidimos compilar mediante el comando </a:t>
            </a:r>
            <a:r>
              <a:rPr lang="es-EC" sz="1700" dirty="0" err="1">
                <a:effectLst/>
                <a:latin typeface="Calibri" panose="020F0502020204030204" pitchFamily="34" charset="0"/>
                <a:ea typeface="Calibri" panose="020F0502020204030204" pitchFamily="34" charset="0"/>
                <a:cs typeface="Times New Roman" panose="02020603050405020304" pitchFamily="18" charset="0"/>
              </a:rPr>
              <a:t>tsc</a:t>
            </a:r>
            <a:r>
              <a:rPr lang="es-EC" sz="1700" dirty="0">
                <a:effectLst/>
                <a:latin typeface="Calibri" panose="020F0502020204030204" pitchFamily="34" charset="0"/>
                <a:ea typeface="Calibri" panose="020F0502020204030204" pitchFamily="34" charset="0"/>
                <a:cs typeface="Times New Roman" panose="02020603050405020304" pitchFamily="18" charset="0"/>
              </a:rPr>
              <a:t>, colocar siempre la opción de --</a:t>
            </a:r>
            <a:r>
              <a:rPr lang="es-EC" sz="1700" dirty="0" err="1">
                <a:effectLst/>
                <a:latin typeface="Calibri" panose="020F0502020204030204" pitchFamily="34" charset="0"/>
                <a:ea typeface="Calibri" panose="020F0502020204030204" pitchFamily="34" charset="0"/>
                <a:cs typeface="Times New Roman" panose="02020603050405020304" pitchFamily="18" charset="0"/>
              </a:rPr>
              <a:t>experimentalDecorators</a:t>
            </a:r>
            <a:r>
              <a:rPr lang="es-EC" sz="1700" dirty="0">
                <a:effectLst/>
                <a:latin typeface="Calibri" panose="020F0502020204030204" pitchFamily="34" charset="0"/>
                <a:ea typeface="Calibri" panose="020F0502020204030204" pitchFamily="34" charset="0"/>
                <a:cs typeface="Times New Roman" panose="02020603050405020304" pitchFamily="18" charset="0"/>
              </a:rPr>
              <a:t> ---target ES5. </a:t>
            </a:r>
          </a:p>
          <a:p>
            <a:pPr lvl="1"/>
            <a:r>
              <a:rPr lang="es-EC" sz="1700" dirty="0">
                <a:latin typeface="Calibri" panose="020F0502020204030204" pitchFamily="34" charset="0"/>
                <a:ea typeface="Calibri" panose="020F0502020204030204" pitchFamily="34" charset="0"/>
                <a:cs typeface="Times New Roman" panose="02020603050405020304" pitchFamily="18" charset="0"/>
              </a:rPr>
              <a:t>@&lt;Nombre del decorador&gt;</a:t>
            </a:r>
          </a:p>
          <a:p>
            <a:r>
              <a:rPr lang="es-ES" sz="1700" b="1" dirty="0">
                <a:effectLst/>
                <a:latin typeface="Calibri" panose="020F0502020204030204" pitchFamily="34" charset="0"/>
                <a:ea typeface="Calibri" panose="020F0502020204030204" pitchFamily="34" charset="0"/>
                <a:cs typeface="Times New Roman" panose="02020603050405020304" pitchFamily="18" charset="0"/>
              </a:rPr>
              <a:t>Interfaces</a:t>
            </a:r>
          </a:p>
          <a:p>
            <a:pPr marL="457200" lvl="1" indent="0">
              <a:buNone/>
            </a:pPr>
            <a:r>
              <a:rPr lang="es-ES" sz="1700" dirty="0">
                <a:effectLst/>
                <a:latin typeface="Calibri" panose="020F0502020204030204" pitchFamily="34" charset="0"/>
                <a:ea typeface="Calibri" panose="020F0502020204030204" pitchFamily="34" charset="0"/>
                <a:cs typeface="Times New Roman" panose="02020603050405020304" pitchFamily="18" charset="0"/>
              </a:rPr>
              <a:t>Sirven para definir un </a:t>
            </a:r>
            <a:r>
              <a:rPr lang="es-ES" sz="17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contrato</a:t>
            </a:r>
            <a:r>
              <a:rPr lang="es-ES" sz="1700" dirty="0">
                <a:effectLst/>
                <a:latin typeface="Calibri" panose="020F0502020204030204" pitchFamily="34" charset="0"/>
                <a:ea typeface="Calibri" panose="020F0502020204030204" pitchFamily="34" charset="0"/>
                <a:cs typeface="Times New Roman" panose="02020603050405020304" pitchFamily="18" charset="0"/>
              </a:rPr>
              <a:t> que puede extenderse.</a:t>
            </a:r>
          </a:p>
          <a:p>
            <a:r>
              <a:rPr lang="es-ES" sz="1700" b="1" dirty="0">
                <a:effectLst/>
                <a:latin typeface="Calibri" panose="020F0502020204030204" pitchFamily="34" charset="0"/>
                <a:ea typeface="Calibri" panose="020F0502020204030204" pitchFamily="34" charset="0"/>
                <a:cs typeface="Times New Roman" panose="02020603050405020304" pitchFamily="18" charset="0"/>
              </a:rPr>
              <a:t>Importación</a:t>
            </a:r>
          </a:p>
          <a:p>
            <a:pPr marL="457200" lvl="1" indent="0">
              <a:buNone/>
            </a:pPr>
            <a:r>
              <a:rPr lang="es-ES" sz="1700" dirty="0">
                <a:effectLst/>
                <a:latin typeface="Calibri" panose="020F0502020204030204" pitchFamily="34" charset="0"/>
                <a:ea typeface="Calibri" panose="020F0502020204030204" pitchFamily="34" charset="0"/>
                <a:cs typeface="Times New Roman" panose="02020603050405020304" pitchFamily="18" charset="0"/>
              </a:rPr>
              <a:t>Incluir clases desde </a:t>
            </a:r>
            <a:r>
              <a:rPr lang="es-ES" sz="17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orígenes externos</a:t>
            </a:r>
            <a:r>
              <a:rPr lang="es-ES" sz="1700" dirty="0">
                <a:effectLst/>
                <a:latin typeface="Calibri" panose="020F0502020204030204" pitchFamily="34" charset="0"/>
                <a:ea typeface="Calibri" panose="020F0502020204030204" pitchFamily="34" charset="0"/>
                <a:cs typeface="Times New Roman" panose="02020603050405020304" pitchFamily="18" charset="0"/>
              </a:rPr>
              <a:t>. Las clases deben tener la palabra reservada </a:t>
            </a:r>
            <a:r>
              <a:rPr lang="es-ES" sz="1700" dirty="0" err="1">
                <a:effectLst/>
                <a:latin typeface="Calibri" panose="020F0502020204030204" pitchFamily="34" charset="0"/>
                <a:ea typeface="Calibri" panose="020F0502020204030204" pitchFamily="34" charset="0"/>
                <a:cs typeface="Times New Roman" panose="02020603050405020304" pitchFamily="18" charset="0"/>
              </a:rPr>
              <a:t>export</a:t>
            </a:r>
            <a:r>
              <a:rPr lang="es-ES" sz="1700" dirty="0">
                <a:effectLst/>
                <a:latin typeface="Calibri" panose="020F0502020204030204" pitchFamily="34" charset="0"/>
                <a:ea typeface="Calibri" panose="020F0502020204030204" pitchFamily="34" charset="0"/>
                <a:cs typeface="Times New Roman" panose="02020603050405020304" pitchFamily="18" charset="0"/>
              </a:rPr>
              <a:t>.</a:t>
            </a:r>
          </a:p>
          <a:p>
            <a:r>
              <a:rPr lang="es-ES" sz="1700" b="1" dirty="0" err="1">
                <a:effectLst/>
                <a:latin typeface="Calibri" panose="020F0502020204030204" pitchFamily="34" charset="0"/>
                <a:ea typeface="Calibri" panose="020F0502020204030204" pitchFamily="34" charset="0"/>
                <a:cs typeface="Times New Roman" panose="02020603050405020304" pitchFamily="18" charset="0"/>
              </a:rPr>
              <a:t>Backticks</a:t>
            </a:r>
            <a:r>
              <a:rPr lang="es-ES" sz="1700" b="1" dirty="0">
                <a:effectLst/>
                <a:latin typeface="Calibri" panose="020F0502020204030204" pitchFamily="34" charset="0"/>
                <a:ea typeface="Calibri" panose="020F0502020204030204" pitchFamily="34" charset="0"/>
                <a:cs typeface="Times New Roman" panose="02020603050405020304" pitchFamily="18" charset="0"/>
              </a:rPr>
              <a:t> (``)</a:t>
            </a:r>
          </a:p>
          <a:p>
            <a:pPr marL="457200" lvl="1" indent="0">
              <a:buNone/>
            </a:pPr>
            <a:r>
              <a:rPr lang="es-ES" sz="1700" dirty="0">
                <a:effectLst/>
                <a:latin typeface="Calibri" panose="020F0502020204030204" pitchFamily="34" charset="0"/>
                <a:ea typeface="Calibri" panose="020F0502020204030204" pitchFamily="34" charset="0"/>
                <a:cs typeface="Times New Roman" panose="02020603050405020304" pitchFamily="18" charset="0"/>
              </a:rPr>
              <a:t>Permiten trabajar con textos largos y con saltos de línea. </a:t>
            </a:r>
          </a:p>
          <a:p>
            <a:r>
              <a:rPr lang="es-ES" sz="1900" b="1" dirty="0">
                <a:effectLst/>
                <a:latin typeface="Calibri" panose="020F0502020204030204" pitchFamily="34" charset="0"/>
                <a:ea typeface="Calibri" panose="020F0502020204030204" pitchFamily="34" charset="0"/>
                <a:cs typeface="Times New Roman" panose="02020603050405020304" pitchFamily="18" charset="0"/>
              </a:rPr>
              <a:t>Referencia a objetos</a:t>
            </a:r>
          </a:p>
          <a:p>
            <a:pPr lvl="1"/>
            <a:r>
              <a:rPr lang="es-ES" sz="1700" dirty="0">
                <a:effectLst/>
                <a:latin typeface="Calibri" panose="020F0502020204030204" pitchFamily="34" charset="0"/>
                <a:ea typeface="Calibri" panose="020F0502020204030204" pitchFamily="34" charset="0"/>
                <a:cs typeface="Times New Roman" panose="02020603050405020304" pitchFamily="18" charset="0"/>
              </a:rPr>
              <a:t>Con doble llave {{}} para el valor. </a:t>
            </a:r>
          </a:p>
          <a:p>
            <a:pPr lvl="1"/>
            <a:r>
              <a:rPr lang="es-ES" sz="1700" dirty="0">
                <a:effectLst/>
                <a:latin typeface="Calibri" panose="020F0502020204030204" pitchFamily="34" charset="0"/>
                <a:ea typeface="Calibri" panose="020F0502020204030204" pitchFamily="34" charset="0"/>
                <a:cs typeface="Times New Roman" panose="02020603050405020304" pitchFamily="18" charset="0"/>
              </a:rPr>
              <a:t>Con corchete en atributo []. </a:t>
            </a:r>
          </a:p>
          <a:p>
            <a:r>
              <a:rPr lang="es-ES" sz="1700" b="1" dirty="0">
                <a:effectLst/>
                <a:latin typeface="Calibri" panose="020F0502020204030204" pitchFamily="34" charset="0"/>
                <a:ea typeface="Calibri" panose="020F0502020204030204" pitchFamily="34" charset="0"/>
                <a:cs typeface="Times New Roman" panose="02020603050405020304" pitchFamily="18" charset="0"/>
              </a:rPr>
              <a:t>Operador Spread (…)</a:t>
            </a:r>
          </a:p>
          <a:p>
            <a:pPr lvl="1"/>
            <a:r>
              <a:rPr lang="es-ES" sz="1700" dirty="0">
                <a:effectLst/>
                <a:latin typeface="Calibri" panose="020F0502020204030204" pitchFamily="34" charset="0"/>
                <a:ea typeface="Calibri" panose="020F0502020204030204" pitchFamily="34" charset="0"/>
                <a:cs typeface="Times New Roman" panose="02020603050405020304" pitchFamily="18" charset="0"/>
              </a:rPr>
              <a:t>Sirve para “extender” los elementos de un arreglo u objeto. </a:t>
            </a:r>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942F5BBE-53E5-4E8F-8D5E-C14696E7C93C}"/>
              </a:ext>
            </a:extLst>
          </p:cNvPr>
          <p:cNvPicPr>
            <a:picLocks noChangeAspect="1"/>
          </p:cNvPicPr>
          <p:nvPr/>
        </p:nvPicPr>
        <p:blipFill>
          <a:blip r:embed="rId3"/>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4113724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83172"/>
          </a:xfrm>
        </p:spPr>
        <p:txBody>
          <a:bodyPr/>
          <a:lstStyle/>
          <a:p>
            <a:r>
              <a:rPr lang="es-ES" dirty="0"/>
              <a:t>Angular</a:t>
            </a:r>
            <a:endParaRPr lang="es-EC" dirty="0"/>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292772"/>
            <a:ext cx="8596668" cy="4955627"/>
          </a:xfrm>
        </p:spPr>
        <p:txBody>
          <a:bodyPr numCol="2" spcCol="360000">
            <a:noAutofit/>
          </a:bodyPr>
          <a:lstStyle/>
          <a:p>
            <a:r>
              <a:rPr lang="es-ES" sz="1500" b="1" dirty="0"/>
              <a:t>Directivas estructurales</a:t>
            </a:r>
          </a:p>
          <a:p>
            <a:pPr lvl="1"/>
            <a:r>
              <a:rPr lang="es-ES" sz="1500" dirty="0"/>
              <a:t>Las directivas estructurales corresponden a elementos en el HTML que permiten </a:t>
            </a:r>
            <a:r>
              <a:rPr lang="es-ES" sz="1500" dirty="0">
                <a:highlight>
                  <a:srgbClr val="FFFF00"/>
                </a:highlight>
              </a:rPr>
              <a:t>añadir, manipular o eliminar elementos del DOM</a:t>
            </a:r>
            <a:r>
              <a:rPr lang="es-ES" sz="1500" dirty="0"/>
              <a:t>.</a:t>
            </a:r>
          </a:p>
          <a:p>
            <a:r>
              <a:rPr lang="es-ES" sz="1500" b="1" dirty="0"/>
              <a:t>Componente</a:t>
            </a:r>
          </a:p>
          <a:p>
            <a:pPr lvl="1"/>
            <a:r>
              <a:rPr lang="es-ES" sz="1500" dirty="0"/>
              <a:t>Es un bloque de </a:t>
            </a:r>
            <a:r>
              <a:rPr lang="es-ES" sz="1500" dirty="0">
                <a:highlight>
                  <a:srgbClr val="FFFF00"/>
                </a:highlight>
              </a:rPr>
              <a:t>código </a:t>
            </a:r>
            <a:r>
              <a:rPr lang="es-ES" sz="1500" dirty="0" err="1">
                <a:highlight>
                  <a:srgbClr val="FFFF00"/>
                </a:highlight>
              </a:rPr>
              <a:t>re-utilizable</a:t>
            </a:r>
            <a:r>
              <a:rPr lang="es-ES" sz="1500" dirty="0"/>
              <a:t>, que consta básicamente de 3 archivos: un CSS, un HTML (plantilla o </a:t>
            </a:r>
            <a:r>
              <a:rPr lang="es-ES" sz="1500" dirty="0" err="1"/>
              <a:t>template</a:t>
            </a:r>
            <a:r>
              <a:rPr lang="es-ES" sz="1500" dirty="0"/>
              <a:t>) y un </a:t>
            </a:r>
            <a:r>
              <a:rPr lang="es-ES" sz="1500" dirty="0" err="1"/>
              <a:t>TypeScript</a:t>
            </a:r>
            <a:r>
              <a:rPr lang="es-ES" sz="1500" dirty="0"/>
              <a:t>. La carpeta app con la que viene Angular por defecto es un componente, aunque un tanto especial. </a:t>
            </a:r>
          </a:p>
          <a:p>
            <a:r>
              <a:rPr lang="es-ES" sz="1500" b="1" dirty="0"/>
              <a:t>Tipos</a:t>
            </a:r>
          </a:p>
          <a:p>
            <a:pPr lvl="1"/>
            <a:r>
              <a:rPr lang="es-ES" sz="1500" dirty="0"/>
              <a:t>Angular</a:t>
            </a:r>
          </a:p>
          <a:p>
            <a:pPr lvl="2"/>
            <a:r>
              <a:rPr lang="es-ES" sz="1500" dirty="0"/>
              <a:t>@Component</a:t>
            </a:r>
          </a:p>
          <a:p>
            <a:pPr lvl="2"/>
            <a:r>
              <a:rPr lang="es-ES" sz="1500" dirty="0"/>
              <a:t>@Module</a:t>
            </a:r>
          </a:p>
          <a:p>
            <a:pPr lvl="2"/>
            <a:r>
              <a:rPr lang="es-ES" sz="1500" dirty="0"/>
              <a:t>Personalizadas (</a:t>
            </a:r>
            <a:r>
              <a:rPr lang="es-ES" sz="1500" dirty="0" err="1"/>
              <a:t>Custom</a:t>
            </a:r>
            <a:r>
              <a:rPr lang="es-ES" sz="1500" dirty="0"/>
              <a:t>)</a:t>
            </a:r>
          </a:p>
          <a:p>
            <a:pPr lvl="3"/>
            <a:r>
              <a:rPr lang="es-ES" sz="1500" dirty="0"/>
              <a:t>Creadas específicamente	</a:t>
            </a:r>
          </a:p>
          <a:p>
            <a:pPr lvl="1"/>
            <a:r>
              <a:rPr lang="es-ES" sz="1500" b="1" dirty="0"/>
              <a:t>Tipo estructura</a:t>
            </a:r>
          </a:p>
          <a:p>
            <a:pPr lvl="2"/>
            <a:r>
              <a:rPr lang="es-ES" sz="1500" dirty="0" err="1"/>
              <a:t>ngIf-else-then</a:t>
            </a:r>
            <a:endParaRPr lang="es-ES" sz="1500" dirty="0"/>
          </a:p>
          <a:p>
            <a:pPr lvl="2"/>
            <a:r>
              <a:rPr lang="es-ES" sz="1500" dirty="0" err="1"/>
              <a:t>ngFor</a:t>
            </a:r>
            <a:endParaRPr lang="es-ES" sz="1500" dirty="0"/>
          </a:p>
          <a:p>
            <a:pPr lvl="2"/>
            <a:r>
              <a:rPr lang="es-ES" sz="1500" dirty="0" err="1"/>
              <a:t>ngSwitch</a:t>
            </a:r>
            <a:endParaRPr lang="es-ES" sz="1500" dirty="0"/>
          </a:p>
          <a:p>
            <a:pPr lvl="2"/>
            <a:r>
              <a:rPr lang="es-ES" sz="1500" dirty="0" err="1"/>
              <a:t>ngPlural</a:t>
            </a:r>
            <a:endParaRPr lang="es-ES" sz="1500" dirty="0"/>
          </a:p>
          <a:p>
            <a:pPr lvl="2"/>
            <a:r>
              <a:rPr lang="es-ES" sz="1500" dirty="0" err="1"/>
              <a:t>ngTemplate</a:t>
            </a:r>
            <a:endParaRPr lang="es-ES" sz="1500" dirty="0"/>
          </a:p>
          <a:p>
            <a:pPr lvl="2"/>
            <a:r>
              <a:rPr lang="es-ES" sz="1500" dirty="0" err="1"/>
              <a:t>ngComponentOutlet</a:t>
            </a:r>
            <a:endParaRPr lang="es-ES" sz="1500" dirty="0"/>
          </a:p>
          <a:p>
            <a:pPr lvl="1"/>
            <a:r>
              <a:rPr lang="es-ES" sz="1500" b="1" dirty="0"/>
              <a:t>Tipo atributo</a:t>
            </a:r>
          </a:p>
          <a:p>
            <a:pPr lvl="2"/>
            <a:r>
              <a:rPr lang="es-ES" sz="1500" dirty="0" err="1"/>
              <a:t>ngClass</a:t>
            </a:r>
            <a:endParaRPr lang="es-ES" sz="1500" dirty="0"/>
          </a:p>
          <a:p>
            <a:pPr lvl="2"/>
            <a:r>
              <a:rPr lang="es-ES" sz="1500" dirty="0" err="1"/>
              <a:t>ngStyle</a:t>
            </a:r>
            <a:endParaRPr lang="es-ES" sz="1500" dirty="0"/>
          </a:p>
          <a:p>
            <a:pPr lvl="2"/>
            <a:r>
              <a:rPr lang="es-ES" sz="1500" dirty="0" err="1"/>
              <a:t>ngModel</a:t>
            </a:r>
            <a:endParaRPr lang="es-ES" sz="1500"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6505BA45-AC04-47B5-BECF-26ACD9AA9C31}"/>
              </a:ext>
            </a:extLst>
          </p:cNvPr>
          <p:cNvPicPr>
            <a:picLocks noChangeAspect="1"/>
          </p:cNvPicPr>
          <p:nvPr/>
        </p:nvPicPr>
        <p:blipFill>
          <a:blip r:embed="rId3"/>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4055139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746234"/>
          </a:xfrm>
        </p:spPr>
        <p:txBody>
          <a:bodyPr/>
          <a:lstStyle/>
          <a:p>
            <a:r>
              <a:rPr lang="es-EC" dirty="0"/>
              <a:t>Angular CLI</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355835"/>
            <a:ext cx="8596668" cy="4685528"/>
          </a:xfrm>
        </p:spPr>
        <p:txBody>
          <a:bodyPr/>
          <a:lstStyle/>
          <a:p>
            <a:r>
              <a:rPr lang="es-EC" sz="1800" dirty="0">
                <a:effectLst/>
                <a:latin typeface="Calibri" panose="020F0502020204030204" pitchFamily="34" charset="0"/>
                <a:ea typeface="Calibri" panose="020F0502020204030204" pitchFamily="34" charset="0"/>
                <a:cs typeface="Times New Roman" panose="02020603050405020304" pitchFamily="18" charset="0"/>
              </a:rPr>
              <a:t>Angular CLI es la forma más cómoda para empezar a desarrollar aplicaciones web, móvil con Angular 2+, es una herramienta de línea de comandos que facilita la creación, generación, ejecución,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testing</a:t>
            </a:r>
            <a:r>
              <a:rPr lang="es-EC" sz="1800" dirty="0">
                <a:effectLst/>
                <a:latin typeface="Calibri" panose="020F0502020204030204" pitchFamily="34" charset="0"/>
                <a:ea typeface="Calibri" panose="020F0502020204030204" pitchFamily="34" charset="0"/>
                <a:cs typeface="Times New Roman" panose="02020603050405020304" pitchFamily="18" charset="0"/>
              </a:rPr>
              <a:t>,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deploy</a:t>
            </a:r>
            <a:r>
              <a:rPr lang="es-EC"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s-ES" sz="1800" b="1" dirty="0">
                <a:effectLst/>
                <a:latin typeface="Calibri" panose="020F0502020204030204" pitchFamily="34" charset="0"/>
                <a:ea typeface="Calibri" panose="020F0502020204030204" pitchFamily="34" charset="0"/>
                <a:cs typeface="Times New Roman" panose="02020603050405020304" pitchFamily="18" charset="0"/>
              </a:rPr>
              <a:t>Comandos más utilizados</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Crear aplicación angular: ng new &lt;nombre aplicación&gt;</a:t>
            </a:r>
          </a:p>
          <a:p>
            <a:r>
              <a:rPr lang="es-ES" sz="1800" b="1" dirty="0">
                <a:effectLst/>
                <a:latin typeface="Calibri" panose="020F0502020204030204" pitchFamily="34" charset="0"/>
                <a:ea typeface="Calibri" panose="020F0502020204030204" pitchFamily="34" charset="0"/>
                <a:cs typeface="Times New Roman" panose="02020603050405020304" pitchFamily="18" charset="0"/>
              </a:rPr>
              <a:t>Instalar paquetes: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npm</a:t>
            </a: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install</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r>
              <a:rPr lang="es-ES" sz="1800" b="1" dirty="0">
                <a:effectLst/>
                <a:latin typeface="Calibri" panose="020F0502020204030204" pitchFamily="34" charset="0"/>
                <a:ea typeface="Calibri" panose="020F0502020204030204" pitchFamily="34" charset="0"/>
                <a:cs typeface="Times New Roman" panose="02020603050405020304" pitchFamily="18" charset="0"/>
              </a:rPr>
              <a:t>Ejecutar aplicación: </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ng serve -o </a:t>
            </a:r>
          </a:p>
          <a:p>
            <a:pPr lvl="2"/>
            <a:r>
              <a:rPr lang="es-ES" dirty="0">
                <a:effectLst/>
                <a:latin typeface="Calibri" panose="020F0502020204030204" pitchFamily="34" charset="0"/>
                <a:ea typeface="Calibri" panose="020F0502020204030204" pitchFamily="34" charset="0"/>
                <a:cs typeface="Times New Roman" panose="02020603050405020304" pitchFamily="18" charset="0"/>
              </a:rPr>
              <a:t>-o Para abrir automáticamente el navegador</a:t>
            </a:r>
          </a:p>
          <a:p>
            <a:pPr lvl="1"/>
            <a:r>
              <a:rPr lang="es-ES" dirty="0" err="1">
                <a:effectLst/>
                <a:latin typeface="Calibri" panose="020F0502020204030204" pitchFamily="34" charset="0"/>
                <a:ea typeface="Calibri" panose="020F0502020204030204" pitchFamily="34" charset="0"/>
                <a:cs typeface="Times New Roman" panose="02020603050405020304" pitchFamily="18" charset="0"/>
              </a:rPr>
              <a:t>npm</a:t>
            </a:r>
            <a:r>
              <a:rPr lang="es-ES" dirty="0">
                <a:effectLst/>
                <a:latin typeface="Calibri" panose="020F0502020204030204" pitchFamily="34" charset="0"/>
                <a:ea typeface="Calibri" panose="020F0502020204030204" pitchFamily="34" charset="0"/>
                <a:cs typeface="Times New Roman" panose="02020603050405020304" pitchFamily="18" charset="0"/>
              </a:rPr>
              <a:t> </a:t>
            </a:r>
            <a:r>
              <a:rPr lang="es-ES" dirty="0" err="1">
                <a:effectLst/>
                <a:latin typeface="Calibri" panose="020F0502020204030204" pitchFamily="34" charset="0"/>
                <a:ea typeface="Calibri" panose="020F0502020204030204" pitchFamily="34" charset="0"/>
                <a:cs typeface="Times New Roman" panose="02020603050405020304" pitchFamily="18" charset="0"/>
              </a:rPr>
              <a:t>start</a:t>
            </a:r>
            <a:r>
              <a:rPr lang="es-ES" dirty="0">
                <a:effectLst/>
                <a:latin typeface="Calibri" panose="020F0502020204030204" pitchFamily="34" charset="0"/>
                <a:ea typeface="Calibri" panose="020F0502020204030204" pitchFamily="34" charset="0"/>
                <a:cs typeface="Times New Roman" panose="02020603050405020304" pitchFamily="18" charset="0"/>
              </a:rPr>
              <a:t> </a:t>
            </a:r>
          </a:p>
          <a:p>
            <a:pPr lvl="2"/>
            <a:r>
              <a:rPr lang="es-ES" dirty="0">
                <a:effectLst/>
                <a:latin typeface="Calibri" panose="020F0502020204030204" pitchFamily="34" charset="0"/>
                <a:ea typeface="Calibri" panose="020F0502020204030204" pitchFamily="34" charset="0"/>
                <a:cs typeface="Times New Roman" panose="02020603050405020304" pitchFamily="18" charset="0"/>
              </a:rPr>
              <a:t>Cuando hay diferencia con la versión de angular CLI actual</a:t>
            </a:r>
          </a:p>
          <a:p>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C"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C401AC4-0391-4CB9-AA76-BAF2FEE1B9FC}"/>
              </a:ext>
            </a:extLst>
          </p:cNvPr>
          <p:cNvPicPr>
            <a:picLocks noChangeAspect="1"/>
          </p:cNvPicPr>
          <p:nvPr/>
        </p:nvPicPr>
        <p:blipFill>
          <a:blip r:embed="rId3"/>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280149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72662"/>
          </a:xfrm>
        </p:spPr>
        <p:txBody>
          <a:bodyPr/>
          <a:lstStyle/>
          <a:p>
            <a:r>
              <a:rPr lang="es-EC" dirty="0"/>
              <a:t>Interpolación de texto</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387367"/>
            <a:ext cx="8596668" cy="4653996"/>
          </a:xfrm>
        </p:spPr>
        <p:txBody>
          <a:bodyPr numCol="1" spcCol="360000">
            <a:normAutofit/>
          </a:bodyPr>
          <a:lstStyle/>
          <a:p>
            <a:r>
              <a:rPr lang="es-EC" sz="2000" dirty="0">
                <a:effectLst/>
                <a:latin typeface="Calibri" panose="020F0502020204030204" pitchFamily="34" charset="0"/>
                <a:ea typeface="Calibri" panose="020F0502020204030204" pitchFamily="34" charset="0"/>
                <a:cs typeface="Times New Roman" panose="02020603050405020304" pitchFamily="18" charset="0"/>
              </a:rPr>
              <a:t>Permite incorporar valores dinámicos de texto en la aplicación, </a:t>
            </a:r>
            <a:r>
              <a:rPr lang="es-ES" sz="2000" dirty="0">
                <a:effectLst/>
                <a:latin typeface="Calibri" panose="020F0502020204030204" pitchFamily="34" charset="0"/>
                <a:ea typeface="Calibri" panose="020F0502020204030204" pitchFamily="34" charset="0"/>
                <a:cs typeface="Times New Roman" panose="02020603050405020304" pitchFamily="18" charset="0"/>
              </a:rPr>
              <a:t>colocando como valor de una propiedad algo que viene de una variable del componente.</a:t>
            </a:r>
          </a:p>
          <a:p>
            <a:pPr lvl="1"/>
            <a:r>
              <a:rPr lang="es-ES" sz="2000" dirty="0">
                <a:latin typeface="Calibri" panose="020F0502020204030204" pitchFamily="34" charset="0"/>
                <a:ea typeface="Calibri" panose="020F0502020204030204" pitchFamily="34" charset="0"/>
                <a:cs typeface="Times New Roman" panose="02020603050405020304" pitchFamily="18" charset="0"/>
              </a:rPr>
              <a:t>{{&lt;variable TS&gt;}}</a:t>
            </a:r>
          </a:p>
          <a:p>
            <a:pPr lvl="1"/>
            <a:r>
              <a:rPr lang="es-ES" sz="2000" dirty="0">
                <a:latin typeface="Calibri" panose="020F0502020204030204" pitchFamily="34" charset="0"/>
                <a:ea typeface="Calibri" panose="020F0502020204030204" pitchFamily="34" charset="0"/>
                <a:cs typeface="Times New Roman" panose="02020603050405020304" pitchFamily="18" charset="0"/>
              </a:rPr>
              <a:t>{{&lt;</a:t>
            </a:r>
            <a:r>
              <a:rPr lang="es-ES" sz="2000" dirty="0"/>
              <a:t>identificador</a:t>
            </a:r>
            <a:r>
              <a:rPr lang="es-ES" sz="2000" dirty="0">
                <a:latin typeface="Calibri" panose="020F0502020204030204" pitchFamily="34" charset="0"/>
                <a:ea typeface="Calibri" panose="020F0502020204030204" pitchFamily="34" charset="0"/>
                <a:cs typeface="Times New Roman" panose="02020603050405020304" pitchFamily="18" charset="0"/>
              </a:rPr>
              <a:t> HTML&gt;}}</a:t>
            </a:r>
          </a:p>
          <a:p>
            <a:pPr lvl="1"/>
            <a:r>
              <a:rPr lang="es-ES" sz="2000" dirty="0">
                <a:effectLst/>
                <a:latin typeface="Calibri" panose="020F0502020204030204" pitchFamily="34" charset="0"/>
                <a:ea typeface="Calibri" panose="020F0502020204030204" pitchFamily="34" charset="0"/>
                <a:cs typeface="Times New Roman" panose="02020603050405020304" pitchFamily="18" charset="0"/>
              </a:rPr>
              <a:t>[atributo HTML]=“</a:t>
            </a:r>
            <a:r>
              <a:rPr lang="es-ES" sz="2000" dirty="0">
                <a:latin typeface="Calibri" panose="020F0502020204030204" pitchFamily="34" charset="0"/>
                <a:ea typeface="Calibri" panose="020F0502020204030204" pitchFamily="34" charset="0"/>
                <a:cs typeface="Times New Roman" panose="02020603050405020304" pitchFamily="18" charset="0"/>
              </a:rPr>
              <a:t>&lt;variable TS&gt;</a:t>
            </a:r>
            <a:r>
              <a:rPr lang="es-ES" sz="2000" dirty="0">
                <a:effectLst/>
                <a:latin typeface="Calibri" panose="020F0502020204030204" pitchFamily="34" charset="0"/>
                <a:ea typeface="Calibri" panose="020F0502020204030204" pitchFamily="34" charset="0"/>
                <a:cs typeface="Times New Roman" panose="02020603050405020304" pitchFamily="18" charset="0"/>
              </a:rPr>
              <a:t>”</a:t>
            </a:r>
          </a:p>
          <a:p>
            <a:pPr lvl="1"/>
            <a:r>
              <a:rPr lang="es-ES" sz="2000" dirty="0">
                <a:effectLst/>
                <a:latin typeface="Calibri" panose="020F0502020204030204" pitchFamily="34" charset="0"/>
                <a:ea typeface="Calibri" panose="020F0502020204030204" pitchFamily="34" charset="0"/>
                <a:cs typeface="Times New Roman" panose="02020603050405020304" pitchFamily="18" charset="0"/>
              </a:rPr>
              <a:t>[atributo HTML]=“</a:t>
            </a:r>
            <a:r>
              <a:rPr lang="es-ES" sz="2000" dirty="0">
                <a:latin typeface="Calibri" panose="020F0502020204030204" pitchFamily="34" charset="0"/>
                <a:ea typeface="Calibri" panose="020F0502020204030204" pitchFamily="34" charset="0"/>
                <a:cs typeface="Times New Roman" panose="02020603050405020304" pitchFamily="18" charset="0"/>
              </a:rPr>
              <a:t>&lt;</a:t>
            </a:r>
            <a:r>
              <a:rPr lang="es-ES" sz="2000" dirty="0"/>
              <a:t>identificador</a:t>
            </a:r>
            <a:r>
              <a:rPr lang="es-ES" sz="2000" dirty="0">
                <a:latin typeface="Calibri" panose="020F0502020204030204" pitchFamily="34" charset="0"/>
                <a:ea typeface="Calibri" panose="020F0502020204030204" pitchFamily="34" charset="0"/>
                <a:cs typeface="Times New Roman" panose="02020603050405020304" pitchFamily="18" charset="0"/>
              </a:rPr>
              <a:t> HTML&gt;</a:t>
            </a:r>
            <a:r>
              <a:rPr lang="es-ES" sz="2000" dirty="0">
                <a:effectLst/>
                <a:latin typeface="Calibri" panose="020F0502020204030204" pitchFamily="34" charset="0"/>
                <a:ea typeface="Calibri" panose="020F0502020204030204" pitchFamily="34" charset="0"/>
                <a:cs typeface="Times New Roman" panose="02020603050405020304" pitchFamily="18" charset="0"/>
              </a:rPr>
              <a:t>”</a:t>
            </a:r>
          </a:p>
          <a:p>
            <a:pPr lvl="1"/>
            <a:r>
              <a:rPr lang="es-ES" sz="1700" b="1" dirty="0"/>
              <a:t>Hashtag (#)</a:t>
            </a:r>
          </a:p>
          <a:p>
            <a:pPr lvl="2"/>
            <a:r>
              <a:rPr lang="es-ES" sz="1700" dirty="0"/>
              <a:t>Define un identificador a un elemento HTML.</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5D18B253-E9B9-493D-86D8-2F8CAC0B1F0B}"/>
              </a:ext>
            </a:extLst>
          </p:cNvPr>
          <p:cNvPicPr>
            <a:picLocks noChangeAspect="1"/>
          </p:cNvPicPr>
          <p:nvPr/>
        </p:nvPicPr>
        <p:blipFill>
          <a:blip r:embed="rId3"/>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3210546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72662"/>
          </a:xfrm>
        </p:spPr>
        <p:txBody>
          <a:bodyPr/>
          <a:lstStyle/>
          <a:p>
            <a:r>
              <a:rPr lang="es-EC" dirty="0" err="1"/>
              <a:t>Bindeo</a:t>
            </a:r>
            <a:endParaRPr lang="es-EC" dirty="0"/>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387367"/>
            <a:ext cx="8596668" cy="4653996"/>
          </a:xfrm>
        </p:spPr>
        <p:txBody>
          <a:bodyPr numCol="2" spcCol="360000">
            <a:normAutofit lnSpcReduction="10000"/>
          </a:bodyPr>
          <a:lstStyle/>
          <a:p>
            <a:r>
              <a:rPr lang="es-ES" sz="1800" b="1" dirty="0" err="1">
                <a:effectLst/>
                <a:latin typeface="Calibri" panose="020F0502020204030204" pitchFamily="34" charset="0"/>
                <a:ea typeface="Calibri" panose="020F0502020204030204" pitchFamily="34" charset="0"/>
                <a:cs typeface="Times New Roman" panose="02020603050405020304" pitchFamily="18" charset="0"/>
              </a:rPr>
              <a:t>Bindeo</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de valores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binding</a:t>
            </a:r>
            <a:r>
              <a:rPr lang="es-ES" sz="1800" b="1" dirty="0">
                <a:effectLst/>
                <a:latin typeface="Calibri" panose="020F0502020204030204" pitchFamily="34" charset="0"/>
                <a:ea typeface="Calibri" panose="020F0502020204030204" pitchFamily="34" charset="0"/>
                <a:cs typeface="Times New Roman" panose="02020603050405020304" pitchFamily="18" charset="0"/>
              </a:rPr>
              <a:t>)</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El enlace de datos mantiene su página actualizada automáticamente según el estado de su aplicación. Utiliza el enlace de datos para especificar cosas como el origen de una imagen, el estado de un botón o los datos de un usuario en particular.</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[&lt;</a:t>
            </a:r>
            <a:r>
              <a:rPr lang="es-ES" dirty="0" err="1">
                <a:effectLst/>
                <a:latin typeface="Calibri" panose="020F0502020204030204" pitchFamily="34" charset="0"/>
                <a:ea typeface="Calibri" panose="020F0502020204030204" pitchFamily="34" charset="0"/>
                <a:cs typeface="Times New Roman" panose="02020603050405020304" pitchFamily="18" charset="0"/>
              </a:rPr>
              <a:t>value</a:t>
            </a:r>
            <a:r>
              <a:rPr lang="es-ES" dirty="0">
                <a:effectLst/>
                <a:latin typeface="Calibri" panose="020F0502020204030204" pitchFamily="34" charset="0"/>
                <a:ea typeface="Calibri" panose="020F0502020204030204" pitchFamily="34" charset="0"/>
                <a:cs typeface="Times New Roman" panose="02020603050405020304" pitchFamily="18" charset="0"/>
              </a:rPr>
              <a:t>&gt;]="&lt;variable&gt;"</a:t>
            </a:r>
          </a:p>
          <a:p>
            <a:r>
              <a:rPr lang="es-ES" sz="1800" b="1" dirty="0" err="1">
                <a:effectLst/>
                <a:latin typeface="Calibri" panose="020F0502020204030204" pitchFamily="34" charset="0"/>
                <a:ea typeface="Calibri" panose="020F0502020204030204" pitchFamily="34" charset="0"/>
                <a:cs typeface="Times New Roman" panose="02020603050405020304" pitchFamily="18" charset="0"/>
              </a:rPr>
              <a:t>Bindeo</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de eventos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binding</a:t>
            </a:r>
            <a:r>
              <a:rPr lang="es-ES" sz="1800" b="1" dirty="0">
                <a:effectLst/>
                <a:latin typeface="Calibri" panose="020F0502020204030204" pitchFamily="34" charset="0"/>
                <a:ea typeface="Calibri" panose="020F0502020204030204" pitchFamily="34" charset="0"/>
                <a:cs typeface="Times New Roman" panose="02020603050405020304" pitchFamily="18" charset="0"/>
              </a:rPr>
              <a:t>)</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La vinculación de eventos le permite escuchar y responder a las acciones del usuario, como pulsaciones de teclas, movimientos del mouse, clics y toques.</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//Plantilla HTML</a:t>
            </a:r>
          </a:p>
          <a:p>
            <a:pPr lvl="1"/>
            <a:r>
              <a:rPr lang="es-ES" dirty="0">
                <a:latin typeface="Calibri" panose="020F0502020204030204" pitchFamily="34" charset="0"/>
                <a:ea typeface="Calibri" panose="020F0502020204030204" pitchFamily="34" charset="0"/>
                <a:cs typeface="Times New Roman" panose="02020603050405020304" pitchFamily="18" charset="0"/>
              </a:rPr>
              <a:t>(</a:t>
            </a:r>
            <a:r>
              <a:rPr lang="es-ES" dirty="0">
                <a:effectLst/>
                <a:latin typeface="Calibri" panose="020F0502020204030204" pitchFamily="34" charset="0"/>
                <a:ea typeface="Calibri" panose="020F0502020204030204" pitchFamily="34" charset="0"/>
                <a:cs typeface="Times New Roman" panose="02020603050405020304" pitchFamily="18" charset="0"/>
              </a:rPr>
              <a:t>&lt;evento&gt;)="&lt;</a:t>
            </a:r>
            <a:r>
              <a:rPr lang="es-ES" dirty="0" err="1">
                <a:effectLst/>
                <a:latin typeface="Calibri" panose="020F0502020204030204" pitchFamily="34" charset="0"/>
                <a:ea typeface="Calibri" panose="020F0502020204030204" pitchFamily="34" charset="0"/>
                <a:cs typeface="Times New Roman" panose="02020603050405020304" pitchFamily="18" charset="0"/>
              </a:rPr>
              <a:t>funcion</a:t>
            </a:r>
            <a:r>
              <a:rPr lang="es-ES" dirty="0">
                <a:effectLst/>
                <a:latin typeface="Calibri" panose="020F0502020204030204" pitchFamily="34" charset="0"/>
                <a:ea typeface="Calibri" panose="020F0502020204030204" pitchFamily="34" charset="0"/>
                <a:cs typeface="Times New Roman" panose="02020603050405020304" pitchFamily="18" charset="0"/>
              </a:rPr>
              <a:t>($</a:t>
            </a:r>
            <a:r>
              <a:rPr lang="es-ES" dirty="0" err="1">
                <a:effectLst/>
                <a:latin typeface="Calibri" panose="020F0502020204030204" pitchFamily="34" charset="0"/>
                <a:ea typeface="Calibri" panose="020F0502020204030204" pitchFamily="34" charset="0"/>
                <a:cs typeface="Times New Roman" panose="02020603050405020304" pitchFamily="18" charset="0"/>
              </a:rPr>
              <a:t>event</a:t>
            </a:r>
            <a:r>
              <a:rPr lang="es-ES" dirty="0">
                <a:effectLst/>
                <a:latin typeface="Calibri" panose="020F0502020204030204" pitchFamily="34" charset="0"/>
                <a:ea typeface="Calibri" panose="020F0502020204030204" pitchFamily="34" charset="0"/>
                <a:cs typeface="Times New Roman" panose="02020603050405020304" pitchFamily="18" charset="0"/>
              </a:rPr>
              <a:t>)&gt;"</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//TS</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&lt;Tipo de elemento HTML(&lt;</a:t>
            </a:r>
            <a:r>
              <a:rPr lang="es-ES" dirty="0" err="1">
                <a:effectLst/>
                <a:latin typeface="Calibri" panose="020F0502020204030204" pitchFamily="34" charset="0"/>
                <a:ea typeface="Calibri" panose="020F0502020204030204" pitchFamily="34" charset="0"/>
                <a:cs typeface="Times New Roman" panose="02020603050405020304" pitchFamily="18" charset="0"/>
              </a:rPr>
              <a:t>HTMLInputElement</a:t>
            </a:r>
            <a:r>
              <a:rPr lang="es-ES" dirty="0">
                <a:effectLst/>
                <a:latin typeface="Calibri" panose="020F0502020204030204" pitchFamily="34" charset="0"/>
                <a:ea typeface="Calibri" panose="020F0502020204030204" pitchFamily="34" charset="0"/>
                <a:cs typeface="Times New Roman" panose="02020603050405020304" pitchFamily="18" charset="0"/>
              </a:rPr>
              <a:t>&gt;)&gt;</a:t>
            </a:r>
            <a:r>
              <a:rPr lang="es-ES" dirty="0" err="1">
                <a:effectLst/>
                <a:latin typeface="Calibri" panose="020F0502020204030204" pitchFamily="34" charset="0"/>
                <a:ea typeface="Calibri" panose="020F0502020204030204" pitchFamily="34" charset="0"/>
                <a:cs typeface="Times New Roman" panose="02020603050405020304" pitchFamily="18" charset="0"/>
              </a:rPr>
              <a:t>event.target</a:t>
            </a:r>
            <a:r>
              <a:rPr lang="es-ES" dirty="0">
                <a:effectLst/>
                <a:latin typeface="Calibri" panose="020F0502020204030204" pitchFamily="34" charset="0"/>
                <a:ea typeface="Calibri" panose="020F0502020204030204" pitchFamily="34" charset="0"/>
                <a:cs typeface="Times New Roman" panose="02020603050405020304" pitchFamily="18" charset="0"/>
              </a:rPr>
              <a:t>.&lt;propiedad&gt;</a:t>
            </a:r>
          </a:p>
          <a:p>
            <a:r>
              <a:rPr lang="es-ES" sz="1800" b="1" dirty="0" err="1">
                <a:effectLst/>
                <a:latin typeface="Calibri" panose="020F0502020204030204" pitchFamily="34" charset="0"/>
                <a:ea typeface="Calibri" panose="020F0502020204030204" pitchFamily="34" charset="0"/>
                <a:cs typeface="Times New Roman" panose="02020603050405020304" pitchFamily="18" charset="0"/>
              </a:rPr>
              <a:t>Bindeo</a:t>
            </a:r>
            <a:r>
              <a:rPr lang="es-ES" sz="1800" b="1" dirty="0">
                <a:effectLst/>
                <a:latin typeface="Calibri" panose="020F0502020204030204" pitchFamily="34" charset="0"/>
                <a:ea typeface="Calibri" panose="020F0502020204030204" pitchFamily="34" charset="0"/>
                <a:cs typeface="Times New Roman" panose="02020603050405020304" pitchFamily="18" charset="0"/>
              </a:rPr>
              <a:t> en dos vías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binding</a:t>
            </a:r>
            <a:r>
              <a:rPr lang="es-ES" sz="1800" b="1" dirty="0">
                <a:effectLst/>
                <a:latin typeface="Calibri" panose="020F0502020204030204" pitchFamily="34" charset="0"/>
                <a:ea typeface="Calibri" panose="020F0502020204030204" pitchFamily="34" charset="0"/>
                <a:cs typeface="Times New Roman" panose="02020603050405020304" pitchFamily="18" charset="0"/>
              </a:rPr>
              <a:t>)</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El enlace bidireccional proporciona a los componentes de su aplicación una forma de compartir datos. Utilice el enlace bidireccional para escuchar eventos y actualizar los valores simultáneamente entre los componentes principal y secundario.</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a:t>
            </a:r>
            <a:r>
              <a:rPr lang="es-ES" dirty="0" err="1">
                <a:effectLst/>
                <a:latin typeface="Calibri" panose="020F0502020204030204" pitchFamily="34" charset="0"/>
                <a:ea typeface="Calibri" panose="020F0502020204030204" pitchFamily="34" charset="0"/>
                <a:cs typeface="Times New Roman" panose="02020603050405020304" pitchFamily="18" charset="0"/>
              </a:rPr>
              <a:t>ngModel</a:t>
            </a:r>
            <a:r>
              <a:rPr lang="es-ES" dirty="0">
                <a:effectLst/>
                <a:latin typeface="Calibri" panose="020F0502020204030204" pitchFamily="34" charset="0"/>
                <a:ea typeface="Calibri" panose="020F0502020204030204" pitchFamily="34" charset="0"/>
                <a:cs typeface="Times New Roman" panose="02020603050405020304" pitchFamily="18" charset="0"/>
              </a:rPr>
              <a:t>)]="&lt;variable&gt;"</a:t>
            </a:r>
          </a:p>
          <a:p>
            <a:pPr lvl="1"/>
            <a:r>
              <a:rPr lang="es-ES" dirty="0">
                <a:effectLst/>
                <a:latin typeface="Calibri" panose="020F0502020204030204" pitchFamily="34" charset="0"/>
                <a:ea typeface="Calibri" panose="020F0502020204030204" pitchFamily="34" charset="0"/>
                <a:cs typeface="Times New Roman" panose="02020603050405020304" pitchFamily="18" charset="0"/>
              </a:rPr>
              <a:t>[()] se denomina banana in box (</a:t>
            </a:r>
            <a:r>
              <a:rPr lang="es-ES" dirty="0" err="1">
                <a:effectLst/>
                <a:latin typeface="Calibri" panose="020F0502020204030204" pitchFamily="34" charset="0"/>
                <a:ea typeface="Calibri" panose="020F0502020204030204" pitchFamily="34" charset="0"/>
                <a:cs typeface="Times New Roman" panose="02020603050405020304" pitchFamily="18" charset="0"/>
              </a:rPr>
              <a:t>sugar</a:t>
            </a:r>
            <a:r>
              <a:rPr lang="es-ES" dirty="0">
                <a:effectLst/>
                <a:latin typeface="Calibri" panose="020F0502020204030204" pitchFamily="34" charset="0"/>
                <a:ea typeface="Calibri" panose="020F0502020204030204" pitchFamily="34" charset="0"/>
                <a:cs typeface="Times New Roman" panose="02020603050405020304" pitchFamily="18" charset="0"/>
              </a:rPr>
              <a:t> </a:t>
            </a:r>
            <a:r>
              <a:rPr lang="es-ES" dirty="0" err="1">
                <a:effectLst/>
                <a:latin typeface="Calibri" panose="020F0502020204030204" pitchFamily="34" charset="0"/>
                <a:ea typeface="Calibri" panose="020F0502020204030204" pitchFamily="34" charset="0"/>
                <a:cs typeface="Times New Roman" panose="02020603050405020304" pitchFamily="18" charset="0"/>
              </a:rPr>
              <a:t>syntax</a:t>
            </a:r>
            <a:r>
              <a:rPr lang="es-ES" dirty="0">
                <a:effectLst/>
                <a:latin typeface="Calibri" panose="020F0502020204030204" pitchFamily="34" charset="0"/>
                <a:ea typeface="Calibri" panose="020F0502020204030204" pitchFamily="34" charset="0"/>
                <a:cs typeface="Times New Roman" panose="02020603050405020304" pitchFamily="18" charset="0"/>
              </a:rPr>
              <a:t>)</a:t>
            </a:r>
          </a:p>
          <a:p>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5D18B253-E9B9-493D-86D8-2F8CAC0B1F0B}"/>
              </a:ext>
            </a:extLst>
          </p:cNvPr>
          <p:cNvPicPr>
            <a:picLocks noChangeAspect="1"/>
          </p:cNvPicPr>
          <p:nvPr/>
        </p:nvPicPr>
        <p:blipFill>
          <a:blip r:embed="rId3"/>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3247823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8D6CED-1EB3-46BF-9EDC-83463740068A}"/>
              </a:ext>
            </a:extLst>
          </p:cNvPr>
          <p:cNvSpPr>
            <a:spLocks noGrp="1"/>
          </p:cNvSpPr>
          <p:nvPr>
            <p:ph type="title"/>
          </p:nvPr>
        </p:nvSpPr>
        <p:spPr>
          <a:xfrm>
            <a:off x="677334" y="1713186"/>
            <a:ext cx="8596668" cy="217214"/>
          </a:xfrm>
        </p:spPr>
        <p:txBody>
          <a:bodyPr>
            <a:normAutofit fontScale="90000"/>
          </a:bodyPr>
          <a:lstStyle/>
          <a:p>
            <a:endParaRPr lang="es-EC" dirty="0"/>
          </a:p>
        </p:txBody>
      </p:sp>
      <p:sp>
        <p:nvSpPr>
          <p:cNvPr id="3" name="Marcador de contenido 2">
            <a:extLst>
              <a:ext uri="{FF2B5EF4-FFF2-40B4-BE49-F238E27FC236}">
                <a16:creationId xmlns:a16="http://schemas.microsoft.com/office/drawing/2014/main" id="{B5E9A0EC-1416-47CA-94A5-351AE0055322}"/>
              </a:ext>
            </a:extLst>
          </p:cNvPr>
          <p:cNvSpPr>
            <a:spLocks noGrp="1"/>
          </p:cNvSpPr>
          <p:nvPr>
            <p:ph idx="1"/>
          </p:nvPr>
        </p:nvSpPr>
        <p:spPr/>
        <p:txBody>
          <a:bodyPr/>
          <a:lstStyle/>
          <a:p>
            <a:endParaRPr lang="es-EC"/>
          </a:p>
        </p:txBody>
      </p:sp>
      <p:pic>
        <p:nvPicPr>
          <p:cNvPr id="6146" name="Picture 2">
            <a:extLst>
              <a:ext uri="{FF2B5EF4-FFF2-40B4-BE49-F238E27FC236}">
                <a16:creationId xmlns:a16="http://schemas.microsoft.com/office/drawing/2014/main" id="{0F89F9D8-644F-4E54-997D-0540BA9FF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18" y="1165500"/>
            <a:ext cx="8877300" cy="42957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008200E-8CA3-46A9-869B-584D1667C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6B053F5F-E229-4149-84E6-2D1798304E47}"/>
              </a:ext>
            </a:extLst>
          </p:cNvPr>
          <p:cNvPicPr>
            <a:picLocks noChangeAspect="1"/>
          </p:cNvPicPr>
          <p:nvPr/>
        </p:nvPicPr>
        <p:blipFill>
          <a:blip r:embed="rId4"/>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1129801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8D6CED-1EB3-46BF-9EDC-83463740068A}"/>
              </a:ext>
            </a:extLst>
          </p:cNvPr>
          <p:cNvSpPr>
            <a:spLocks noGrp="1"/>
          </p:cNvSpPr>
          <p:nvPr>
            <p:ph type="title"/>
          </p:nvPr>
        </p:nvSpPr>
        <p:spPr>
          <a:xfrm>
            <a:off x="677334" y="1086782"/>
            <a:ext cx="8596668" cy="489770"/>
          </a:xfrm>
        </p:spPr>
        <p:txBody>
          <a:bodyPr>
            <a:normAutofit fontScale="90000"/>
          </a:bodyPr>
          <a:lstStyle/>
          <a:p>
            <a:r>
              <a:rPr lang="es-ES" dirty="0"/>
              <a:t>Compartir información entre componentes</a:t>
            </a:r>
            <a:endParaRPr lang="es-EC" dirty="0"/>
          </a:p>
        </p:txBody>
      </p:sp>
      <p:sp>
        <p:nvSpPr>
          <p:cNvPr id="3" name="Marcador de contenido 2">
            <a:extLst>
              <a:ext uri="{FF2B5EF4-FFF2-40B4-BE49-F238E27FC236}">
                <a16:creationId xmlns:a16="http://schemas.microsoft.com/office/drawing/2014/main" id="{B5E9A0EC-1416-47CA-94A5-351AE0055322}"/>
              </a:ext>
            </a:extLst>
          </p:cNvPr>
          <p:cNvSpPr>
            <a:spLocks noGrp="1"/>
          </p:cNvSpPr>
          <p:nvPr>
            <p:ph idx="1"/>
          </p:nvPr>
        </p:nvSpPr>
        <p:spPr>
          <a:xfrm>
            <a:off x="677334" y="2160589"/>
            <a:ext cx="8596668" cy="750777"/>
          </a:xfrm>
        </p:spPr>
        <p:txBody>
          <a:bodyPr numCol="2"/>
          <a:lstStyle/>
          <a:p>
            <a:endParaRPr lang="es-EC" dirty="0"/>
          </a:p>
        </p:txBody>
      </p:sp>
      <p:pic>
        <p:nvPicPr>
          <p:cNvPr id="5" name="Picture 2">
            <a:extLst>
              <a:ext uri="{FF2B5EF4-FFF2-40B4-BE49-F238E27FC236}">
                <a16:creationId xmlns:a16="http://schemas.microsoft.com/office/drawing/2014/main" id="{8008200E-8CA3-46A9-869B-584D1667C5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6B053F5F-E229-4149-84E6-2D1798304E47}"/>
              </a:ext>
            </a:extLst>
          </p:cNvPr>
          <p:cNvPicPr>
            <a:picLocks noChangeAspect="1"/>
          </p:cNvPicPr>
          <p:nvPr/>
        </p:nvPicPr>
        <p:blipFill>
          <a:blip r:embed="rId3"/>
          <a:stretch>
            <a:fillRect/>
          </a:stretch>
        </p:blipFill>
        <p:spPr>
          <a:xfrm>
            <a:off x="7546522" y="5698964"/>
            <a:ext cx="4645478" cy="1159036"/>
          </a:xfrm>
          <a:prstGeom prst="rect">
            <a:avLst/>
          </a:prstGeom>
        </p:spPr>
      </p:pic>
      <p:pic>
        <p:nvPicPr>
          <p:cNvPr id="1026" name="Picture 2" descr="Understanding @Output and EventEmitter in Angular – Dhananjay Kumar">
            <a:extLst>
              <a:ext uri="{FF2B5EF4-FFF2-40B4-BE49-F238E27FC236}">
                <a16:creationId xmlns:a16="http://schemas.microsoft.com/office/drawing/2014/main" id="{BA72E56F-F7B0-4550-9C18-6C1AD7BB26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956" y="2535977"/>
            <a:ext cx="8414133" cy="223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350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p:txBody>
          <a:bodyPr/>
          <a:lstStyle/>
          <a:p>
            <a:r>
              <a:rPr lang="es-EC" dirty="0"/>
              <a:t>Pipes</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334814"/>
            <a:ext cx="8596668" cy="4824247"/>
          </a:xfrm>
        </p:spPr>
        <p:txBody>
          <a:bodyPr numCol="2" spcCol="360000">
            <a:normAutofit/>
          </a:bodyPr>
          <a:lstStyle/>
          <a:p>
            <a:pPr marL="0" indent="0">
              <a:buNone/>
            </a:pPr>
            <a:r>
              <a:rPr lang="es-ES" dirty="0"/>
              <a:t>Permite transformar visualmente la información, por ejemplo, cambiar un texto a mayúsculas o minúsculas, o darle formato de fecha y hora. </a:t>
            </a:r>
          </a:p>
          <a:p>
            <a:pPr lvl="1"/>
            <a:r>
              <a:rPr lang="es-ES" sz="1800" dirty="0" err="1"/>
              <a:t>uppercase</a:t>
            </a:r>
            <a:r>
              <a:rPr lang="es-ES" sz="1800" dirty="0"/>
              <a:t> y </a:t>
            </a:r>
            <a:r>
              <a:rPr lang="es-ES" sz="1800" dirty="0" err="1"/>
              <a:t>lowercase</a:t>
            </a:r>
            <a:endParaRPr lang="es-ES" sz="1800" dirty="0"/>
          </a:p>
          <a:p>
            <a:pPr lvl="1"/>
            <a:r>
              <a:rPr lang="es-ES" sz="1800" dirty="0" err="1"/>
              <a:t>Slice</a:t>
            </a:r>
            <a:endParaRPr lang="es-ES" sz="1800" dirty="0"/>
          </a:p>
          <a:p>
            <a:pPr lvl="1"/>
            <a:r>
              <a:rPr lang="es-ES" sz="1800" dirty="0"/>
              <a:t>Decimal</a:t>
            </a:r>
          </a:p>
          <a:p>
            <a:pPr lvl="1"/>
            <a:r>
              <a:rPr lang="es-ES" sz="1800" dirty="0" err="1"/>
              <a:t>Percent</a:t>
            </a:r>
            <a:endParaRPr lang="es-ES" sz="1800" dirty="0"/>
          </a:p>
          <a:p>
            <a:pPr lvl="1"/>
            <a:r>
              <a:rPr lang="es-ES" sz="1800" dirty="0" err="1"/>
              <a:t>Currency</a:t>
            </a:r>
            <a:endParaRPr lang="es-ES" sz="1800" dirty="0"/>
          </a:p>
          <a:p>
            <a:pPr lvl="1"/>
            <a:r>
              <a:rPr lang="es-ES" sz="1800" dirty="0" err="1"/>
              <a:t>Json</a:t>
            </a:r>
            <a:endParaRPr lang="es-ES" sz="1800" dirty="0"/>
          </a:p>
          <a:p>
            <a:pPr lvl="1"/>
            <a:r>
              <a:rPr lang="es-ES" sz="1800" dirty="0" err="1"/>
              <a:t>Async</a:t>
            </a:r>
            <a:endParaRPr lang="es-ES" sz="1800" dirty="0"/>
          </a:p>
          <a:p>
            <a:pPr lvl="1"/>
            <a:r>
              <a:rPr lang="es-ES" sz="1800" dirty="0"/>
              <a:t>Date </a:t>
            </a:r>
          </a:p>
          <a:p>
            <a:pPr lvl="1"/>
            <a:r>
              <a:rPr lang="es-ES" sz="1800" dirty="0" err="1"/>
              <a:t>TitleCasePipe</a:t>
            </a:r>
            <a:r>
              <a:rPr lang="es-ES" sz="1800" dirty="0"/>
              <a:t> </a:t>
            </a:r>
          </a:p>
          <a:p>
            <a:pPr lvl="1"/>
            <a:r>
              <a:rPr lang="es-ES" sz="1800" dirty="0" err="1"/>
              <a:t>KeyValue</a:t>
            </a:r>
            <a:endParaRPr lang="es-ES" sz="1800" dirty="0"/>
          </a:p>
          <a:p>
            <a:pPr lvl="1"/>
            <a:r>
              <a:rPr lang="es-ES" sz="1800" dirty="0"/>
              <a:t>I18nPlural</a:t>
            </a:r>
          </a:p>
          <a:p>
            <a:pPr lvl="1"/>
            <a:r>
              <a:rPr lang="es-ES" sz="1800" dirty="0"/>
              <a:t>I18nSelect</a:t>
            </a:r>
          </a:p>
          <a:p>
            <a:pPr marL="0" indent="0">
              <a:buNone/>
            </a:pPr>
            <a:endParaRPr lang="es-ES" sz="2000" b="1" dirty="0"/>
          </a:p>
          <a:p>
            <a:pPr marL="0" indent="0">
              <a:buNone/>
            </a:pPr>
            <a:r>
              <a:rPr lang="es-ES" sz="2000" b="1" dirty="0" err="1"/>
              <a:t>Localization</a:t>
            </a:r>
            <a:endParaRPr lang="es-ES" sz="2000" b="1" dirty="0"/>
          </a:p>
          <a:p>
            <a:pPr lvl="2"/>
            <a:r>
              <a:rPr lang="es-ES" sz="1800" dirty="0"/>
              <a:t>Agregar funciones de localización para traducir nombres, como fechas, al idioma especificado.</a:t>
            </a:r>
          </a:p>
          <a:p>
            <a:pPr marL="57150" indent="0">
              <a:buNone/>
            </a:pPr>
            <a:r>
              <a:rPr lang="es-EC" sz="2000" b="1" dirty="0"/>
              <a:t>Generar</a:t>
            </a:r>
          </a:p>
          <a:p>
            <a:pPr lvl="2"/>
            <a:r>
              <a:rPr lang="es-EC" sz="1600" dirty="0"/>
              <a:t>ng g p pipes/&lt;nombre&gt; </a:t>
            </a:r>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D0C20AC2-0F0D-489C-83D4-2D1B8A81FB98}"/>
              </a:ext>
            </a:extLst>
          </p:cNvPr>
          <p:cNvPicPr>
            <a:picLocks noChangeAspect="1"/>
          </p:cNvPicPr>
          <p:nvPr/>
        </p:nvPicPr>
        <p:blipFill>
          <a:blip r:embed="rId3"/>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34176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51641"/>
          </a:xfrm>
        </p:spPr>
        <p:txBody>
          <a:bodyPr/>
          <a:lstStyle/>
          <a:p>
            <a:r>
              <a:rPr lang="es-EC" dirty="0"/>
              <a:t>Requisitos</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524001"/>
            <a:ext cx="8981673" cy="4456385"/>
          </a:xfrm>
        </p:spPr>
        <p:txBody>
          <a:bodyPr numCol="2">
            <a:normAutofit/>
          </a:bodyPr>
          <a:lstStyle/>
          <a:p>
            <a:r>
              <a:rPr lang="es-ES" b="1" dirty="0"/>
              <a:t>Conocimientos</a:t>
            </a:r>
          </a:p>
          <a:p>
            <a:pPr marL="800100" lvl="1" indent="-342900">
              <a:buFont typeface="+mj-lt"/>
              <a:buAutoNum type="arabicPeriod"/>
            </a:pPr>
            <a:r>
              <a:rPr lang="es-ES" dirty="0"/>
              <a:t>Conocimiento de </a:t>
            </a:r>
            <a:r>
              <a:rPr lang="es-ES" dirty="0">
                <a:highlight>
                  <a:srgbClr val="FFFF00"/>
                </a:highlight>
              </a:rPr>
              <a:t>JavaScript</a:t>
            </a:r>
            <a:r>
              <a:rPr lang="es-ES" dirty="0"/>
              <a:t> básico es necesario.</a:t>
            </a:r>
          </a:p>
          <a:p>
            <a:pPr marL="800100" lvl="1" indent="-342900">
              <a:buFont typeface="+mj-lt"/>
              <a:buAutoNum type="arabicPeriod"/>
            </a:pPr>
            <a:r>
              <a:rPr lang="es-ES" dirty="0"/>
              <a:t>Conocimiento básico de la estructura de páginas </a:t>
            </a:r>
            <a:r>
              <a:rPr lang="es-ES" dirty="0">
                <a:highlight>
                  <a:srgbClr val="FFFF00"/>
                </a:highlight>
              </a:rPr>
              <a:t>HTML</a:t>
            </a:r>
          </a:p>
          <a:p>
            <a:pPr marL="0" indent="0">
              <a:buNone/>
            </a:pPr>
            <a:endParaRPr lang="es-ES" dirty="0"/>
          </a:p>
          <a:p>
            <a:r>
              <a:rPr lang="es-EC" b="1" dirty="0"/>
              <a:t>Software</a:t>
            </a:r>
          </a:p>
          <a:p>
            <a:pPr marL="800100" lvl="1" indent="-342900">
              <a:buFont typeface="+mj-lt"/>
              <a:buAutoNum type="arabicPeriod"/>
            </a:pPr>
            <a:r>
              <a:rPr lang="es-EC" dirty="0" err="1">
                <a:highlight>
                  <a:srgbClr val="FFFF00"/>
                </a:highlight>
              </a:rPr>
              <a:t>NodeJS</a:t>
            </a:r>
            <a:endParaRPr lang="es-EC" dirty="0">
              <a:highlight>
                <a:srgbClr val="FFFF00"/>
              </a:highlight>
            </a:endParaRPr>
          </a:p>
          <a:p>
            <a:pPr marL="800100" lvl="1" indent="-342900">
              <a:buFont typeface="+mj-lt"/>
              <a:buAutoNum type="arabicPeriod"/>
            </a:pPr>
            <a:r>
              <a:rPr lang="es-EC" dirty="0" err="1">
                <a:highlight>
                  <a:srgbClr val="FFFF00"/>
                </a:highlight>
              </a:rPr>
              <a:t>TypeScript</a:t>
            </a:r>
            <a:endParaRPr lang="es-EC" dirty="0">
              <a:highlight>
                <a:srgbClr val="FFFF00"/>
              </a:highlight>
            </a:endParaRPr>
          </a:p>
          <a:p>
            <a:pPr marL="800100" lvl="1" indent="-342900">
              <a:buFont typeface="+mj-lt"/>
              <a:buAutoNum type="arabicPeriod"/>
            </a:pPr>
            <a:r>
              <a:rPr lang="es-EC" dirty="0">
                <a:highlight>
                  <a:srgbClr val="FFFF00"/>
                </a:highlight>
              </a:rPr>
              <a:t>Angular CLI</a:t>
            </a:r>
          </a:p>
          <a:p>
            <a:pPr marL="800100" lvl="1" indent="-342900">
              <a:buFont typeface="+mj-lt"/>
              <a:buAutoNum type="arabicPeriod"/>
            </a:pPr>
            <a:r>
              <a:rPr lang="es-EC" dirty="0"/>
              <a:t>Google Chrome (Recomendado)</a:t>
            </a:r>
          </a:p>
          <a:p>
            <a:pPr marL="457200" lvl="1" indent="0">
              <a:buNone/>
            </a:pPr>
            <a:endParaRPr lang="es-EC" dirty="0">
              <a:highlight>
                <a:srgbClr val="FFFF00"/>
              </a:highlight>
            </a:endParaRPr>
          </a:p>
          <a:p>
            <a:pPr marL="457200" lvl="1" indent="0">
              <a:buNone/>
            </a:pPr>
            <a:endParaRPr lang="es-EC" dirty="0"/>
          </a:p>
          <a:p>
            <a:r>
              <a:rPr lang="es-EC" b="1" dirty="0"/>
              <a:t>Editores recomendados</a:t>
            </a:r>
          </a:p>
          <a:p>
            <a:pPr lvl="1"/>
            <a:r>
              <a:rPr lang="es-EC" b="1" dirty="0">
                <a:highlight>
                  <a:srgbClr val="FFFF00"/>
                </a:highlight>
              </a:rPr>
              <a:t>Visual Studio </a:t>
            </a:r>
            <a:r>
              <a:rPr lang="es-EC" b="1" dirty="0" err="1">
                <a:highlight>
                  <a:srgbClr val="FFFF00"/>
                </a:highlight>
              </a:rPr>
              <a:t>Code</a:t>
            </a:r>
            <a:endParaRPr lang="es-EC" b="1" dirty="0">
              <a:highlight>
                <a:srgbClr val="FFFF00"/>
              </a:highlight>
            </a:endParaRPr>
          </a:p>
          <a:p>
            <a:pPr lvl="1"/>
            <a:r>
              <a:rPr lang="es-EC" dirty="0" err="1"/>
              <a:t>Atom</a:t>
            </a:r>
            <a:endParaRPr lang="es-EC" dirty="0"/>
          </a:p>
          <a:p>
            <a:pPr lvl="1"/>
            <a:r>
              <a:rPr lang="es-EC" dirty="0" err="1"/>
              <a:t>StackBlitz</a:t>
            </a:r>
            <a:r>
              <a:rPr lang="es-EC" dirty="0"/>
              <a:t> (editor Online)</a:t>
            </a:r>
          </a:p>
          <a:p>
            <a:endParaRPr lang="es-EC"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3B260B3E-7961-4AA9-9E15-6D1BC40C2037}"/>
              </a:ext>
            </a:extLst>
          </p:cNvPr>
          <p:cNvPicPr>
            <a:picLocks noChangeAspect="1"/>
          </p:cNvPicPr>
          <p:nvPr/>
        </p:nvPicPr>
        <p:blipFill>
          <a:blip r:embed="rId3"/>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1739498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p:txBody>
          <a:bodyPr/>
          <a:lstStyle/>
          <a:p>
            <a:r>
              <a:rPr lang="es-EC" dirty="0"/>
              <a:t>Directivas</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334815"/>
            <a:ext cx="8596668" cy="4706548"/>
          </a:xfrm>
        </p:spPr>
        <p:txBody>
          <a:bodyPr numCol="2" spcCol="360000">
            <a:normAutofit/>
          </a:bodyPr>
          <a:lstStyle/>
          <a:p>
            <a:r>
              <a:rPr lang="es-ES" sz="2000" dirty="0"/>
              <a:t>Las directivas son, esencialmente, instrucciones para manipular el DOM.</a:t>
            </a:r>
          </a:p>
          <a:p>
            <a:r>
              <a:rPr lang="es-EC" sz="2000" dirty="0"/>
              <a:t>Tipo componente</a:t>
            </a:r>
          </a:p>
          <a:p>
            <a:pPr lvl="1"/>
            <a:r>
              <a:rPr lang="es-EC" sz="1800" dirty="0"/>
              <a:t>Angular</a:t>
            </a:r>
          </a:p>
          <a:p>
            <a:pPr lvl="2"/>
            <a:r>
              <a:rPr lang="es-EC" sz="1600" dirty="0"/>
              <a:t>@Component</a:t>
            </a:r>
          </a:p>
          <a:p>
            <a:pPr lvl="2"/>
            <a:r>
              <a:rPr lang="es-EC" sz="1600" dirty="0"/>
              <a:t>@Module</a:t>
            </a:r>
          </a:p>
          <a:p>
            <a:pPr lvl="1"/>
            <a:r>
              <a:rPr lang="es-EC" sz="1800" dirty="0"/>
              <a:t>Personalizadas (</a:t>
            </a:r>
            <a:r>
              <a:rPr lang="es-EC" sz="1800" dirty="0" err="1"/>
              <a:t>Custom</a:t>
            </a:r>
            <a:r>
              <a:rPr lang="es-EC" sz="1800" dirty="0"/>
              <a:t>)</a:t>
            </a:r>
          </a:p>
          <a:p>
            <a:pPr lvl="2"/>
            <a:r>
              <a:rPr lang="es-EC" sz="1600" dirty="0"/>
              <a:t>Creadas específicamente</a:t>
            </a:r>
          </a:p>
          <a:p>
            <a:r>
              <a:rPr lang="es-EC" sz="2000" dirty="0"/>
              <a:t>Tipo estructura</a:t>
            </a:r>
          </a:p>
          <a:p>
            <a:pPr lvl="1"/>
            <a:r>
              <a:rPr lang="es-EC" sz="1800" dirty="0" err="1"/>
              <a:t>ngIf-else-then</a:t>
            </a:r>
            <a:endParaRPr lang="es-EC" sz="1800" dirty="0"/>
          </a:p>
          <a:p>
            <a:pPr lvl="1"/>
            <a:r>
              <a:rPr lang="es-EC" sz="1800" dirty="0" err="1"/>
              <a:t>ngFor</a:t>
            </a:r>
            <a:endParaRPr lang="es-EC" sz="1800" dirty="0"/>
          </a:p>
          <a:p>
            <a:pPr lvl="1"/>
            <a:r>
              <a:rPr lang="es-EC" sz="1800" dirty="0" err="1"/>
              <a:t>ngSwitch</a:t>
            </a:r>
            <a:endParaRPr lang="es-EC" sz="1800" dirty="0"/>
          </a:p>
          <a:p>
            <a:pPr lvl="1"/>
            <a:r>
              <a:rPr lang="es-EC" sz="1800" dirty="0" err="1"/>
              <a:t>ngPlural</a:t>
            </a:r>
            <a:endParaRPr lang="es-EC" sz="1800" dirty="0"/>
          </a:p>
          <a:p>
            <a:pPr lvl="1"/>
            <a:r>
              <a:rPr lang="es-EC" sz="1800" dirty="0" err="1"/>
              <a:t>ngTemplate</a:t>
            </a:r>
            <a:endParaRPr lang="es-EC" sz="1800" dirty="0"/>
          </a:p>
          <a:p>
            <a:pPr lvl="1"/>
            <a:r>
              <a:rPr lang="es-EC" sz="1800" dirty="0" err="1"/>
              <a:t>ngComponentOutlet</a:t>
            </a:r>
            <a:endParaRPr lang="es-EC" sz="1800" dirty="0"/>
          </a:p>
          <a:p>
            <a:r>
              <a:rPr lang="es-EC" sz="2000" dirty="0"/>
              <a:t>Tipo atributo</a:t>
            </a:r>
          </a:p>
          <a:p>
            <a:pPr lvl="1"/>
            <a:r>
              <a:rPr lang="es-EC" sz="1800" dirty="0" err="1"/>
              <a:t>ngClass</a:t>
            </a:r>
            <a:endParaRPr lang="es-EC" sz="1800" dirty="0"/>
          </a:p>
          <a:p>
            <a:pPr lvl="1"/>
            <a:r>
              <a:rPr lang="es-EC" sz="1800" dirty="0" err="1"/>
              <a:t>ngStyle</a:t>
            </a:r>
            <a:endParaRPr lang="es-EC" sz="1800" dirty="0"/>
          </a:p>
          <a:p>
            <a:pPr lvl="1"/>
            <a:r>
              <a:rPr lang="es-EC" sz="1800" dirty="0" err="1"/>
              <a:t>ngModel</a:t>
            </a:r>
            <a:endParaRPr lang="es-EC" sz="1800" dirty="0"/>
          </a:p>
          <a:p>
            <a:r>
              <a:rPr lang="es-EC" sz="2000" b="1" dirty="0"/>
              <a:t>Generar</a:t>
            </a:r>
          </a:p>
          <a:p>
            <a:pPr lvl="1"/>
            <a:r>
              <a:rPr lang="es-ES" sz="1800" dirty="0"/>
              <a:t>ng g d </a:t>
            </a:r>
            <a:r>
              <a:rPr lang="es-ES" sz="1800" dirty="0" err="1"/>
              <a:t>directives</a:t>
            </a:r>
            <a:r>
              <a:rPr lang="es-ES" sz="1800" dirty="0"/>
              <a:t>/&lt;nombre&gt; </a:t>
            </a:r>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D0C20AC2-0F0D-489C-83D4-2D1B8A81FB98}"/>
              </a:ext>
            </a:extLst>
          </p:cNvPr>
          <p:cNvPicPr>
            <a:picLocks noChangeAspect="1"/>
          </p:cNvPicPr>
          <p:nvPr/>
        </p:nvPicPr>
        <p:blipFill>
          <a:blip r:embed="rId3"/>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827864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41131"/>
          </a:xfrm>
        </p:spPr>
        <p:txBody>
          <a:bodyPr/>
          <a:lstStyle/>
          <a:p>
            <a:r>
              <a:rPr lang="es-EC" dirty="0"/>
              <a:t>Práctica </a:t>
            </a:r>
            <a:r>
              <a:rPr lang="es-EC" dirty="0" err="1"/>
              <a:t>Nro</a:t>
            </a:r>
            <a:r>
              <a:rPr lang="es-EC" dirty="0"/>
              <a:t> 1</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334815"/>
            <a:ext cx="8596668" cy="4706548"/>
          </a:xfrm>
        </p:spPr>
        <p:txBody>
          <a:bodyPr numCol="2" spcCol="360000">
            <a:normAutofit fontScale="62500" lnSpcReduction="20000"/>
          </a:bodyPr>
          <a:lstStyle/>
          <a:p>
            <a:pPr marL="342900" lvl="0" indent="-342900" algn="just">
              <a:lnSpc>
                <a:spcPct val="107000"/>
              </a:lnSpc>
              <a:buFont typeface="+mj-lt"/>
              <a:buAutoNum type="arabicPeriod"/>
            </a:pPr>
            <a:r>
              <a:rPr lang="es-EC" sz="2000" dirty="0">
                <a:effectLst/>
                <a:latin typeface="Calibri" panose="020F0502020204030204" pitchFamily="34" charset="0"/>
                <a:ea typeface="Calibri" panose="020F0502020204030204" pitchFamily="34" charset="0"/>
                <a:cs typeface="Times New Roman" panose="02020603050405020304" pitchFamily="18" charset="0"/>
              </a:rPr>
              <a:t>Crear proyecto Practica1.</a:t>
            </a:r>
          </a:p>
          <a:p>
            <a:pPr marL="342900" lvl="0" indent="-342900" algn="just">
              <a:lnSpc>
                <a:spcPct val="107000"/>
              </a:lnSpc>
              <a:buFont typeface="+mj-lt"/>
              <a:buAutoNum type="arabicPeriod"/>
            </a:pPr>
            <a:r>
              <a:rPr lang="es-EC" sz="2000" dirty="0">
                <a:effectLst/>
                <a:latin typeface="Calibri" panose="020F0502020204030204" pitchFamily="34" charset="0"/>
                <a:ea typeface="Calibri" panose="020F0502020204030204" pitchFamily="34" charset="0"/>
                <a:cs typeface="Times New Roman" panose="02020603050405020304" pitchFamily="18" charset="0"/>
              </a:rPr>
              <a:t>Agregar </a:t>
            </a:r>
            <a:r>
              <a:rPr lang="es-EC" sz="2000" dirty="0" err="1">
                <a:effectLst/>
                <a:latin typeface="Calibri" panose="020F0502020204030204" pitchFamily="34" charset="0"/>
                <a:ea typeface="Calibri" panose="020F0502020204030204" pitchFamily="34" charset="0"/>
                <a:cs typeface="Times New Roman" panose="02020603050405020304" pitchFamily="18" charset="0"/>
              </a:rPr>
              <a:t>bootstrap</a:t>
            </a:r>
            <a:r>
              <a:rPr lang="es-EC" sz="2000" dirty="0">
                <a:effectLst/>
                <a:latin typeface="Calibri" panose="020F0502020204030204" pitchFamily="34" charset="0"/>
                <a:ea typeface="Calibri" panose="020F0502020204030204" pitchFamily="34" charset="0"/>
                <a:cs typeface="Times New Roman" panose="02020603050405020304" pitchFamily="18" charset="0"/>
              </a:rPr>
              <a:t> y </a:t>
            </a:r>
            <a:r>
              <a:rPr lang="es-EC" sz="2000" dirty="0" err="1">
                <a:effectLst/>
                <a:latin typeface="Calibri" panose="020F0502020204030204" pitchFamily="34" charset="0"/>
                <a:ea typeface="Calibri" panose="020F0502020204030204" pitchFamily="34" charset="0"/>
                <a:cs typeface="Times New Roman" panose="02020603050405020304" pitchFamily="18" charset="0"/>
              </a:rPr>
              <a:t>fontawesome</a:t>
            </a:r>
            <a:r>
              <a:rPr lang="es-EC" sz="20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buFont typeface="+mj-lt"/>
              <a:buAutoNum type="arabicPeriod"/>
            </a:pPr>
            <a:r>
              <a:rPr lang="es-EC" sz="2000" dirty="0">
                <a:effectLst/>
                <a:latin typeface="Calibri" panose="020F0502020204030204" pitchFamily="34" charset="0"/>
                <a:ea typeface="Calibri" panose="020F0502020204030204" pitchFamily="34" charset="0"/>
                <a:cs typeface="Times New Roman" panose="02020603050405020304" pitchFamily="18" charset="0"/>
              </a:rPr>
              <a:t>Crear interfaz </a:t>
            </a:r>
            <a:r>
              <a:rPr lang="es-EC" sz="2000" dirty="0" err="1">
                <a:effectLst/>
                <a:latin typeface="Calibri" panose="020F0502020204030204" pitchFamily="34" charset="0"/>
                <a:ea typeface="Calibri" panose="020F0502020204030204" pitchFamily="34" charset="0"/>
                <a:cs typeface="Times New Roman" panose="02020603050405020304" pitchFamily="18" charset="0"/>
              </a:rPr>
              <a:t>IAnimal</a:t>
            </a:r>
            <a:r>
              <a:rPr lang="es-EC" sz="2000" dirty="0">
                <a:effectLst/>
                <a:latin typeface="Calibri" panose="020F0502020204030204" pitchFamily="34" charset="0"/>
                <a:ea typeface="Calibri" panose="020F0502020204030204" pitchFamily="34" charset="0"/>
                <a:cs typeface="Times New Roman" panose="02020603050405020304" pitchFamily="18" charset="0"/>
              </a:rPr>
              <a:t> (id, especie, raza, color, </a:t>
            </a:r>
            <a:r>
              <a:rPr lang="es-EC" sz="2000" dirty="0" err="1">
                <a:effectLst/>
                <a:latin typeface="Calibri" panose="020F0502020204030204" pitchFamily="34" charset="0"/>
                <a:ea typeface="Calibri" panose="020F0502020204030204" pitchFamily="34" charset="0"/>
                <a:cs typeface="Times New Roman" panose="02020603050405020304" pitchFamily="18" charset="0"/>
              </a:rPr>
              <a:t>caracteristicas</a:t>
            </a:r>
            <a:r>
              <a:rPr lang="es-EC" sz="20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buFont typeface="+mj-lt"/>
              <a:buAutoNum type="arabicPeriod"/>
            </a:pPr>
            <a:r>
              <a:rPr lang="es-EC" sz="2000" dirty="0">
                <a:effectLst/>
                <a:latin typeface="Calibri" panose="020F0502020204030204" pitchFamily="34" charset="0"/>
                <a:ea typeface="Calibri" panose="020F0502020204030204" pitchFamily="34" charset="0"/>
                <a:cs typeface="Times New Roman" panose="02020603050405020304" pitchFamily="18" charset="0"/>
              </a:rPr>
              <a:t>Crear un componente Animal (4 campos y un botón con un ícono) para agregar animales.</a:t>
            </a:r>
          </a:p>
          <a:p>
            <a:pPr marL="342900" lvl="0" indent="-342900" algn="just">
              <a:lnSpc>
                <a:spcPct val="107000"/>
              </a:lnSpc>
              <a:buFont typeface="+mj-lt"/>
              <a:buAutoNum type="arabicPeriod"/>
            </a:pPr>
            <a:r>
              <a:rPr lang="es-EC" sz="2000" dirty="0">
                <a:effectLst/>
                <a:latin typeface="Calibri" panose="020F0502020204030204" pitchFamily="34" charset="0"/>
                <a:ea typeface="Calibri" panose="020F0502020204030204" pitchFamily="34" charset="0"/>
                <a:cs typeface="Times New Roman" panose="02020603050405020304" pitchFamily="18" charset="0"/>
              </a:rPr>
              <a:t>Utilizar </a:t>
            </a:r>
            <a:r>
              <a:rPr lang="es-EC" sz="2000" dirty="0" err="1">
                <a:effectLst/>
                <a:latin typeface="Calibri" panose="020F0502020204030204" pitchFamily="34" charset="0"/>
                <a:ea typeface="Calibri" panose="020F0502020204030204" pitchFamily="34" charset="0"/>
                <a:cs typeface="Times New Roman" panose="02020603050405020304" pitchFamily="18" charset="0"/>
              </a:rPr>
              <a:t>ngModel</a:t>
            </a:r>
            <a:r>
              <a:rPr lang="es-EC" sz="2000" dirty="0">
                <a:effectLst/>
                <a:latin typeface="Calibri" panose="020F0502020204030204" pitchFamily="34" charset="0"/>
                <a:ea typeface="Calibri" panose="020F0502020204030204" pitchFamily="34" charset="0"/>
                <a:cs typeface="Times New Roman" panose="02020603050405020304" pitchFamily="18" charset="0"/>
              </a:rPr>
              <a:t> para vincular los campos con los atributos del objeto a agregar. (Corregir error al utilizar </a:t>
            </a:r>
            <a:r>
              <a:rPr lang="es-EC" sz="2000" dirty="0" err="1">
                <a:effectLst/>
                <a:latin typeface="Calibri" panose="020F0502020204030204" pitchFamily="34" charset="0"/>
                <a:ea typeface="Calibri" panose="020F0502020204030204" pitchFamily="34" charset="0"/>
                <a:cs typeface="Times New Roman" panose="02020603050405020304" pitchFamily="18" charset="0"/>
              </a:rPr>
              <a:t>ngModel</a:t>
            </a:r>
            <a:r>
              <a:rPr lang="es-EC" sz="20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buFont typeface="+mj-lt"/>
              <a:buAutoNum type="arabicPeriod"/>
            </a:pPr>
            <a:r>
              <a:rPr lang="es-EC" sz="2000" dirty="0">
                <a:effectLst/>
                <a:latin typeface="Calibri" panose="020F0502020204030204" pitchFamily="34" charset="0"/>
                <a:ea typeface="Calibri" panose="020F0502020204030204" pitchFamily="34" charset="0"/>
                <a:cs typeface="Times New Roman" panose="02020603050405020304" pitchFamily="18" charset="0"/>
              </a:rPr>
              <a:t>Crear un componente </a:t>
            </a:r>
            <a:r>
              <a:rPr lang="es-EC" sz="2000" dirty="0" err="1">
                <a:effectLst/>
                <a:latin typeface="Calibri" panose="020F0502020204030204" pitchFamily="34" charset="0"/>
                <a:ea typeface="Calibri" panose="020F0502020204030204" pitchFamily="34" charset="0"/>
                <a:cs typeface="Times New Roman" panose="02020603050405020304" pitchFamily="18" charset="0"/>
              </a:rPr>
              <a:t>AnimalDetalle</a:t>
            </a:r>
            <a:r>
              <a:rPr lang="es-EC" sz="2000" dirty="0">
                <a:effectLst/>
                <a:latin typeface="Calibri" panose="020F0502020204030204" pitchFamily="34" charset="0"/>
                <a:ea typeface="Calibri" panose="020F0502020204030204" pitchFamily="34" charset="0"/>
                <a:cs typeface="Times New Roman" panose="02020603050405020304" pitchFamily="18" charset="0"/>
              </a:rPr>
              <a:t> para listar los animales (tabla con los 5 campos).</a:t>
            </a:r>
          </a:p>
          <a:p>
            <a:pPr marL="342900" lvl="0" indent="-342900" algn="just">
              <a:lnSpc>
                <a:spcPct val="107000"/>
              </a:lnSpc>
              <a:buFont typeface="+mj-lt"/>
              <a:buAutoNum type="arabicPeriod"/>
            </a:pPr>
            <a:r>
              <a:rPr lang="es-EC" sz="2000" dirty="0">
                <a:effectLst/>
                <a:latin typeface="Calibri" panose="020F0502020204030204" pitchFamily="34" charset="0"/>
                <a:ea typeface="Calibri" panose="020F0502020204030204" pitchFamily="34" charset="0"/>
                <a:cs typeface="Times New Roman" panose="02020603050405020304" pitchFamily="18" charset="0"/>
              </a:rPr>
              <a:t>Crear un componente </a:t>
            </a:r>
            <a:r>
              <a:rPr lang="es-EC" sz="2000" dirty="0" err="1">
                <a:effectLst/>
                <a:latin typeface="Calibri" panose="020F0502020204030204" pitchFamily="34" charset="0"/>
                <a:ea typeface="Calibri" panose="020F0502020204030204" pitchFamily="34" charset="0"/>
                <a:cs typeface="Times New Roman" panose="02020603050405020304" pitchFamily="18" charset="0"/>
              </a:rPr>
              <a:t>AnimalCaracteristica</a:t>
            </a:r>
            <a:r>
              <a:rPr lang="es-EC" sz="2000" dirty="0">
                <a:effectLst/>
                <a:latin typeface="Calibri" panose="020F0502020204030204" pitchFamily="34" charset="0"/>
                <a:ea typeface="Calibri" panose="020F0502020204030204" pitchFamily="34" charset="0"/>
                <a:cs typeface="Times New Roman" panose="02020603050405020304" pitchFamily="18" charset="0"/>
              </a:rPr>
              <a:t> para agregar características (1 campo y un botón con un ícono), deberá estar debajo de las características de cada animal permitiendo agregar por cada uno.</a:t>
            </a:r>
          </a:p>
          <a:p>
            <a:pPr marL="342900" lvl="0" indent="-342900" algn="just">
              <a:lnSpc>
                <a:spcPct val="107000"/>
              </a:lnSpc>
              <a:buFont typeface="+mj-lt"/>
              <a:buAutoNum type="arabicPeriod"/>
            </a:pPr>
            <a:r>
              <a:rPr lang="es-EC" sz="2000" dirty="0">
                <a:effectLst/>
                <a:latin typeface="Calibri" panose="020F0502020204030204" pitchFamily="34" charset="0"/>
                <a:ea typeface="Calibri" panose="020F0502020204030204" pitchFamily="34" charset="0"/>
                <a:cs typeface="Times New Roman" panose="02020603050405020304" pitchFamily="18" charset="0"/>
              </a:rPr>
              <a:t>Utilizar </a:t>
            </a:r>
            <a:r>
              <a:rPr lang="es-EC" sz="2000" dirty="0" err="1">
                <a:effectLst/>
                <a:latin typeface="Calibri" panose="020F0502020204030204" pitchFamily="34" charset="0"/>
                <a:ea typeface="Calibri" panose="020F0502020204030204" pitchFamily="34" charset="0"/>
                <a:cs typeface="Times New Roman" panose="02020603050405020304" pitchFamily="18" charset="0"/>
              </a:rPr>
              <a:t>ngModel</a:t>
            </a:r>
            <a:r>
              <a:rPr lang="es-EC" sz="2000" dirty="0">
                <a:effectLst/>
                <a:latin typeface="Calibri" panose="020F0502020204030204" pitchFamily="34" charset="0"/>
                <a:ea typeface="Calibri" panose="020F0502020204030204" pitchFamily="34" charset="0"/>
                <a:cs typeface="Times New Roman" panose="02020603050405020304" pitchFamily="18" charset="0"/>
              </a:rPr>
              <a:t> para vincular el campo con la característica.</a:t>
            </a:r>
          </a:p>
          <a:p>
            <a:pPr marL="342900" lvl="0" indent="-342900" algn="just">
              <a:lnSpc>
                <a:spcPct val="107000"/>
              </a:lnSpc>
              <a:buFont typeface="+mj-lt"/>
              <a:buAutoNum type="arabicPeriod"/>
            </a:pPr>
            <a:r>
              <a:rPr lang="es-EC" sz="2000" dirty="0">
                <a:effectLst/>
                <a:latin typeface="Calibri" panose="020F0502020204030204" pitchFamily="34" charset="0"/>
                <a:ea typeface="Calibri" panose="020F0502020204030204" pitchFamily="34" charset="0"/>
                <a:cs typeface="Times New Roman" panose="02020603050405020304" pitchFamily="18" charset="0"/>
              </a:rPr>
              <a:t>Las características deben presentarse en una lista ordenada.</a:t>
            </a:r>
          </a:p>
          <a:p>
            <a:pPr marL="342900" lvl="0" indent="-342900" algn="just">
              <a:lnSpc>
                <a:spcPct val="107000"/>
              </a:lnSpc>
              <a:buFont typeface="+mj-lt"/>
              <a:buAutoNum type="arabicPeriod"/>
            </a:pPr>
            <a:r>
              <a:rPr lang="es-EC" sz="2000" dirty="0">
                <a:effectLst/>
                <a:latin typeface="Calibri" panose="020F0502020204030204" pitchFamily="34" charset="0"/>
                <a:ea typeface="Calibri" panose="020F0502020204030204" pitchFamily="34" charset="0"/>
                <a:cs typeface="Times New Roman" panose="02020603050405020304" pitchFamily="18" charset="0"/>
              </a:rPr>
              <a:t>Utilizar un pipe para presentar en mayúsculas la especie y utilizar </a:t>
            </a:r>
            <a:r>
              <a:rPr lang="es-EC" sz="2000" dirty="0" err="1">
                <a:effectLst/>
                <a:latin typeface="Calibri" panose="020F0502020204030204" pitchFamily="34" charset="0"/>
                <a:ea typeface="Calibri" panose="020F0502020204030204" pitchFamily="34" charset="0"/>
                <a:cs typeface="Times New Roman" panose="02020603050405020304" pitchFamily="18" charset="0"/>
              </a:rPr>
              <a:t>ngClass</a:t>
            </a:r>
            <a:r>
              <a:rPr lang="es-EC" sz="2000" dirty="0">
                <a:effectLst/>
                <a:latin typeface="Calibri" panose="020F0502020204030204" pitchFamily="34" charset="0"/>
                <a:ea typeface="Calibri" panose="020F0502020204030204" pitchFamily="34" charset="0"/>
                <a:cs typeface="Times New Roman" panose="02020603050405020304" pitchFamily="18" charset="0"/>
              </a:rPr>
              <a:t> para cambiar el tamaño del texto cuando exista un número par de animales.</a:t>
            </a:r>
          </a:p>
          <a:p>
            <a:pPr marL="342900" lvl="0" indent="-342900" algn="just">
              <a:lnSpc>
                <a:spcPct val="107000"/>
              </a:lnSpc>
              <a:buFont typeface="+mj-lt"/>
              <a:buAutoNum type="arabicPeriod"/>
            </a:pPr>
            <a:r>
              <a:rPr lang="es-EC" sz="2000" dirty="0">
                <a:effectLst/>
                <a:latin typeface="Calibri" panose="020F0502020204030204" pitchFamily="34" charset="0"/>
                <a:ea typeface="Calibri" panose="020F0502020204030204" pitchFamily="34" charset="0"/>
                <a:cs typeface="Times New Roman" panose="02020603050405020304" pitchFamily="18" charset="0"/>
              </a:rPr>
              <a:t>Utilizar </a:t>
            </a:r>
            <a:r>
              <a:rPr lang="es-EC" sz="2000" dirty="0" err="1">
                <a:effectLst/>
                <a:latin typeface="Calibri" panose="020F0502020204030204" pitchFamily="34" charset="0"/>
                <a:ea typeface="Calibri" panose="020F0502020204030204" pitchFamily="34" charset="0"/>
                <a:cs typeface="Times New Roman" panose="02020603050405020304" pitchFamily="18" charset="0"/>
              </a:rPr>
              <a:t>ngStyle</a:t>
            </a:r>
            <a:r>
              <a:rPr lang="es-EC" sz="2000" dirty="0">
                <a:effectLst/>
                <a:latin typeface="Calibri" panose="020F0502020204030204" pitchFamily="34" charset="0"/>
                <a:ea typeface="Calibri" panose="020F0502020204030204" pitchFamily="34" charset="0"/>
                <a:cs typeface="Times New Roman" panose="02020603050405020304" pitchFamily="18" charset="0"/>
              </a:rPr>
              <a:t> para cambiar el color de texto de la raza.</a:t>
            </a:r>
          </a:p>
          <a:p>
            <a:pPr marL="342900" lvl="0" indent="-342900" algn="just">
              <a:lnSpc>
                <a:spcPct val="107000"/>
              </a:lnSpc>
              <a:buFont typeface="+mj-lt"/>
              <a:buAutoNum type="arabicPeriod"/>
            </a:pPr>
            <a:r>
              <a:rPr lang="es-EC" sz="2000" dirty="0">
                <a:effectLst/>
                <a:latin typeface="Calibri" panose="020F0502020204030204" pitchFamily="34" charset="0"/>
                <a:ea typeface="Calibri" panose="020F0502020204030204" pitchFamily="34" charset="0"/>
                <a:cs typeface="Times New Roman" panose="02020603050405020304" pitchFamily="18" charset="0"/>
              </a:rPr>
              <a:t>Crear una directiva para resaltar el campo color mediante cambio de tamaño, color o fondo.</a:t>
            </a:r>
          </a:p>
          <a:p>
            <a:pPr marL="342900" lvl="0" indent="-342900" algn="just">
              <a:lnSpc>
                <a:spcPct val="107000"/>
              </a:lnSpc>
              <a:buFont typeface="+mj-lt"/>
              <a:buAutoNum type="arabicPeriod"/>
            </a:pPr>
            <a:r>
              <a:rPr lang="es-EC" sz="2000" dirty="0">
                <a:effectLst/>
                <a:latin typeface="Calibri" panose="020F0502020204030204" pitchFamily="34" charset="0"/>
                <a:ea typeface="Calibri" panose="020F0502020204030204" pitchFamily="34" charset="0"/>
                <a:cs typeface="Times New Roman" panose="02020603050405020304" pitchFamily="18" charset="0"/>
              </a:rPr>
              <a:t>Crear un pipe para alternar entre mayúsculas y minúsculas las letras de cada característica (</a:t>
            </a:r>
            <a:r>
              <a:rPr lang="es-EC" sz="2000" dirty="0" err="1">
                <a:effectLst/>
                <a:latin typeface="Calibri" panose="020F0502020204030204" pitchFamily="34" charset="0"/>
                <a:ea typeface="Calibri" panose="020F0502020204030204" pitchFamily="34" charset="0"/>
                <a:cs typeface="Times New Roman" panose="02020603050405020304" pitchFamily="18" charset="0"/>
              </a:rPr>
              <a:t>NuEvA</a:t>
            </a:r>
            <a:r>
              <a:rPr lang="es-EC" sz="2000" dirty="0">
                <a:effectLst/>
                <a:latin typeface="Calibri" panose="020F0502020204030204" pitchFamily="34" charset="0"/>
                <a:ea typeface="Calibri" panose="020F0502020204030204" pitchFamily="34" charset="0"/>
                <a:cs typeface="Times New Roman" panose="02020603050405020304" pitchFamily="18" charset="0"/>
              </a:rPr>
              <a:t> </a:t>
            </a:r>
            <a:r>
              <a:rPr lang="es-EC" sz="2000" dirty="0" err="1">
                <a:effectLst/>
                <a:latin typeface="Calibri" panose="020F0502020204030204" pitchFamily="34" charset="0"/>
                <a:ea typeface="Calibri" panose="020F0502020204030204" pitchFamily="34" charset="0"/>
                <a:cs typeface="Times New Roman" panose="02020603050405020304" pitchFamily="18" charset="0"/>
              </a:rPr>
              <a:t>CaRaCtErIsTiCa</a:t>
            </a:r>
            <a:r>
              <a:rPr lang="es-EC" sz="20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spcAft>
                <a:spcPts val="800"/>
              </a:spcAft>
              <a:buFont typeface="+mj-lt"/>
              <a:buAutoNum type="arabicPeriod"/>
            </a:pPr>
            <a:r>
              <a:rPr lang="es-EC" sz="2000" dirty="0">
                <a:effectLst/>
                <a:latin typeface="Calibri" panose="020F0502020204030204" pitchFamily="34" charset="0"/>
                <a:ea typeface="Calibri" panose="020F0502020204030204" pitchFamily="34" charset="0"/>
                <a:cs typeface="Times New Roman" panose="02020603050405020304" pitchFamily="18" charset="0"/>
              </a:rPr>
              <a:t>Presentar un mensaje de no existencia de animales o características.</a:t>
            </a:r>
          </a:p>
          <a:p>
            <a:pPr marL="0" indent="0" algn="just">
              <a:lnSpc>
                <a:spcPct val="107000"/>
              </a:lnSpc>
              <a:spcAft>
                <a:spcPts val="800"/>
              </a:spcAft>
              <a:buNone/>
            </a:pPr>
            <a:r>
              <a:rPr lang="es-EC" sz="2000" b="1" kern="1400" spc="-50" dirty="0">
                <a:effectLst/>
                <a:latin typeface="Calibri Light" panose="020F0302020204030204" pitchFamily="34" charset="0"/>
                <a:ea typeface="Times New Roman" panose="02020603050405020304" pitchFamily="18" charset="0"/>
                <a:cs typeface="Times New Roman" panose="02020603050405020304" pitchFamily="18" charset="0"/>
              </a:rPr>
              <a:t>Extra:</a:t>
            </a:r>
          </a:p>
          <a:p>
            <a:pPr marL="342900" lvl="0" indent="-342900" algn="just">
              <a:lnSpc>
                <a:spcPct val="107000"/>
              </a:lnSpc>
              <a:buFont typeface="+mj-lt"/>
              <a:buAutoNum type="arabicPeriod"/>
            </a:pPr>
            <a:r>
              <a:rPr lang="es-EC" sz="2000" dirty="0">
                <a:effectLst/>
                <a:latin typeface="Calibri" panose="020F0502020204030204" pitchFamily="34" charset="0"/>
                <a:ea typeface="Calibri" panose="020F0502020204030204" pitchFamily="34" charset="0"/>
                <a:cs typeface="Times New Roman" panose="02020603050405020304" pitchFamily="18" charset="0"/>
              </a:rPr>
              <a:t>Validar los campos para que no agreguen vacíos.</a:t>
            </a:r>
          </a:p>
          <a:p>
            <a:pPr marL="342900" lvl="0" indent="-342900" algn="just">
              <a:lnSpc>
                <a:spcPct val="107000"/>
              </a:lnSpc>
              <a:buFont typeface="+mj-lt"/>
              <a:buAutoNum type="arabicPeriod"/>
            </a:pPr>
            <a:r>
              <a:rPr lang="es-EC" sz="2000" dirty="0">
                <a:effectLst/>
                <a:latin typeface="Calibri" panose="020F0502020204030204" pitchFamily="34" charset="0"/>
                <a:ea typeface="Calibri" panose="020F0502020204030204" pitchFamily="34" charset="0"/>
                <a:cs typeface="Times New Roman" panose="02020603050405020304" pitchFamily="18" charset="0"/>
              </a:rPr>
              <a:t>Limpiar los campos después de agregar un animal o característica.</a:t>
            </a:r>
          </a:p>
          <a:p>
            <a:pPr marL="342900" lvl="0" indent="-342900" algn="just">
              <a:lnSpc>
                <a:spcPct val="107000"/>
              </a:lnSpc>
              <a:spcAft>
                <a:spcPts val="800"/>
              </a:spcAft>
              <a:buFont typeface="+mj-lt"/>
              <a:buAutoNum type="arabicPeriod"/>
            </a:pPr>
            <a:r>
              <a:rPr lang="es-EC" sz="2000" dirty="0">
                <a:effectLst/>
                <a:latin typeface="Calibri" panose="020F0502020204030204" pitchFamily="34" charset="0"/>
                <a:ea typeface="Calibri" panose="020F0502020204030204" pitchFamily="34" charset="0"/>
                <a:cs typeface="Times New Roman" panose="02020603050405020304" pitchFamily="18" charset="0"/>
              </a:rPr>
              <a:t>Agregar características al presionar </a:t>
            </a:r>
            <a:r>
              <a:rPr lang="es-EC" sz="2000" dirty="0" err="1">
                <a:effectLst/>
                <a:latin typeface="Calibri" panose="020F0502020204030204" pitchFamily="34" charset="0"/>
                <a:ea typeface="Calibri" panose="020F0502020204030204" pitchFamily="34" charset="0"/>
                <a:cs typeface="Times New Roman" panose="02020603050405020304" pitchFamily="18" charset="0"/>
              </a:rPr>
              <a:t>Enter</a:t>
            </a:r>
            <a:r>
              <a:rPr lang="es-EC" sz="2000" dirty="0">
                <a:effectLst/>
                <a:latin typeface="Calibri" panose="020F0502020204030204" pitchFamily="34" charset="0"/>
                <a:ea typeface="Calibri" panose="020F0502020204030204" pitchFamily="34" charset="0"/>
                <a:cs typeface="Times New Roman" panose="02020603050405020304" pitchFamily="18" charset="0"/>
              </a:rPr>
              <a:t>.</a:t>
            </a:r>
          </a:p>
          <a:p>
            <a:endParaRPr lang="es-ES" sz="1800"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D0C20AC2-0F0D-489C-83D4-2D1B8A81FB98}"/>
              </a:ext>
            </a:extLst>
          </p:cNvPr>
          <p:cNvPicPr>
            <a:picLocks noChangeAspect="1"/>
          </p:cNvPicPr>
          <p:nvPr/>
        </p:nvPicPr>
        <p:blipFill>
          <a:blip r:embed="rId3"/>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1358888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p:txBody>
          <a:bodyPr/>
          <a:lstStyle/>
          <a:p>
            <a:r>
              <a:rPr lang="es-EC" dirty="0"/>
              <a:t>Rutas</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334815"/>
            <a:ext cx="8596668" cy="4706548"/>
          </a:xfrm>
        </p:spPr>
        <p:txBody>
          <a:bodyPr numCol="1" spcCol="360000">
            <a:normAutofit/>
          </a:bodyPr>
          <a:lstStyle/>
          <a:p>
            <a:pPr marL="514350" lvl="1" indent="0">
              <a:buNone/>
            </a:pPr>
            <a:r>
              <a:rPr lang="es-ES" sz="1900" dirty="0"/>
              <a:t>Permite el manejo de la navegación mediante la implementación de rutas virtuales dado que un SPA solo tiene el index.html.</a:t>
            </a:r>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D0C20AC2-0F0D-489C-83D4-2D1B8A81FB98}"/>
              </a:ext>
            </a:extLst>
          </p:cNvPr>
          <p:cNvPicPr>
            <a:picLocks noChangeAspect="1"/>
          </p:cNvPicPr>
          <p:nvPr/>
        </p:nvPicPr>
        <p:blipFill>
          <a:blip r:embed="rId3"/>
          <a:stretch>
            <a:fillRect/>
          </a:stretch>
        </p:blipFill>
        <p:spPr>
          <a:xfrm>
            <a:off x="7546522" y="5698964"/>
            <a:ext cx="4645478" cy="1159036"/>
          </a:xfrm>
          <a:prstGeom prst="rect">
            <a:avLst/>
          </a:prstGeom>
        </p:spPr>
      </p:pic>
      <p:pic>
        <p:nvPicPr>
          <p:cNvPr id="2050" name="Picture 2" descr="Icreatesites4u">
            <a:extLst>
              <a:ext uri="{FF2B5EF4-FFF2-40B4-BE49-F238E27FC236}">
                <a16:creationId xmlns:a16="http://schemas.microsoft.com/office/drawing/2014/main" id="{8B08DC74-4148-4A3B-AD26-AF677CA0CE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865" y="2163217"/>
            <a:ext cx="6692380" cy="4248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136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C6BB0B85-2841-48F5-9842-926C58DCCAC9}"/>
              </a:ext>
            </a:extLst>
          </p:cNvPr>
          <p:cNvPicPr>
            <a:picLocks noChangeAspect="1"/>
          </p:cNvPicPr>
          <p:nvPr/>
        </p:nvPicPr>
        <p:blipFill>
          <a:blip r:embed="rId2"/>
          <a:stretch>
            <a:fillRect/>
          </a:stretch>
        </p:blipFill>
        <p:spPr>
          <a:xfrm>
            <a:off x="399954" y="2167659"/>
            <a:ext cx="9224813" cy="3145239"/>
          </a:xfrm>
          <a:prstGeom prst="rect">
            <a:avLst/>
          </a:prstGeom>
        </p:spPr>
      </p:pic>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72662"/>
          </a:xfrm>
        </p:spPr>
        <p:txBody>
          <a:bodyPr/>
          <a:lstStyle/>
          <a:p>
            <a:r>
              <a:rPr lang="es-EC" dirty="0"/>
              <a:t>Comunicación HTTP</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574276"/>
            <a:ext cx="8596668" cy="1706252"/>
          </a:xfrm>
        </p:spPr>
        <p:txBody>
          <a:bodyPr>
            <a:normAutofit/>
          </a:bodyPr>
          <a:lstStyle/>
          <a:p>
            <a:pPr marL="0" indent="0" algn="l">
              <a:buNone/>
            </a:pPr>
            <a:r>
              <a:rPr lang="es-ES" sz="2000" b="0" i="0" dirty="0" err="1">
                <a:solidFill>
                  <a:srgbClr val="000000"/>
                </a:solidFill>
                <a:effectLst/>
                <a:highlight>
                  <a:srgbClr val="FFFF00"/>
                </a:highlight>
                <a:latin typeface="Roboto" panose="02000000000000000000" pitchFamily="2" charset="0"/>
              </a:rPr>
              <a:t>HttpClient</a:t>
            </a:r>
            <a:r>
              <a:rPr lang="es-ES" sz="2000" b="0" i="0" dirty="0">
                <a:solidFill>
                  <a:srgbClr val="000000"/>
                </a:solidFill>
                <a:effectLst/>
                <a:latin typeface="Roboto" panose="02000000000000000000" pitchFamily="2" charset="0"/>
              </a:rPr>
              <a:t> es el mecanismo de Angular para comunicarse con un </a:t>
            </a:r>
            <a:r>
              <a:rPr lang="es-ES" sz="2000" b="0" i="0" dirty="0">
                <a:solidFill>
                  <a:srgbClr val="000000"/>
                </a:solidFill>
                <a:effectLst/>
                <a:highlight>
                  <a:srgbClr val="FFFF00"/>
                </a:highlight>
                <a:latin typeface="Roboto" panose="02000000000000000000" pitchFamily="2" charset="0"/>
              </a:rPr>
              <a:t>servidor remoto </a:t>
            </a:r>
            <a:r>
              <a:rPr lang="es-ES" sz="2000" b="0" i="0" dirty="0">
                <a:solidFill>
                  <a:srgbClr val="000000"/>
                </a:solidFill>
                <a:effectLst/>
                <a:latin typeface="Roboto" panose="02000000000000000000" pitchFamily="2" charset="0"/>
              </a:rPr>
              <a:t>a través de </a:t>
            </a:r>
            <a:r>
              <a:rPr lang="es-ES" sz="2000" b="0" i="0" dirty="0">
                <a:solidFill>
                  <a:srgbClr val="000000"/>
                </a:solidFill>
                <a:effectLst/>
                <a:highlight>
                  <a:srgbClr val="FFFF00"/>
                </a:highlight>
                <a:latin typeface="Roboto" panose="02000000000000000000" pitchFamily="2" charset="0"/>
              </a:rPr>
              <a:t>HTTP</a:t>
            </a:r>
            <a:r>
              <a:rPr lang="es-ES" sz="2000" b="0" i="0" dirty="0">
                <a:solidFill>
                  <a:srgbClr val="000000"/>
                </a:solidFill>
                <a:effectLst/>
                <a:latin typeface="Roboto" panose="02000000000000000000" pitchFamily="2" charset="0"/>
              </a:rPr>
              <a:t>. </a:t>
            </a:r>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56126ED8-3F56-4D5D-9487-BD63B4D62B29}"/>
              </a:ext>
            </a:extLst>
          </p:cNvPr>
          <p:cNvPicPr>
            <a:picLocks noChangeAspect="1"/>
          </p:cNvPicPr>
          <p:nvPr/>
        </p:nvPicPr>
        <p:blipFill>
          <a:blip r:embed="rId4"/>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2240411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72662"/>
          </a:xfrm>
        </p:spPr>
        <p:txBody>
          <a:bodyPr/>
          <a:lstStyle/>
          <a:p>
            <a:r>
              <a:rPr lang="es-EC" dirty="0"/>
              <a:t>Observables y programación reactiva</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187669"/>
            <a:ext cx="8596668" cy="4853693"/>
          </a:xfrm>
        </p:spPr>
        <p:txBody>
          <a:bodyPr>
            <a:normAutofit/>
          </a:bodyPr>
          <a:lstStyle/>
          <a:p>
            <a:pPr marL="0" indent="0" algn="l">
              <a:buNone/>
            </a:pPr>
            <a:r>
              <a:rPr lang="es-ES" b="0" i="0" dirty="0">
                <a:solidFill>
                  <a:srgbClr val="000000"/>
                </a:solidFill>
                <a:effectLst/>
                <a:latin typeface="Roboto" panose="02000000000000000000" pitchFamily="2" charset="0"/>
              </a:rPr>
              <a:t>El patrón observable no es más que un modo de implementación de la programación reactiva, que básicamente pone en funcionamiento diversos actores para producir los efectos deseados, que es reaccionar ante el flujo de los distintos eventos producidos. </a:t>
            </a:r>
          </a:p>
          <a:p>
            <a:pPr lvl="1">
              <a:buFont typeface="Arial" panose="020B0604020202020204" pitchFamily="34" charset="0"/>
              <a:buChar char="•"/>
            </a:pPr>
            <a:r>
              <a:rPr lang="es-ES" b="1" i="0" dirty="0">
                <a:solidFill>
                  <a:srgbClr val="000000"/>
                </a:solidFill>
                <a:effectLst/>
                <a:latin typeface="Roboto" panose="02000000000000000000" pitchFamily="2" charset="0"/>
              </a:rPr>
              <a:t>Observable</a:t>
            </a:r>
            <a:r>
              <a:rPr lang="es-ES" b="0" i="0" dirty="0">
                <a:solidFill>
                  <a:srgbClr val="000000"/>
                </a:solidFill>
                <a:effectLst/>
                <a:latin typeface="Roboto" panose="02000000000000000000" pitchFamily="2" charset="0"/>
              </a:rPr>
              <a:t>: Es aquello que queremos observar, que será implementado mediante una colección de eventos o valores futuros. Un observable puede ser creado a partir de eventos de usuario derivados del uso de un formulario, una llamada HTTP, un almacén de datos, etc. Mediante el observable nos podemos suscribir a eventos que nos permiten hacer cosas cuando cambia lo que se esté observando.</a:t>
            </a:r>
          </a:p>
          <a:p>
            <a:pPr lvl="1">
              <a:buFont typeface="Arial" panose="020B0604020202020204" pitchFamily="34" charset="0"/>
              <a:buChar char="•"/>
            </a:pPr>
            <a:r>
              <a:rPr lang="es-ES" b="1" i="0" dirty="0" err="1">
                <a:solidFill>
                  <a:srgbClr val="000000"/>
                </a:solidFill>
                <a:effectLst/>
                <a:latin typeface="Roboto" panose="02000000000000000000" pitchFamily="2" charset="0"/>
              </a:rPr>
              <a:t>Observer</a:t>
            </a:r>
            <a:r>
              <a:rPr lang="es-ES" b="0" i="0" dirty="0">
                <a:solidFill>
                  <a:srgbClr val="000000"/>
                </a:solidFill>
                <a:effectLst/>
                <a:latin typeface="Roboto" panose="02000000000000000000" pitchFamily="2" charset="0"/>
              </a:rPr>
              <a:t>: Es el actor que se dedica a observar. Básicamente se implementa mediante una colección de funciones </a:t>
            </a:r>
            <a:r>
              <a:rPr lang="es-ES" b="0" i="0" dirty="0" err="1">
                <a:solidFill>
                  <a:srgbClr val="000000"/>
                </a:solidFill>
                <a:effectLst/>
                <a:latin typeface="Roboto" panose="02000000000000000000" pitchFamily="2" charset="0"/>
              </a:rPr>
              <a:t>callback</a:t>
            </a:r>
            <a:r>
              <a:rPr lang="es-ES" b="0" i="0" dirty="0">
                <a:solidFill>
                  <a:srgbClr val="000000"/>
                </a:solidFill>
                <a:effectLst/>
                <a:latin typeface="Roboto" panose="02000000000000000000" pitchFamily="2" charset="0"/>
              </a:rPr>
              <a:t> que nos permiten escuchar los eventos o valores emitidos por un observable. Las </a:t>
            </a:r>
            <a:r>
              <a:rPr lang="es-ES" b="0" i="0" dirty="0" err="1">
                <a:solidFill>
                  <a:srgbClr val="000000"/>
                </a:solidFill>
                <a:effectLst/>
                <a:latin typeface="Roboto" panose="02000000000000000000" pitchFamily="2" charset="0"/>
              </a:rPr>
              <a:t>callbacks</a:t>
            </a:r>
            <a:r>
              <a:rPr lang="es-ES" b="0" i="0" dirty="0">
                <a:solidFill>
                  <a:srgbClr val="000000"/>
                </a:solidFill>
                <a:effectLst/>
                <a:latin typeface="Roboto" panose="02000000000000000000" pitchFamily="2" charset="0"/>
              </a:rPr>
              <a:t> permitirán especificar código a ejecutar frente a un dato en el flujo, un error o el final del flujo.</a:t>
            </a:r>
          </a:p>
          <a:p>
            <a:pPr lvl="1">
              <a:buFont typeface="Arial" panose="020B0604020202020204" pitchFamily="34" charset="0"/>
              <a:buChar char="•"/>
            </a:pPr>
            <a:r>
              <a:rPr lang="es-ES" b="1" i="0" dirty="0" err="1">
                <a:solidFill>
                  <a:srgbClr val="000000"/>
                </a:solidFill>
                <a:effectLst/>
                <a:latin typeface="Roboto" panose="02000000000000000000" pitchFamily="2" charset="0"/>
              </a:rPr>
              <a:t>Subject</a:t>
            </a:r>
            <a:r>
              <a:rPr lang="es-ES" b="0" i="0" dirty="0">
                <a:solidFill>
                  <a:srgbClr val="000000"/>
                </a:solidFill>
                <a:effectLst/>
                <a:latin typeface="Roboto" panose="02000000000000000000" pitchFamily="2" charset="0"/>
              </a:rPr>
              <a:t>: es el emisor de eventos, que es capaz de crear el flujo de eventos cuando el observable sufre cambios. Esos eventos serán los que se consuman en los </a:t>
            </a:r>
            <a:r>
              <a:rPr lang="es-ES" b="0" i="0" dirty="0" err="1">
                <a:solidFill>
                  <a:srgbClr val="000000"/>
                </a:solidFill>
                <a:effectLst/>
                <a:latin typeface="Roboto" panose="02000000000000000000" pitchFamily="2" charset="0"/>
              </a:rPr>
              <a:t>observers</a:t>
            </a:r>
            <a:r>
              <a:rPr lang="es-ES" b="0" i="0" dirty="0">
                <a:solidFill>
                  <a:srgbClr val="000000"/>
                </a:solidFill>
                <a:effectLst/>
                <a:latin typeface="Roboto" panose="02000000000000000000" pitchFamily="2" charset="0"/>
              </a:rPr>
              <a:t>.</a:t>
            </a:r>
          </a:p>
          <a:p>
            <a:pPr marL="0" indent="0">
              <a:buNone/>
            </a:pPr>
            <a:endParaRPr lang="es-EC" dirty="0"/>
          </a:p>
          <a:p>
            <a:endParaRPr lang="es-EC"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56126ED8-3F56-4D5D-9487-BD63B4D62B29}"/>
              </a:ext>
            </a:extLst>
          </p:cNvPr>
          <p:cNvPicPr>
            <a:picLocks noChangeAspect="1"/>
          </p:cNvPicPr>
          <p:nvPr/>
        </p:nvPicPr>
        <p:blipFill>
          <a:blip r:embed="rId3"/>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2836177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870408"/>
          </a:xfrm>
        </p:spPr>
        <p:txBody>
          <a:bodyPr/>
          <a:lstStyle/>
          <a:p>
            <a:r>
              <a:rPr lang="es-EC" dirty="0"/>
              <a:t>Formularios</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608083"/>
            <a:ext cx="8596668" cy="4433279"/>
          </a:xfrm>
        </p:spPr>
        <p:txBody>
          <a:bodyPr numCol="1" spcCol="360000">
            <a:normAutofit/>
          </a:bodyPr>
          <a:lstStyle/>
          <a:p>
            <a:r>
              <a:rPr lang="es-ES" b="1" dirty="0"/>
              <a:t>Propiedades principales: </a:t>
            </a:r>
            <a:r>
              <a:rPr lang="es-ES" dirty="0"/>
              <a:t>Cada propiedad permite evaluar o recibir resultados o valores además de generar automáticamente clases en el control de acuerdo a los resultados. </a:t>
            </a:r>
          </a:p>
          <a:p>
            <a:pPr lvl="1"/>
            <a:r>
              <a:rPr lang="es-ES" dirty="0" err="1"/>
              <a:t>valid</a:t>
            </a:r>
            <a:r>
              <a:rPr lang="es-ES" dirty="0"/>
              <a:t>: Cuando el control es válido.</a:t>
            </a:r>
          </a:p>
          <a:p>
            <a:pPr lvl="1"/>
            <a:r>
              <a:rPr lang="es-ES" dirty="0" err="1"/>
              <a:t>invalid</a:t>
            </a:r>
            <a:r>
              <a:rPr lang="es-ES" dirty="0"/>
              <a:t>: Cuando el control es inválido.</a:t>
            </a:r>
          </a:p>
          <a:p>
            <a:pPr lvl="1"/>
            <a:r>
              <a:rPr lang="es-ES" dirty="0" err="1"/>
              <a:t>pending</a:t>
            </a:r>
            <a:r>
              <a:rPr lang="es-ES" dirty="0"/>
              <a:t>: Cuando el control está pendiente por una acción asíncrona.</a:t>
            </a:r>
          </a:p>
          <a:p>
            <a:pPr lvl="1"/>
            <a:r>
              <a:rPr lang="es-ES" dirty="0" err="1"/>
              <a:t>pristine</a:t>
            </a:r>
            <a:r>
              <a:rPr lang="es-ES" dirty="0"/>
              <a:t>: Cuando el control no ha sido editado de ninguna manera.</a:t>
            </a:r>
          </a:p>
          <a:p>
            <a:pPr lvl="1"/>
            <a:r>
              <a:rPr lang="es-ES" dirty="0" err="1"/>
              <a:t>touched</a:t>
            </a:r>
            <a:r>
              <a:rPr lang="es-ES" dirty="0"/>
              <a:t>: Cuando el control ha sido </a:t>
            </a:r>
            <a:r>
              <a:rPr lang="es-ES" dirty="0" err="1"/>
              <a:t>accesado</a:t>
            </a:r>
            <a:r>
              <a:rPr lang="es-ES" dirty="0"/>
              <a:t>.</a:t>
            </a:r>
          </a:p>
          <a:p>
            <a:pPr lvl="1"/>
            <a:r>
              <a:rPr lang="es-ES" dirty="0" err="1"/>
              <a:t>untouched</a:t>
            </a:r>
            <a:r>
              <a:rPr lang="es-ES" dirty="0"/>
              <a:t>: Cuando el control no ha sido </a:t>
            </a:r>
            <a:r>
              <a:rPr lang="es-ES" dirty="0" err="1"/>
              <a:t>accesado</a:t>
            </a:r>
            <a:r>
              <a:rPr lang="es-ES" dirty="0"/>
              <a:t>.</a:t>
            </a:r>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10AEE327-9A9E-43F6-A161-91D839E50F83}"/>
              </a:ext>
            </a:extLst>
          </p:cNvPr>
          <p:cNvPicPr>
            <a:picLocks noChangeAspect="1"/>
          </p:cNvPicPr>
          <p:nvPr/>
        </p:nvPicPr>
        <p:blipFill>
          <a:blip r:embed="rId3"/>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481789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72662"/>
          </a:xfrm>
        </p:spPr>
        <p:txBody>
          <a:bodyPr/>
          <a:lstStyle/>
          <a:p>
            <a:r>
              <a:rPr lang="es-EC" dirty="0"/>
              <a:t>Formularios</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187669"/>
            <a:ext cx="8596668" cy="4853693"/>
          </a:xfrm>
        </p:spPr>
        <p:txBody>
          <a:bodyPr>
            <a:normAutofit fontScale="92500" lnSpcReduction="10000"/>
          </a:bodyPr>
          <a:lstStyle/>
          <a:p>
            <a:endParaRPr lang="es-ES" b="1" dirty="0"/>
          </a:p>
          <a:p>
            <a:r>
              <a:rPr lang="es-ES" b="1" dirty="0"/>
              <a:t>Formularios basados en plantillas (</a:t>
            </a:r>
            <a:r>
              <a:rPr lang="es-ES" b="1" dirty="0" err="1"/>
              <a:t>Template</a:t>
            </a:r>
            <a:r>
              <a:rPr lang="es-ES" b="1" dirty="0"/>
              <a:t> </a:t>
            </a:r>
            <a:r>
              <a:rPr lang="es-ES" b="1" dirty="0" err="1"/>
              <a:t>Forms</a:t>
            </a:r>
            <a:r>
              <a:rPr lang="es-ES" b="1" dirty="0"/>
              <a:t>)</a:t>
            </a:r>
          </a:p>
          <a:p>
            <a:pPr lvl="1"/>
            <a:r>
              <a:rPr lang="es-ES" dirty="0"/>
              <a:t>Por convención ubicar primero los tags </a:t>
            </a:r>
            <a:r>
              <a:rPr lang="es-ES" dirty="0" err="1"/>
              <a:t>html</a:t>
            </a:r>
            <a:r>
              <a:rPr lang="es-ES" dirty="0"/>
              <a:t> y luego angular.</a:t>
            </a:r>
          </a:p>
          <a:p>
            <a:pPr lvl="1"/>
            <a:r>
              <a:rPr lang="es-ES" dirty="0"/>
              <a:t>Se recomienda para formularios cortos y sin </a:t>
            </a:r>
            <a:r>
              <a:rPr lang="es-ES" dirty="0" err="1"/>
              <a:t>bindeo</a:t>
            </a:r>
            <a:r>
              <a:rPr lang="es-ES" dirty="0"/>
              <a:t>.</a:t>
            </a:r>
          </a:p>
          <a:p>
            <a:pPr lvl="1"/>
            <a:r>
              <a:rPr lang="es-ES" dirty="0"/>
              <a:t>Utilizan el “</a:t>
            </a:r>
            <a:r>
              <a:rPr lang="es-ES" dirty="0" err="1"/>
              <a:t>FormsModule</a:t>
            </a:r>
            <a:r>
              <a:rPr lang="es-ES" dirty="0"/>
              <a:t>”.</a:t>
            </a:r>
          </a:p>
          <a:p>
            <a:pPr lvl="1"/>
            <a:r>
              <a:rPr lang="es-ES" dirty="0"/>
              <a:t>Son de naturaleza asincrónica.</a:t>
            </a:r>
          </a:p>
          <a:p>
            <a:pPr lvl="1"/>
            <a:r>
              <a:rPr lang="es-ES" dirty="0"/>
              <a:t>La mayor parte de la lógica se basa en la plantilla (HTML).</a:t>
            </a:r>
          </a:p>
          <a:p>
            <a:pPr lvl="1"/>
            <a:r>
              <a:rPr lang="es-ES" dirty="0"/>
              <a:t>Para </a:t>
            </a:r>
            <a:r>
              <a:rPr lang="es-ES" dirty="0" err="1"/>
              <a:t>linkar</a:t>
            </a:r>
            <a:r>
              <a:rPr lang="es-ES" dirty="0"/>
              <a:t> el </a:t>
            </a:r>
            <a:r>
              <a:rPr lang="es-ES" dirty="0" err="1"/>
              <a:t>form</a:t>
            </a:r>
            <a:r>
              <a:rPr lang="es-ES" dirty="0"/>
              <a:t> HTML con el componente se utiliza: #&lt;nombre&gt;="ngForm" y se envía como parámetro &lt;nombre&gt; al método que va a procesar el formulario.</a:t>
            </a:r>
          </a:p>
          <a:p>
            <a:r>
              <a:rPr lang="es-ES" b="1" dirty="0"/>
              <a:t>Formularios reactivos (Reactive </a:t>
            </a:r>
            <a:r>
              <a:rPr lang="es-ES" b="1" dirty="0" err="1"/>
              <a:t>Forms</a:t>
            </a:r>
            <a:r>
              <a:rPr lang="es-ES" b="1" dirty="0"/>
              <a:t>)</a:t>
            </a:r>
          </a:p>
          <a:p>
            <a:pPr lvl="1"/>
            <a:r>
              <a:rPr lang="es-ES" dirty="0"/>
              <a:t>Se recomienda para formularios extensos y con </a:t>
            </a:r>
            <a:r>
              <a:rPr lang="es-ES" dirty="0" err="1"/>
              <a:t>bindeo</a:t>
            </a:r>
            <a:r>
              <a:rPr lang="es-ES" dirty="0"/>
              <a:t>.</a:t>
            </a:r>
          </a:p>
          <a:p>
            <a:pPr lvl="1"/>
            <a:r>
              <a:rPr lang="es-ES" dirty="0"/>
              <a:t>Utilizan “</a:t>
            </a:r>
            <a:r>
              <a:rPr lang="es-ES" dirty="0" err="1"/>
              <a:t>ReactiveFormsModule</a:t>
            </a:r>
            <a:r>
              <a:rPr lang="es-ES" dirty="0"/>
              <a:t>”.</a:t>
            </a:r>
          </a:p>
          <a:p>
            <a:pPr lvl="1"/>
            <a:r>
              <a:rPr lang="es-ES" dirty="0"/>
              <a:t>Son de naturaleza sincrónica en su mayoría.</a:t>
            </a:r>
          </a:p>
          <a:p>
            <a:pPr lvl="1"/>
            <a:r>
              <a:rPr lang="es-ES" dirty="0"/>
              <a:t>La lógica reside principalmente en el componente (TS).</a:t>
            </a:r>
          </a:p>
          <a:p>
            <a:endParaRPr lang="es-EC" dirty="0"/>
          </a:p>
          <a:p>
            <a:endParaRPr lang="es-EC"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0C9490E2-CB54-4D0B-98FD-B4557B5DFE5E}"/>
              </a:ext>
            </a:extLst>
          </p:cNvPr>
          <p:cNvPicPr>
            <a:picLocks noChangeAspect="1"/>
          </p:cNvPicPr>
          <p:nvPr/>
        </p:nvPicPr>
        <p:blipFill>
          <a:blip r:embed="rId3"/>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3298649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83172"/>
          </a:xfrm>
        </p:spPr>
        <p:txBody>
          <a:bodyPr>
            <a:normAutofit/>
          </a:bodyPr>
          <a:lstStyle/>
          <a:p>
            <a:r>
              <a:rPr lang="es-ES" dirty="0"/>
              <a:t>Ciclo de Vida (</a:t>
            </a:r>
            <a:r>
              <a:rPr lang="es-ES" dirty="0" err="1"/>
              <a:t>Lifecycle</a:t>
            </a:r>
            <a:r>
              <a:rPr lang="es-ES" dirty="0"/>
              <a:t>)</a:t>
            </a:r>
            <a:endParaRPr lang="es-EC" dirty="0"/>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408385"/>
            <a:ext cx="8596668" cy="4840015"/>
          </a:xfrm>
        </p:spPr>
        <p:txBody>
          <a:bodyPr numCol="2" spcCol="360000"/>
          <a:lstStyle/>
          <a:p>
            <a:pPr algn="just">
              <a:lnSpc>
                <a:spcPct val="107000"/>
              </a:lnSpc>
              <a:buFont typeface="Wingdings" panose="05000000000000000000" pitchFamily="2" charset="2"/>
              <a:buChar char=""/>
            </a:pP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ngOnChanges</a:t>
            </a:r>
            <a:r>
              <a:rPr lang="es-EC" sz="1600" b="1" dirty="0">
                <a:effectLst/>
                <a:latin typeface="Calibri" panose="020F0502020204030204" pitchFamily="34" charset="0"/>
                <a:ea typeface="Calibri" panose="020F0502020204030204" pitchFamily="34" charset="0"/>
                <a:cs typeface="Times New Roman" panose="02020603050405020304" pitchFamily="18" charset="0"/>
              </a:rPr>
              <a:t>:</a:t>
            </a:r>
            <a:r>
              <a:rPr lang="es-EC" sz="1600" dirty="0">
                <a:effectLst/>
                <a:latin typeface="Calibri" panose="020F0502020204030204" pitchFamily="34" charset="0"/>
                <a:ea typeface="Calibri" panose="020F0502020204030204" pitchFamily="34" charset="0"/>
                <a:cs typeface="Times New Roman" panose="02020603050405020304" pitchFamily="18" charset="0"/>
              </a:rPr>
              <a:t> se llama cuando cambia el valor de la propiedad de entrada de enlace de datos</a:t>
            </a:r>
          </a:p>
          <a:p>
            <a:pPr algn="just">
              <a:lnSpc>
                <a:spcPct val="107000"/>
              </a:lnSpc>
              <a:buFont typeface="Wingdings" panose="05000000000000000000" pitchFamily="2" charset="2"/>
              <a:buChar char=""/>
            </a:pP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ngOnInit</a:t>
            </a:r>
            <a:r>
              <a:rPr lang="es-EC" sz="1600" b="1" dirty="0">
                <a:effectLst/>
                <a:latin typeface="Calibri" panose="020F0502020204030204" pitchFamily="34" charset="0"/>
                <a:ea typeface="Calibri" panose="020F0502020204030204" pitchFamily="34" charset="0"/>
                <a:cs typeface="Times New Roman" panose="02020603050405020304" pitchFamily="18" charset="0"/>
              </a:rPr>
              <a:t>: </a:t>
            </a:r>
            <a:r>
              <a:rPr lang="es-EC" sz="1600" dirty="0">
                <a:effectLst/>
                <a:latin typeface="Calibri" panose="020F0502020204030204" pitchFamily="34" charset="0"/>
                <a:ea typeface="Calibri" panose="020F0502020204030204" pitchFamily="34" charset="0"/>
                <a:cs typeface="Times New Roman" panose="02020603050405020304" pitchFamily="18" charset="0"/>
              </a:rPr>
              <a:t>llamado después del primer </a:t>
            </a:r>
            <a:r>
              <a:rPr lang="es-EC" sz="1600" dirty="0" err="1">
                <a:effectLst/>
                <a:latin typeface="Calibri" panose="020F0502020204030204" pitchFamily="34" charset="0"/>
                <a:ea typeface="Calibri" panose="020F0502020204030204" pitchFamily="34" charset="0"/>
                <a:cs typeface="Times New Roman" panose="02020603050405020304" pitchFamily="18" charset="0"/>
              </a:rPr>
              <a:t>ngOnChanges</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buFont typeface="Wingdings" panose="05000000000000000000" pitchFamily="2" charset="2"/>
              <a:buChar char=""/>
            </a:pP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ngDoCheck</a:t>
            </a:r>
            <a:r>
              <a:rPr lang="es-EC" sz="1600" b="1" dirty="0">
                <a:effectLst/>
                <a:latin typeface="Calibri" panose="020F0502020204030204" pitchFamily="34" charset="0"/>
                <a:ea typeface="Calibri" panose="020F0502020204030204" pitchFamily="34" charset="0"/>
                <a:cs typeface="Times New Roman" panose="02020603050405020304" pitchFamily="18" charset="0"/>
              </a:rPr>
              <a:t>:</a:t>
            </a:r>
            <a:r>
              <a:rPr lang="es-EC" sz="1600" dirty="0">
                <a:effectLst/>
                <a:latin typeface="Calibri" panose="020F0502020204030204" pitchFamily="34" charset="0"/>
                <a:ea typeface="Calibri" panose="020F0502020204030204" pitchFamily="34" charset="0"/>
                <a:cs typeface="Times New Roman" panose="02020603050405020304" pitchFamily="18" charset="0"/>
              </a:rPr>
              <a:t> método personalizado para detectar y procesar cambios de valor</a:t>
            </a:r>
          </a:p>
          <a:p>
            <a:pPr algn="just">
              <a:lnSpc>
                <a:spcPct val="107000"/>
              </a:lnSpc>
              <a:buFont typeface="Wingdings" panose="05000000000000000000" pitchFamily="2" charset="2"/>
              <a:buChar char=""/>
            </a:pP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ngAfterContentInit</a:t>
            </a:r>
            <a:r>
              <a:rPr lang="es-EC" sz="1600" b="1" dirty="0">
                <a:effectLst/>
                <a:latin typeface="Calibri" panose="020F0502020204030204" pitchFamily="34" charset="0"/>
                <a:ea typeface="Calibri" panose="020F0502020204030204" pitchFamily="34" charset="0"/>
                <a:cs typeface="Times New Roman" panose="02020603050405020304" pitchFamily="18" charset="0"/>
              </a:rPr>
              <a:t>:</a:t>
            </a:r>
            <a:r>
              <a:rPr lang="es-EC" sz="1600" dirty="0">
                <a:effectLst/>
                <a:latin typeface="Calibri" panose="020F0502020204030204" pitchFamily="34" charset="0"/>
                <a:ea typeface="Calibri" panose="020F0502020204030204" pitchFamily="34" charset="0"/>
                <a:cs typeface="Times New Roman" panose="02020603050405020304" pitchFamily="18" charset="0"/>
              </a:rPr>
              <a:t> se llama después de que se inicializa el contenido del componente</a:t>
            </a:r>
          </a:p>
          <a:p>
            <a:pPr algn="just">
              <a:lnSpc>
                <a:spcPct val="107000"/>
              </a:lnSpc>
              <a:buFont typeface="Wingdings" panose="05000000000000000000" pitchFamily="2" charset="2"/>
              <a:buChar char=""/>
            </a:pP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ngAfterContentChecked</a:t>
            </a:r>
            <a:r>
              <a:rPr lang="es-EC" sz="1600" b="1" dirty="0">
                <a:effectLst/>
                <a:latin typeface="Calibri" panose="020F0502020204030204" pitchFamily="34" charset="0"/>
                <a:ea typeface="Calibri" panose="020F0502020204030204" pitchFamily="34" charset="0"/>
                <a:cs typeface="Times New Roman" panose="02020603050405020304" pitchFamily="18" charset="0"/>
              </a:rPr>
              <a:t>:</a:t>
            </a:r>
            <a:r>
              <a:rPr lang="es-EC" sz="1600" dirty="0">
                <a:effectLst/>
                <a:latin typeface="Calibri" panose="020F0502020204030204" pitchFamily="34" charset="0"/>
                <a:ea typeface="Calibri" panose="020F0502020204030204" pitchFamily="34" charset="0"/>
                <a:cs typeface="Times New Roman" panose="02020603050405020304" pitchFamily="18" charset="0"/>
              </a:rPr>
              <a:t> llamado cada vez que el componente verifica el contenido</a:t>
            </a:r>
          </a:p>
          <a:p>
            <a:pPr algn="just">
              <a:lnSpc>
                <a:spcPct val="107000"/>
              </a:lnSpc>
              <a:buFont typeface="Wingdings" panose="05000000000000000000" pitchFamily="2" charset="2"/>
              <a:buChar char=""/>
            </a:pP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ngAfterViewInit</a:t>
            </a:r>
            <a:r>
              <a:rPr lang="es-EC" sz="1600" b="1" dirty="0">
                <a:effectLst/>
                <a:latin typeface="Calibri" panose="020F0502020204030204" pitchFamily="34" charset="0"/>
                <a:ea typeface="Calibri" panose="020F0502020204030204" pitchFamily="34" charset="0"/>
                <a:cs typeface="Times New Roman" panose="02020603050405020304" pitchFamily="18" charset="0"/>
              </a:rPr>
              <a:t>:</a:t>
            </a:r>
            <a:r>
              <a:rPr lang="es-EC" sz="1600" dirty="0">
                <a:effectLst/>
                <a:latin typeface="Calibri" panose="020F0502020204030204" pitchFamily="34" charset="0"/>
                <a:ea typeface="Calibri" panose="020F0502020204030204" pitchFamily="34" charset="0"/>
                <a:cs typeface="Times New Roman" panose="02020603050405020304" pitchFamily="18" charset="0"/>
              </a:rPr>
              <a:t> se llama después de que se inicializa la vista correspondiente del componente</a:t>
            </a:r>
          </a:p>
          <a:p>
            <a:pPr algn="just">
              <a:lnSpc>
                <a:spcPct val="107000"/>
              </a:lnSpc>
              <a:buFont typeface="Wingdings" panose="05000000000000000000" pitchFamily="2" charset="2"/>
              <a:buChar char=""/>
            </a:pP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ngAfterViewChecked</a:t>
            </a:r>
            <a:r>
              <a:rPr lang="es-EC" sz="1600" b="1" dirty="0">
                <a:effectLst/>
                <a:latin typeface="Calibri" panose="020F0502020204030204" pitchFamily="34" charset="0"/>
                <a:ea typeface="Calibri" panose="020F0502020204030204" pitchFamily="34" charset="0"/>
                <a:cs typeface="Times New Roman" panose="02020603050405020304" pitchFamily="18" charset="0"/>
              </a:rPr>
              <a:t>:</a:t>
            </a:r>
            <a:r>
              <a:rPr lang="es-EC" sz="1600" dirty="0">
                <a:effectLst/>
                <a:latin typeface="Calibri" panose="020F0502020204030204" pitchFamily="34" charset="0"/>
                <a:ea typeface="Calibri" panose="020F0502020204030204" pitchFamily="34" charset="0"/>
                <a:cs typeface="Times New Roman" panose="02020603050405020304" pitchFamily="18" charset="0"/>
              </a:rPr>
              <a:t> llamado cada vez que el componente verifica la vista</a:t>
            </a:r>
          </a:p>
          <a:p>
            <a:pPr algn="just">
              <a:lnSpc>
                <a:spcPct val="107000"/>
              </a:lnSpc>
              <a:spcAft>
                <a:spcPts val="800"/>
              </a:spcAft>
              <a:buFont typeface="Wingdings" panose="05000000000000000000" pitchFamily="2" charset="2"/>
              <a:buChar char=""/>
            </a:pP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ngOnDestroy</a:t>
            </a:r>
            <a:r>
              <a:rPr lang="es-EC" sz="1600" b="1" dirty="0">
                <a:effectLst/>
                <a:latin typeface="Calibri" panose="020F0502020204030204" pitchFamily="34" charset="0"/>
                <a:ea typeface="Calibri" panose="020F0502020204030204" pitchFamily="34" charset="0"/>
                <a:cs typeface="Times New Roman" panose="02020603050405020304" pitchFamily="18" charset="0"/>
              </a:rPr>
              <a:t>:</a:t>
            </a:r>
            <a:r>
              <a:rPr lang="es-EC" sz="1600" dirty="0">
                <a:effectLst/>
                <a:latin typeface="Calibri" panose="020F0502020204030204" pitchFamily="34" charset="0"/>
                <a:ea typeface="Calibri" panose="020F0502020204030204" pitchFamily="34" charset="0"/>
                <a:cs typeface="Times New Roman" panose="02020603050405020304" pitchFamily="18" charset="0"/>
              </a:rPr>
              <a:t> llamado antes de que se destruya la instrucción</a:t>
            </a:r>
          </a:p>
          <a:p>
            <a:endParaRPr lang="es-EC"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122" name="Picture 2" descr="Angular: Componentes y sus ciclos de vida | by Tatiana Molina | Angular  Chile | Medium">
            <a:extLst>
              <a:ext uri="{FF2B5EF4-FFF2-40B4-BE49-F238E27FC236}">
                <a16:creationId xmlns:a16="http://schemas.microsoft.com/office/drawing/2014/main" id="{2C739AF2-BEE3-43F4-AA83-24CEE6854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784" y="2594207"/>
            <a:ext cx="3802218" cy="3996492"/>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8B250141-9A88-44AE-96ED-C9197E4133BC}"/>
              </a:ext>
            </a:extLst>
          </p:cNvPr>
          <p:cNvPicPr>
            <a:picLocks noChangeAspect="1"/>
          </p:cNvPicPr>
          <p:nvPr/>
        </p:nvPicPr>
        <p:blipFill>
          <a:blip r:embed="rId4"/>
          <a:stretch>
            <a:fillRect/>
          </a:stretch>
        </p:blipFill>
        <p:spPr>
          <a:xfrm>
            <a:off x="0" y="5698964"/>
            <a:ext cx="4645478" cy="1159036"/>
          </a:xfrm>
          <a:prstGeom prst="rect">
            <a:avLst/>
          </a:prstGeom>
        </p:spPr>
      </p:pic>
    </p:spTree>
    <p:extLst>
      <p:ext uri="{BB962C8B-B14F-4D97-AF65-F5344CB8AC3E}">
        <p14:creationId xmlns:p14="http://schemas.microsoft.com/office/powerpoint/2010/main" val="1583237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62152"/>
          </a:xfrm>
        </p:spPr>
        <p:txBody>
          <a:bodyPr/>
          <a:lstStyle/>
          <a:p>
            <a:r>
              <a:rPr lang="es-ES" dirty="0"/>
              <a:t>Generación de elementos</a:t>
            </a:r>
            <a:endParaRPr lang="es-EC" dirty="0"/>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271753"/>
            <a:ext cx="8596668" cy="4769610"/>
          </a:xfrm>
        </p:spPr>
        <p:txBody>
          <a:bodyPr>
            <a:normAutofit fontScale="92500"/>
          </a:bodyPr>
          <a:lstStyle/>
          <a:p>
            <a:r>
              <a:rPr lang="es-EC" b="1" dirty="0"/>
              <a:t>Crear componente</a:t>
            </a:r>
          </a:p>
          <a:p>
            <a:pPr lvl="1"/>
            <a:r>
              <a:rPr lang="es-EC" dirty="0"/>
              <a:t>Generar un componente por defecto y lo agrega al </a:t>
            </a:r>
            <a:r>
              <a:rPr lang="es-EC" dirty="0" err="1"/>
              <a:t>app.module.ts</a:t>
            </a:r>
            <a:r>
              <a:rPr lang="es-EC" dirty="0"/>
              <a:t>, en caso de haber otro módulo en el mismo nivel del </a:t>
            </a:r>
            <a:r>
              <a:rPr lang="es-EC" dirty="0" err="1"/>
              <a:t>app.module.ts</a:t>
            </a:r>
            <a:r>
              <a:rPr lang="es-EC" dirty="0"/>
              <a:t> se utiliza --module=&lt;módulo&gt;</a:t>
            </a:r>
          </a:p>
          <a:p>
            <a:pPr lvl="1"/>
            <a:r>
              <a:rPr lang="es-EC" dirty="0"/>
              <a:t>ng g c </a:t>
            </a:r>
            <a:r>
              <a:rPr lang="es-EC" dirty="0" err="1"/>
              <a:t>components</a:t>
            </a:r>
            <a:r>
              <a:rPr lang="es-EC" dirty="0"/>
              <a:t>/&lt;nombre&gt; </a:t>
            </a:r>
          </a:p>
          <a:p>
            <a:pPr lvl="2"/>
            <a:r>
              <a:rPr lang="es-EC" dirty="0"/>
              <a:t>g: </a:t>
            </a:r>
            <a:r>
              <a:rPr lang="es-EC" dirty="0" err="1"/>
              <a:t>generate</a:t>
            </a:r>
            <a:r>
              <a:rPr lang="es-EC" dirty="0"/>
              <a:t>, c: </a:t>
            </a:r>
            <a:r>
              <a:rPr lang="es-EC" dirty="0" err="1"/>
              <a:t>component</a:t>
            </a:r>
            <a:r>
              <a:rPr lang="es-EC" dirty="0"/>
              <a:t> </a:t>
            </a:r>
          </a:p>
          <a:p>
            <a:pPr lvl="1"/>
            <a:r>
              <a:rPr lang="es-EC" dirty="0"/>
              <a:t>ng g c </a:t>
            </a:r>
            <a:r>
              <a:rPr lang="es-EC" dirty="0" err="1"/>
              <a:t>components</a:t>
            </a:r>
            <a:r>
              <a:rPr lang="es-EC" dirty="0"/>
              <a:t>/&lt;nombre&gt; -</a:t>
            </a:r>
            <a:r>
              <a:rPr lang="es-EC" dirty="0" err="1"/>
              <a:t>it</a:t>
            </a:r>
            <a:r>
              <a:rPr lang="es-EC" dirty="0"/>
              <a:t> -</a:t>
            </a:r>
            <a:r>
              <a:rPr lang="es-EC" dirty="0" err="1"/>
              <a:t>is</a:t>
            </a:r>
            <a:r>
              <a:rPr lang="es-EC" dirty="0"/>
              <a:t> --flat --</a:t>
            </a:r>
            <a:r>
              <a:rPr lang="es-EC" dirty="0" err="1"/>
              <a:t>skip-tests</a:t>
            </a:r>
            <a:r>
              <a:rPr lang="es-EC" dirty="0"/>
              <a:t> --module=&lt;módulo&gt;</a:t>
            </a:r>
          </a:p>
          <a:p>
            <a:pPr lvl="2"/>
            <a:r>
              <a:rPr lang="es-EC" dirty="0" err="1"/>
              <a:t>it</a:t>
            </a:r>
            <a:r>
              <a:rPr lang="es-EC" dirty="0"/>
              <a:t> </a:t>
            </a:r>
            <a:r>
              <a:rPr lang="es-EC" dirty="0" err="1"/>
              <a:t>ó</a:t>
            </a:r>
            <a:r>
              <a:rPr lang="es-EC" dirty="0"/>
              <a:t> t: </a:t>
            </a:r>
            <a:r>
              <a:rPr lang="es-EC" dirty="0" err="1"/>
              <a:t>inline</a:t>
            </a:r>
            <a:r>
              <a:rPr lang="es-EC" dirty="0"/>
              <a:t> </a:t>
            </a:r>
            <a:r>
              <a:rPr lang="es-EC" dirty="0" err="1"/>
              <a:t>template</a:t>
            </a:r>
            <a:r>
              <a:rPr lang="es-EC" dirty="0"/>
              <a:t> (código HTML dentro del </a:t>
            </a:r>
            <a:r>
              <a:rPr lang="es-EC" dirty="0" err="1"/>
              <a:t>ts</a:t>
            </a:r>
            <a:r>
              <a:rPr lang="es-EC" dirty="0"/>
              <a:t>)</a:t>
            </a:r>
          </a:p>
          <a:p>
            <a:pPr lvl="2"/>
            <a:r>
              <a:rPr lang="es-EC" dirty="0" err="1"/>
              <a:t>is</a:t>
            </a:r>
            <a:r>
              <a:rPr lang="es-EC" dirty="0"/>
              <a:t> </a:t>
            </a:r>
            <a:r>
              <a:rPr lang="es-EC" dirty="0" err="1"/>
              <a:t>ó</a:t>
            </a:r>
            <a:r>
              <a:rPr lang="es-EC" dirty="0"/>
              <a:t> s: </a:t>
            </a:r>
            <a:r>
              <a:rPr lang="es-EC" dirty="0" err="1"/>
              <a:t>inline</a:t>
            </a:r>
            <a:r>
              <a:rPr lang="es-EC" dirty="0"/>
              <a:t> </a:t>
            </a:r>
            <a:r>
              <a:rPr lang="es-EC" dirty="0" err="1"/>
              <a:t>style</a:t>
            </a:r>
            <a:r>
              <a:rPr lang="es-EC" dirty="0"/>
              <a:t> (estilo CSS dentro del </a:t>
            </a:r>
            <a:r>
              <a:rPr lang="es-EC" dirty="0" err="1"/>
              <a:t>ts</a:t>
            </a:r>
            <a:r>
              <a:rPr lang="es-EC" dirty="0"/>
              <a:t>)</a:t>
            </a:r>
          </a:p>
          <a:p>
            <a:pPr lvl="2"/>
            <a:r>
              <a:rPr lang="es-EC" dirty="0"/>
              <a:t>flat: sin crear carpeta</a:t>
            </a:r>
          </a:p>
          <a:p>
            <a:pPr lvl="2"/>
            <a:r>
              <a:rPr lang="es-EC" dirty="0" err="1"/>
              <a:t>skip-tests</a:t>
            </a:r>
            <a:r>
              <a:rPr lang="es-EC" dirty="0"/>
              <a:t>: omitir archivos </a:t>
            </a:r>
            <a:r>
              <a:rPr lang="es-EC" dirty="0" err="1"/>
              <a:t>spec</a:t>
            </a:r>
            <a:r>
              <a:rPr lang="es-EC" dirty="0"/>
              <a:t> de pruebas</a:t>
            </a:r>
          </a:p>
          <a:p>
            <a:pPr lvl="2"/>
            <a:r>
              <a:rPr lang="es-EC" dirty="0"/>
              <a:t>--module=&lt;módulo&gt;: agregar componente a un módulo determinado</a:t>
            </a:r>
          </a:p>
          <a:p>
            <a:r>
              <a:rPr lang="es-EC" b="1" dirty="0"/>
              <a:t>Crear pipe</a:t>
            </a:r>
          </a:p>
          <a:p>
            <a:pPr lvl="1"/>
            <a:r>
              <a:rPr lang="es-EC" dirty="0"/>
              <a:t>Generar un pipe por defecto y lo agrega al </a:t>
            </a:r>
            <a:r>
              <a:rPr lang="es-EC" dirty="0" err="1"/>
              <a:t>app.module.ts</a:t>
            </a:r>
            <a:endParaRPr lang="es-EC" dirty="0"/>
          </a:p>
          <a:p>
            <a:pPr lvl="2"/>
            <a:r>
              <a:rPr lang="es-EC" dirty="0"/>
              <a:t>ng g p pipes/&lt;nombre&gt; </a:t>
            </a:r>
          </a:p>
          <a:p>
            <a:endParaRPr lang="es-EC"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CAE70BC2-9DE3-4A06-AEDF-9E049FFA985F}"/>
              </a:ext>
            </a:extLst>
          </p:cNvPr>
          <p:cNvPicPr>
            <a:picLocks noChangeAspect="1"/>
          </p:cNvPicPr>
          <p:nvPr/>
        </p:nvPicPr>
        <p:blipFill>
          <a:blip r:embed="rId3"/>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2394700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20110"/>
          </a:xfrm>
        </p:spPr>
        <p:txBody>
          <a:bodyPr>
            <a:normAutofit fontScale="90000"/>
          </a:bodyPr>
          <a:lstStyle/>
          <a:p>
            <a:r>
              <a:rPr lang="es-ES" dirty="0"/>
              <a:t>Generación de elementos</a:t>
            </a:r>
            <a:endParaRPr lang="es-EC" dirty="0"/>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229710"/>
            <a:ext cx="8596668" cy="5018690"/>
          </a:xfrm>
        </p:spPr>
        <p:txBody>
          <a:bodyPr numCol="2" spcCol="360000">
            <a:normAutofit/>
          </a:bodyPr>
          <a:lstStyle/>
          <a:p>
            <a:r>
              <a:rPr lang="es-ES" sz="2000" b="1" dirty="0"/>
              <a:t>Crear directiva</a:t>
            </a:r>
          </a:p>
          <a:p>
            <a:pPr lvl="1"/>
            <a:r>
              <a:rPr lang="es-ES" sz="1800" dirty="0"/>
              <a:t>Generar una directiva por defecto y lo agrega al </a:t>
            </a:r>
            <a:r>
              <a:rPr lang="es-ES" sz="1800" dirty="0" err="1"/>
              <a:t>app.module.ts</a:t>
            </a:r>
            <a:r>
              <a:rPr lang="es-ES" sz="1800" dirty="0"/>
              <a:t>. </a:t>
            </a:r>
          </a:p>
          <a:p>
            <a:pPr lvl="2"/>
            <a:r>
              <a:rPr lang="es-ES" sz="1600" dirty="0"/>
              <a:t>ng g d </a:t>
            </a:r>
            <a:r>
              <a:rPr lang="es-ES" sz="1600" dirty="0" err="1"/>
              <a:t>directives</a:t>
            </a:r>
            <a:r>
              <a:rPr lang="es-ES" sz="1600" dirty="0"/>
              <a:t>/&lt;nombre&gt; </a:t>
            </a:r>
          </a:p>
          <a:p>
            <a:r>
              <a:rPr lang="es-ES" sz="2000" b="1" dirty="0"/>
              <a:t>Crear módulos</a:t>
            </a:r>
          </a:p>
          <a:p>
            <a:pPr lvl="1"/>
            <a:r>
              <a:rPr lang="es-ES" sz="1800" dirty="0"/>
              <a:t>Generar un módulo por defecto y lo agrega al </a:t>
            </a:r>
            <a:r>
              <a:rPr lang="es-ES" sz="1800" dirty="0" err="1"/>
              <a:t>app.module.ts</a:t>
            </a:r>
            <a:r>
              <a:rPr lang="es-ES" sz="1800" dirty="0"/>
              <a:t>, se los agrega en los </a:t>
            </a:r>
            <a:r>
              <a:rPr lang="es-ES" sz="1800" dirty="0" err="1"/>
              <a:t>imports</a:t>
            </a:r>
            <a:r>
              <a:rPr lang="es-ES" sz="1800" dirty="0"/>
              <a:t> del </a:t>
            </a:r>
            <a:r>
              <a:rPr lang="es-ES" sz="1800" dirty="0" err="1"/>
              <a:t>app.module</a:t>
            </a:r>
            <a:r>
              <a:rPr lang="es-ES" sz="1800" dirty="0"/>
              <a:t>. Contiene </a:t>
            </a:r>
            <a:r>
              <a:rPr lang="es-ES" sz="1800" dirty="0" err="1"/>
              <a:t>ngModule</a:t>
            </a:r>
            <a:r>
              <a:rPr lang="es-ES" sz="1800" dirty="0"/>
              <a:t> (declaraciones y configuración) y </a:t>
            </a:r>
            <a:r>
              <a:rPr lang="es-ES" sz="1800" dirty="0" err="1"/>
              <a:t>CommonModule</a:t>
            </a:r>
            <a:r>
              <a:rPr lang="es-ES" sz="1800" dirty="0"/>
              <a:t> (operaciones básicas, </a:t>
            </a:r>
            <a:r>
              <a:rPr lang="es-ES" sz="1800" dirty="0" err="1"/>
              <a:t>ngIf</a:t>
            </a:r>
            <a:r>
              <a:rPr lang="es-ES" sz="1800" dirty="0"/>
              <a:t>, </a:t>
            </a:r>
            <a:r>
              <a:rPr lang="es-ES" sz="1800" dirty="0" err="1"/>
              <a:t>ngFor</a:t>
            </a:r>
            <a:r>
              <a:rPr lang="es-ES" sz="1800" dirty="0"/>
              <a:t>, etc.). Los módulos sirven para agrupar recursos.</a:t>
            </a:r>
          </a:p>
          <a:p>
            <a:pPr lvl="2"/>
            <a:r>
              <a:rPr lang="es-ES" sz="1600" dirty="0"/>
              <a:t>ng g m &lt;nombre&gt; </a:t>
            </a:r>
          </a:p>
          <a:p>
            <a:r>
              <a:rPr lang="es-ES" sz="2000" b="1" dirty="0"/>
              <a:t>Crear servicio</a:t>
            </a:r>
          </a:p>
          <a:p>
            <a:pPr lvl="1"/>
            <a:r>
              <a:rPr lang="es-ES" sz="1800" dirty="0"/>
              <a:t>Generar un servicio por defecto y lo agrega al </a:t>
            </a:r>
            <a:r>
              <a:rPr lang="es-ES" sz="1800" dirty="0" err="1"/>
              <a:t>app.module.ts</a:t>
            </a:r>
            <a:r>
              <a:rPr lang="es-ES" sz="1800" dirty="0"/>
              <a:t> dentro de </a:t>
            </a:r>
            <a:r>
              <a:rPr lang="es-ES" sz="1800" dirty="0" err="1"/>
              <a:t>providers</a:t>
            </a:r>
            <a:r>
              <a:rPr lang="es-ES" sz="1800" dirty="0"/>
              <a:t>. Usualmente globales y </a:t>
            </a:r>
            <a:r>
              <a:rPr lang="es-ES" sz="1800" dirty="0" err="1"/>
              <a:t>singleton</a:t>
            </a:r>
            <a:r>
              <a:rPr lang="es-ES" sz="1800" dirty="0"/>
              <a:t>.</a:t>
            </a:r>
          </a:p>
          <a:p>
            <a:pPr lvl="2"/>
            <a:r>
              <a:rPr lang="es-ES" sz="1600" dirty="0"/>
              <a:t>ng g s &lt;nombre&gt; </a:t>
            </a:r>
          </a:p>
          <a:p>
            <a:r>
              <a:rPr lang="es-ES" sz="2000" b="1" dirty="0"/>
              <a:t>Crear </a:t>
            </a:r>
            <a:r>
              <a:rPr lang="es-ES" sz="2000" b="1" dirty="0" err="1"/>
              <a:t>guard</a:t>
            </a:r>
            <a:endParaRPr lang="es-ES" sz="2000" b="1" dirty="0"/>
          </a:p>
          <a:p>
            <a:pPr lvl="1"/>
            <a:r>
              <a:rPr lang="es-ES" sz="1800" dirty="0"/>
              <a:t>Generar un </a:t>
            </a:r>
            <a:r>
              <a:rPr lang="es-ES" sz="1800" dirty="0" err="1"/>
              <a:t>guard</a:t>
            </a:r>
            <a:r>
              <a:rPr lang="es-ES" sz="1800" dirty="0"/>
              <a:t> por defecto y lo agrega al </a:t>
            </a:r>
            <a:r>
              <a:rPr lang="es-ES" sz="1800" dirty="0" err="1"/>
              <a:t>app.module.ts</a:t>
            </a:r>
            <a:endParaRPr lang="es-ES" sz="1800" dirty="0"/>
          </a:p>
          <a:p>
            <a:pPr lvl="2"/>
            <a:r>
              <a:rPr lang="es-ES" sz="1600" dirty="0"/>
              <a:t>ng g </a:t>
            </a:r>
            <a:r>
              <a:rPr lang="es-ES" sz="1600" dirty="0" err="1"/>
              <a:t>g</a:t>
            </a:r>
            <a:r>
              <a:rPr lang="es-ES" sz="1600" dirty="0"/>
              <a:t> &lt;nombre&gt;</a:t>
            </a:r>
          </a:p>
          <a:p>
            <a:endParaRPr lang="es-EC"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E08D3188-A07A-493E-AC4E-19CF07216F8A}"/>
              </a:ext>
            </a:extLst>
          </p:cNvPr>
          <p:cNvPicPr>
            <a:picLocks noChangeAspect="1"/>
          </p:cNvPicPr>
          <p:nvPr/>
        </p:nvPicPr>
        <p:blipFill>
          <a:blip r:embed="rId3"/>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3753818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52BEBC-36A3-435F-97DD-DFD410EE00AE}"/>
              </a:ext>
            </a:extLst>
          </p:cNvPr>
          <p:cNvSpPr>
            <a:spLocks noGrp="1"/>
          </p:cNvSpPr>
          <p:nvPr>
            <p:ph type="title"/>
          </p:nvPr>
        </p:nvSpPr>
        <p:spPr>
          <a:xfrm>
            <a:off x="677334" y="609600"/>
            <a:ext cx="8596668" cy="662152"/>
          </a:xfrm>
        </p:spPr>
        <p:txBody>
          <a:bodyPr/>
          <a:lstStyle/>
          <a:p>
            <a:r>
              <a:rPr lang="es-EC" dirty="0"/>
              <a:t>Angular</a:t>
            </a:r>
          </a:p>
        </p:txBody>
      </p:sp>
      <p:sp>
        <p:nvSpPr>
          <p:cNvPr id="3" name="Marcador de contenido 2">
            <a:extLst>
              <a:ext uri="{FF2B5EF4-FFF2-40B4-BE49-F238E27FC236}">
                <a16:creationId xmlns:a16="http://schemas.microsoft.com/office/drawing/2014/main" id="{ADB28CBF-7F05-4F02-BCF7-B4EF5DA23E6F}"/>
              </a:ext>
            </a:extLst>
          </p:cNvPr>
          <p:cNvSpPr>
            <a:spLocks noGrp="1"/>
          </p:cNvSpPr>
          <p:nvPr>
            <p:ph idx="1"/>
          </p:nvPr>
        </p:nvSpPr>
        <p:spPr>
          <a:xfrm>
            <a:off x="677334" y="1387367"/>
            <a:ext cx="8596668" cy="4653996"/>
          </a:xfrm>
        </p:spPr>
        <p:txBody>
          <a:bodyPr>
            <a:normAutofit fontScale="92500" lnSpcReduction="20000"/>
          </a:bodyPr>
          <a:lstStyle/>
          <a:p>
            <a:pPr marL="0" indent="0" algn="just">
              <a:buNone/>
            </a:pPr>
            <a:r>
              <a:rPr lang="es-EC" sz="1600" dirty="0">
                <a:effectLst/>
                <a:latin typeface="Calibri" panose="020F0502020204030204" pitchFamily="34" charset="0"/>
                <a:ea typeface="Calibri" panose="020F0502020204030204" pitchFamily="34" charset="0"/>
                <a:cs typeface="Times New Roman" panose="02020603050405020304" pitchFamily="18" charset="0"/>
              </a:rPr>
              <a:t>Angular es un </a:t>
            </a:r>
            <a:r>
              <a:rPr lang="es-EC" sz="16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framework</a:t>
            </a:r>
            <a:r>
              <a:rPr lang="es-EC" sz="1600" dirty="0">
                <a:effectLst/>
                <a:latin typeface="Calibri" panose="020F0502020204030204" pitchFamily="34" charset="0"/>
                <a:ea typeface="Calibri" panose="020F0502020204030204" pitchFamily="34" charset="0"/>
                <a:cs typeface="Times New Roman" panose="02020603050405020304" pitchFamily="18" charset="0"/>
              </a:rPr>
              <a:t> de </a:t>
            </a:r>
            <a:r>
              <a:rPr lang="es-EC" sz="1600" dirty="0" err="1">
                <a:effectLst/>
                <a:latin typeface="Calibri" panose="020F0502020204030204" pitchFamily="34" charset="0"/>
                <a:ea typeface="Calibri" panose="020F0502020204030204" pitchFamily="34" charset="0"/>
                <a:cs typeface="Times New Roman" panose="02020603050405020304" pitchFamily="18" charset="0"/>
              </a:rPr>
              <a:t>front-end</a:t>
            </a:r>
            <a:r>
              <a:rPr lang="es-EC" sz="1600" dirty="0">
                <a:effectLst/>
                <a:latin typeface="Calibri" panose="020F0502020204030204" pitchFamily="34" charset="0"/>
                <a:ea typeface="Calibri" panose="020F0502020204030204" pitchFamily="34" charset="0"/>
                <a:cs typeface="Times New Roman" panose="02020603050405020304" pitchFamily="18" charset="0"/>
              </a:rPr>
              <a:t> impulsado por </a:t>
            </a:r>
            <a:r>
              <a:rPr lang="es-EC" sz="16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Google</a:t>
            </a:r>
            <a:r>
              <a:rPr lang="es-EC" sz="1600" dirty="0">
                <a:effectLst/>
                <a:latin typeface="Calibri" panose="020F0502020204030204" pitchFamily="34" charset="0"/>
                <a:ea typeface="Calibri" panose="020F0502020204030204" pitchFamily="34" charset="0"/>
                <a:cs typeface="Times New Roman" panose="02020603050405020304" pitchFamily="18" charset="0"/>
              </a:rPr>
              <a:t>. Creado para desarrollar aplicaciones web, aplicaciones móviles o realizar procesos del lado del servidor utilizando </a:t>
            </a:r>
            <a:r>
              <a:rPr lang="es-EC" sz="1600" dirty="0" err="1">
                <a:effectLst/>
                <a:latin typeface="Calibri" panose="020F0502020204030204" pitchFamily="34" charset="0"/>
                <a:ea typeface="Calibri" panose="020F0502020204030204" pitchFamily="34" charset="0"/>
                <a:cs typeface="Times New Roman" panose="02020603050405020304" pitchFamily="18" charset="0"/>
              </a:rPr>
              <a:t>NodeJS</a:t>
            </a:r>
            <a:r>
              <a:rPr lang="es-EC" sz="16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gn="just">
              <a:buNone/>
            </a:pP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s-EC" sz="1800" b="1" dirty="0">
                <a:effectLst/>
                <a:latin typeface="Calibri" panose="020F0502020204030204" pitchFamily="34" charset="0"/>
                <a:ea typeface="Calibri" panose="020F0502020204030204" pitchFamily="34" charset="0"/>
                <a:cs typeface="Times New Roman" panose="02020603050405020304" pitchFamily="18" charset="0"/>
              </a:rPr>
              <a:t>Características</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buFont typeface="Wingdings" panose="05000000000000000000" pitchFamily="2" charset="2"/>
              <a:buChar char=""/>
            </a:pPr>
            <a:r>
              <a:rPr lang="es-EC" dirty="0">
                <a:effectLst/>
                <a:latin typeface="Calibri" panose="020F0502020204030204" pitchFamily="34" charset="0"/>
                <a:ea typeface="Calibri" panose="020F0502020204030204" pitchFamily="34" charset="0"/>
                <a:cs typeface="Times New Roman" panose="02020603050405020304" pitchFamily="18" charset="0"/>
              </a:rPr>
              <a:t>Separar </a:t>
            </a:r>
            <a:r>
              <a:rPr lang="es-EC" dirty="0" err="1">
                <a:effectLst/>
                <a:latin typeface="Calibri" panose="020F0502020204030204" pitchFamily="34" charset="0"/>
                <a:ea typeface="Calibri" panose="020F0502020204030204" pitchFamily="34" charset="0"/>
                <a:cs typeface="Times New Roman" panose="02020603050405020304" pitchFamily="18" charset="0"/>
              </a:rPr>
              <a:t>frontend</a:t>
            </a:r>
            <a:r>
              <a:rPr lang="es-EC" dirty="0">
                <a:effectLst/>
                <a:latin typeface="Calibri" panose="020F0502020204030204" pitchFamily="34" charset="0"/>
                <a:ea typeface="Calibri" panose="020F0502020204030204" pitchFamily="34" charset="0"/>
                <a:cs typeface="Times New Roman" panose="02020603050405020304" pitchFamily="18" charset="0"/>
              </a:rPr>
              <a:t> y </a:t>
            </a:r>
            <a:r>
              <a:rPr lang="es-EC" dirty="0" err="1">
                <a:effectLst/>
                <a:latin typeface="Calibri" panose="020F0502020204030204" pitchFamily="34" charset="0"/>
                <a:ea typeface="Calibri" panose="020F0502020204030204" pitchFamily="34" charset="0"/>
                <a:cs typeface="Times New Roman" panose="02020603050405020304" pitchFamily="18" charset="0"/>
              </a:rPr>
              <a:t>backend</a:t>
            </a:r>
            <a:r>
              <a:rPr lang="es-EC" dirty="0">
                <a:effectLst/>
                <a:latin typeface="Calibri" panose="020F0502020204030204" pitchFamily="34" charset="0"/>
                <a:ea typeface="Calibri" panose="020F0502020204030204" pitchFamily="34" charset="0"/>
                <a:cs typeface="Times New Roman" panose="02020603050405020304" pitchFamily="18" charset="0"/>
              </a:rPr>
              <a:t> de la aplicación</a:t>
            </a:r>
          </a:p>
          <a:p>
            <a:pPr algn="just">
              <a:lnSpc>
                <a:spcPct val="107000"/>
              </a:lnSpc>
              <a:buFont typeface="Wingdings" panose="05000000000000000000" pitchFamily="2" charset="2"/>
              <a:buChar char=""/>
            </a:pPr>
            <a:r>
              <a:rPr lang="es-EC" dirty="0">
                <a:effectLst/>
                <a:latin typeface="Calibri" panose="020F0502020204030204" pitchFamily="34" charset="0"/>
                <a:ea typeface="Calibri" panose="020F0502020204030204" pitchFamily="34" charset="0"/>
                <a:cs typeface="Times New Roman" panose="02020603050405020304" pitchFamily="18" charset="0"/>
              </a:rPr>
              <a:t>Simplifica el código</a:t>
            </a:r>
          </a:p>
          <a:p>
            <a:pPr algn="just">
              <a:lnSpc>
                <a:spcPct val="107000"/>
              </a:lnSpc>
              <a:buFont typeface="Wingdings" panose="05000000000000000000" pitchFamily="2" charset="2"/>
              <a:buChar char=""/>
            </a:pPr>
            <a:r>
              <a:rPr lang="es-EC" dirty="0">
                <a:effectLst/>
                <a:latin typeface="Calibri" panose="020F0502020204030204" pitchFamily="34" charset="0"/>
                <a:ea typeface="Calibri" panose="020F0502020204030204" pitchFamily="34" charset="0"/>
                <a:cs typeface="Times New Roman" panose="02020603050405020304" pitchFamily="18" charset="0"/>
              </a:rPr>
              <a:t>Sigue el patrón MVC</a:t>
            </a:r>
          </a:p>
          <a:p>
            <a:pPr algn="just">
              <a:lnSpc>
                <a:spcPct val="107000"/>
              </a:lnSpc>
              <a:buFont typeface="Wingdings" panose="05000000000000000000" pitchFamily="2" charset="2"/>
              <a:buChar char=""/>
            </a:pPr>
            <a:r>
              <a:rPr lang="es-EC" dirty="0">
                <a:effectLst/>
                <a:latin typeface="Calibri" panose="020F0502020204030204" pitchFamily="34" charset="0"/>
                <a:ea typeface="Calibri" panose="020F0502020204030204" pitchFamily="34" charset="0"/>
                <a:cs typeface="Times New Roman" panose="02020603050405020304" pitchFamily="18" charset="0"/>
              </a:rPr>
              <a:t>Está basado en componentes</a:t>
            </a:r>
          </a:p>
          <a:p>
            <a:pPr algn="just">
              <a:lnSpc>
                <a:spcPct val="107000"/>
              </a:lnSpc>
              <a:buFont typeface="Wingdings" panose="05000000000000000000" pitchFamily="2" charset="2"/>
              <a:buChar char=""/>
            </a:pPr>
            <a:r>
              <a:rPr lang="es-EC" dirty="0">
                <a:effectLst/>
                <a:latin typeface="Calibri" panose="020F0502020204030204" pitchFamily="34" charset="0"/>
                <a:ea typeface="Calibri" panose="020F0502020204030204" pitchFamily="34" charset="0"/>
                <a:cs typeface="Times New Roman" panose="02020603050405020304" pitchFamily="18" charset="0"/>
              </a:rPr>
              <a:t>Es de código abierto</a:t>
            </a:r>
          </a:p>
          <a:p>
            <a:pPr algn="just">
              <a:lnSpc>
                <a:spcPct val="107000"/>
              </a:lnSpc>
              <a:buFont typeface="Wingdings" panose="05000000000000000000" pitchFamily="2" charset="2"/>
              <a:buChar char=""/>
            </a:pPr>
            <a:r>
              <a:rPr lang="es-EC" dirty="0">
                <a:effectLst/>
                <a:latin typeface="Calibri" panose="020F0502020204030204" pitchFamily="34" charset="0"/>
                <a:ea typeface="Calibri" panose="020F0502020204030204" pitchFamily="34" charset="0"/>
                <a:cs typeface="Times New Roman" panose="02020603050405020304" pitchFamily="18" charset="0"/>
              </a:rPr>
              <a:t>Desarrollo rápido de aplicaciones</a:t>
            </a:r>
          </a:p>
          <a:p>
            <a:pPr algn="just">
              <a:lnSpc>
                <a:spcPct val="107000"/>
              </a:lnSpc>
              <a:buFont typeface="Wingdings" panose="05000000000000000000" pitchFamily="2" charset="2"/>
              <a:buChar char=""/>
            </a:pPr>
            <a:r>
              <a:rPr lang="es-EC" dirty="0" err="1">
                <a:effectLst/>
                <a:latin typeface="Calibri" panose="020F0502020204030204" pitchFamily="34" charset="0"/>
                <a:ea typeface="Calibri" panose="020F0502020204030204" pitchFamily="34" charset="0"/>
                <a:cs typeface="Times New Roman" panose="02020603050405020304" pitchFamily="18" charset="0"/>
              </a:rPr>
              <a:t>Modularización</a:t>
            </a:r>
            <a:endParaRPr lang="es-EC"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buFont typeface="Wingdings" panose="05000000000000000000" pitchFamily="2" charset="2"/>
              <a:buChar char=""/>
            </a:pPr>
            <a:r>
              <a:rPr lang="es-EC" dirty="0">
                <a:effectLst/>
                <a:latin typeface="Calibri" panose="020F0502020204030204" pitchFamily="34" charset="0"/>
                <a:ea typeface="Calibri" panose="020F0502020204030204" pitchFamily="34" charset="0"/>
                <a:cs typeface="Times New Roman" panose="02020603050405020304" pitchFamily="18" charset="0"/>
              </a:rPr>
              <a:t>Fácil mantenimiento</a:t>
            </a:r>
          </a:p>
          <a:p>
            <a:pPr algn="just">
              <a:lnSpc>
                <a:spcPct val="107000"/>
              </a:lnSpc>
              <a:spcAft>
                <a:spcPts val="800"/>
              </a:spcAft>
              <a:buFont typeface="Wingdings" panose="05000000000000000000" pitchFamily="2" charset="2"/>
              <a:buChar char=""/>
            </a:pPr>
            <a:r>
              <a:rPr lang="es-EC" dirty="0">
                <a:effectLst/>
                <a:latin typeface="Calibri" panose="020F0502020204030204" pitchFamily="34" charset="0"/>
                <a:ea typeface="Calibri" panose="020F0502020204030204" pitchFamily="34" charset="0"/>
                <a:cs typeface="Times New Roman" panose="02020603050405020304" pitchFamily="18" charset="0"/>
              </a:rPr>
              <a:t>Multiplataforma</a:t>
            </a:r>
          </a:p>
        </p:txBody>
      </p:sp>
      <p:pic>
        <p:nvPicPr>
          <p:cNvPr id="4" name="Picture 2">
            <a:extLst>
              <a:ext uri="{FF2B5EF4-FFF2-40B4-BE49-F238E27FC236}">
                <a16:creationId xmlns:a16="http://schemas.microsoft.com/office/drawing/2014/main" id="{E83EAB8E-2EDB-4B68-BB1C-69D9C0ECC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89645E74-27B1-45E3-B642-704BA0837D9F}"/>
              </a:ext>
            </a:extLst>
          </p:cNvPr>
          <p:cNvPicPr>
            <a:picLocks noChangeAspect="1"/>
          </p:cNvPicPr>
          <p:nvPr/>
        </p:nvPicPr>
        <p:blipFill>
          <a:blip r:embed="rId3"/>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2795441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52BEBC-36A3-435F-97DD-DFD410EE00AE}"/>
              </a:ext>
            </a:extLst>
          </p:cNvPr>
          <p:cNvSpPr>
            <a:spLocks noGrp="1"/>
          </p:cNvSpPr>
          <p:nvPr>
            <p:ph type="title"/>
          </p:nvPr>
        </p:nvSpPr>
        <p:spPr>
          <a:xfrm>
            <a:off x="677334" y="609600"/>
            <a:ext cx="8596668" cy="662152"/>
          </a:xfrm>
        </p:spPr>
        <p:txBody>
          <a:bodyPr/>
          <a:lstStyle/>
          <a:p>
            <a:r>
              <a:rPr lang="es-EC" dirty="0"/>
              <a:t>Ventajas</a:t>
            </a:r>
          </a:p>
        </p:txBody>
      </p:sp>
      <p:sp>
        <p:nvSpPr>
          <p:cNvPr id="3" name="Marcador de contenido 2">
            <a:extLst>
              <a:ext uri="{FF2B5EF4-FFF2-40B4-BE49-F238E27FC236}">
                <a16:creationId xmlns:a16="http://schemas.microsoft.com/office/drawing/2014/main" id="{ADB28CBF-7F05-4F02-BCF7-B4EF5DA23E6F}"/>
              </a:ext>
            </a:extLst>
          </p:cNvPr>
          <p:cNvSpPr>
            <a:spLocks noGrp="1"/>
          </p:cNvSpPr>
          <p:nvPr>
            <p:ph idx="1"/>
          </p:nvPr>
        </p:nvSpPr>
        <p:spPr>
          <a:xfrm>
            <a:off x="677334" y="1387367"/>
            <a:ext cx="8596668" cy="4653996"/>
          </a:xfrm>
        </p:spPr>
        <p:txBody>
          <a:bodyPr>
            <a:normAutofit/>
          </a:bodyPr>
          <a:lstStyle/>
          <a:p>
            <a:pPr algn="just">
              <a:buFont typeface="+mj-lt"/>
              <a:buAutoNum type="arabicPeriod"/>
            </a:pPr>
            <a:r>
              <a:rPr lang="es-ES" sz="1600" b="1" dirty="0">
                <a:effectLst/>
                <a:latin typeface="Calibri" panose="020F0502020204030204" pitchFamily="34" charset="0"/>
                <a:ea typeface="Calibri" panose="020F0502020204030204" pitchFamily="34" charset="0"/>
                <a:cs typeface="Times New Roman" panose="02020603050405020304" pitchFamily="18" charset="0"/>
              </a:rPr>
              <a:t>Ahorrar tiempo. </a:t>
            </a:r>
            <a:r>
              <a:rPr lang="es-ES" sz="1600" dirty="0">
                <a:effectLst/>
                <a:latin typeface="Calibri" panose="020F0502020204030204" pitchFamily="34" charset="0"/>
                <a:ea typeface="Calibri" panose="020F0502020204030204" pitchFamily="34" charset="0"/>
                <a:cs typeface="Times New Roman" panose="02020603050405020304" pitchFamily="18" charset="0"/>
              </a:rPr>
              <a:t>Permite centrase en las cosas importantes en lugar de la arquitectura, organización y cosas inherentes a un proyecto de software.</a:t>
            </a:r>
          </a:p>
          <a:p>
            <a:pPr algn="just">
              <a:buFont typeface="+mj-lt"/>
              <a:buAutoNum type="arabicPeriod"/>
            </a:pPr>
            <a:r>
              <a:rPr lang="es-ES" sz="1600" b="1" dirty="0">
                <a:effectLst/>
                <a:latin typeface="Calibri" panose="020F0502020204030204" pitchFamily="34" charset="0"/>
                <a:ea typeface="Calibri" panose="020F0502020204030204" pitchFamily="34" charset="0"/>
                <a:cs typeface="Times New Roman" panose="02020603050405020304" pitchFamily="18" charset="0"/>
              </a:rPr>
              <a:t>Usa lenguaje </a:t>
            </a:r>
            <a:r>
              <a:rPr lang="es-ES" sz="1600" b="1" dirty="0" err="1">
                <a:effectLst/>
                <a:latin typeface="Calibri" panose="020F0502020204030204" pitchFamily="34" charset="0"/>
                <a:ea typeface="Calibri" panose="020F0502020204030204" pitchFamily="34" charset="0"/>
                <a:cs typeface="Times New Roman" panose="02020603050405020304" pitchFamily="18" charset="0"/>
              </a:rPr>
              <a:t>TypeScript</a:t>
            </a:r>
            <a:r>
              <a:rPr lang="es-ES" sz="1600" b="1" dirty="0">
                <a:effectLst/>
                <a:latin typeface="Calibri" panose="020F0502020204030204" pitchFamily="34" charset="0"/>
                <a:ea typeface="Calibri" panose="020F0502020204030204" pitchFamily="34" charset="0"/>
                <a:cs typeface="Times New Roman" panose="02020603050405020304" pitchFamily="18" charset="0"/>
              </a:rPr>
              <a:t>. </a:t>
            </a:r>
            <a:r>
              <a:rPr lang="es-ES" sz="1600" dirty="0">
                <a:effectLst/>
                <a:latin typeface="Calibri" panose="020F0502020204030204" pitchFamily="34" charset="0"/>
                <a:ea typeface="Calibri" panose="020F0502020204030204" pitchFamily="34" charset="0"/>
                <a:cs typeface="Times New Roman" panose="02020603050405020304" pitchFamily="18" charset="0"/>
              </a:rPr>
              <a:t>La documentación es más consistente porque la sintaxis y la forma de leer los códigos de la información es siempre la misma.</a:t>
            </a:r>
          </a:p>
          <a:p>
            <a:pPr algn="just">
              <a:buFont typeface="+mj-lt"/>
              <a:buAutoNum type="arabicPeriod"/>
            </a:pPr>
            <a:r>
              <a:rPr lang="es-ES" sz="1600" b="1" dirty="0">
                <a:effectLst/>
                <a:latin typeface="Calibri" panose="020F0502020204030204" pitchFamily="34" charset="0"/>
                <a:ea typeface="Calibri" panose="020F0502020204030204" pitchFamily="34" charset="0"/>
                <a:cs typeface="Times New Roman" panose="02020603050405020304" pitchFamily="18" charset="0"/>
              </a:rPr>
              <a:t>Las aplicaciones son fáciles de mantener. </a:t>
            </a:r>
            <a:r>
              <a:rPr lang="es-ES" sz="1600" dirty="0">
                <a:effectLst/>
                <a:latin typeface="Calibri" panose="020F0502020204030204" pitchFamily="34" charset="0"/>
                <a:ea typeface="Calibri" panose="020F0502020204030204" pitchFamily="34" charset="0"/>
                <a:cs typeface="Times New Roman" panose="02020603050405020304" pitchFamily="18" charset="0"/>
              </a:rPr>
              <a:t>Al usar </a:t>
            </a:r>
            <a:r>
              <a:rPr lang="es-ES" sz="1600" dirty="0" err="1">
                <a:effectLst/>
                <a:latin typeface="Calibri" panose="020F0502020204030204" pitchFamily="34" charset="0"/>
                <a:ea typeface="Calibri" panose="020F0502020204030204" pitchFamily="34" charset="0"/>
                <a:cs typeface="Times New Roman" panose="02020603050405020304" pitchFamily="18" charset="0"/>
              </a:rPr>
              <a:t>TypeScript</a:t>
            </a:r>
            <a:r>
              <a:rPr lang="es-ES" sz="1600" dirty="0">
                <a:effectLst/>
                <a:latin typeface="Calibri" panose="020F0502020204030204" pitchFamily="34" charset="0"/>
                <a:ea typeface="Calibri" panose="020F0502020204030204" pitchFamily="34" charset="0"/>
                <a:cs typeface="Times New Roman" panose="02020603050405020304" pitchFamily="18" charset="0"/>
              </a:rPr>
              <a:t>, cualquier cambio que deba hacerse en la aplicación podrá llevarse a cabo rápidamente y sin errores.</a:t>
            </a:r>
          </a:p>
          <a:p>
            <a:pPr algn="just">
              <a:buFont typeface="+mj-lt"/>
              <a:buAutoNum type="arabicPeriod"/>
            </a:pPr>
            <a:r>
              <a:rPr lang="es-ES" sz="1600" b="1" dirty="0">
                <a:effectLst/>
                <a:latin typeface="Calibri" panose="020F0502020204030204" pitchFamily="34" charset="0"/>
                <a:ea typeface="Calibri" panose="020F0502020204030204" pitchFamily="34" charset="0"/>
                <a:cs typeface="Times New Roman" panose="02020603050405020304" pitchFamily="18" charset="0"/>
              </a:rPr>
              <a:t>Hace posible intercambiar o añadir programadores en los proyectos. </a:t>
            </a:r>
            <a:r>
              <a:rPr lang="es-ES" sz="1600" dirty="0">
                <a:effectLst/>
                <a:latin typeface="Calibri" panose="020F0502020204030204" pitchFamily="34" charset="0"/>
                <a:ea typeface="Calibri" panose="020F0502020204030204" pitchFamily="34" charset="0"/>
                <a:cs typeface="Times New Roman" panose="02020603050405020304" pitchFamily="18" charset="0"/>
              </a:rPr>
              <a:t>Cualquier programador de Angular puede leer el código escrito por otro programador de Angular y comprenderlo muy rápidamente. Esto es una gran ventaja a la hora de trabajar en equipo o de retomar proyectos inacabados.</a:t>
            </a:r>
          </a:p>
          <a:p>
            <a:pPr algn="just">
              <a:buFont typeface="+mj-lt"/>
              <a:buAutoNum type="arabicPeriod"/>
            </a:pPr>
            <a:r>
              <a:rPr lang="es-ES" sz="1600" b="1" dirty="0">
                <a:effectLst/>
                <a:latin typeface="Calibri" panose="020F0502020204030204" pitchFamily="34" charset="0"/>
                <a:ea typeface="Calibri" panose="020F0502020204030204" pitchFamily="34" charset="0"/>
                <a:cs typeface="Times New Roman" panose="02020603050405020304" pitchFamily="18" charset="0"/>
              </a:rPr>
              <a:t>Utiliza componentes web. </a:t>
            </a:r>
            <a:r>
              <a:rPr lang="es-ES" sz="1600" dirty="0">
                <a:effectLst/>
                <a:latin typeface="Calibri" panose="020F0502020204030204" pitchFamily="34" charset="0"/>
                <a:ea typeface="Calibri" panose="020F0502020204030204" pitchFamily="34" charset="0"/>
                <a:cs typeface="Times New Roman" panose="02020603050405020304" pitchFamily="18" charset="0"/>
              </a:rPr>
              <a:t>Un componente web es una porción de código que puede reutilizarse en otros proyectos hechos con Angular. Además, son fáciles de convertir en componentes web nativos, por lo que pueden usarse de nuevo en otro tipo de aplicaciones.</a:t>
            </a:r>
          </a:p>
          <a:p>
            <a:pPr algn="just">
              <a:buFont typeface="+mj-lt"/>
              <a:buAutoNum type="arabicPeriod"/>
            </a:pPr>
            <a:r>
              <a:rPr lang="es-ES" sz="1600" b="1" dirty="0">
                <a:effectLst/>
                <a:latin typeface="Calibri" panose="020F0502020204030204" pitchFamily="34" charset="0"/>
                <a:ea typeface="Calibri" panose="020F0502020204030204" pitchFamily="34" charset="0"/>
                <a:cs typeface="Times New Roman" panose="02020603050405020304" pitchFamily="18" charset="0"/>
              </a:rPr>
              <a:t>El futuro es estable. </a:t>
            </a:r>
            <a:r>
              <a:rPr lang="es-ES" sz="1600" dirty="0">
                <a:effectLst/>
                <a:latin typeface="Calibri" panose="020F0502020204030204" pitchFamily="34" charset="0"/>
                <a:ea typeface="Calibri" panose="020F0502020204030204" pitchFamily="34" charset="0"/>
                <a:cs typeface="Times New Roman" panose="02020603050405020304" pitchFamily="18" charset="0"/>
              </a:rPr>
              <a:t>Con JavaScript se sufren cambios a menudo y es muy complicado aprenderse todas las novedades que van surgiendo. Con Angular, por lo general, hay muchos menos cambios que con JavaScript.</a:t>
            </a:r>
            <a:endParaRPr lang="es-EC"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a:extLst>
              <a:ext uri="{FF2B5EF4-FFF2-40B4-BE49-F238E27FC236}">
                <a16:creationId xmlns:a16="http://schemas.microsoft.com/office/drawing/2014/main" id="{E83EAB8E-2EDB-4B68-BB1C-69D9C0ECC8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89645E74-27B1-45E3-B642-704BA0837D9F}"/>
              </a:ext>
            </a:extLst>
          </p:cNvPr>
          <p:cNvPicPr>
            <a:picLocks noChangeAspect="1"/>
          </p:cNvPicPr>
          <p:nvPr/>
        </p:nvPicPr>
        <p:blipFill>
          <a:blip r:embed="rId3"/>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401902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2B166B-C109-4066-A9B9-1C3202E4A989}"/>
              </a:ext>
            </a:extLst>
          </p:cNvPr>
          <p:cNvSpPr>
            <a:spLocks noGrp="1"/>
          </p:cNvSpPr>
          <p:nvPr>
            <p:ph type="title"/>
          </p:nvPr>
        </p:nvSpPr>
        <p:spPr>
          <a:xfrm>
            <a:off x="677334" y="609600"/>
            <a:ext cx="8596668" cy="813847"/>
          </a:xfrm>
        </p:spPr>
        <p:txBody>
          <a:bodyPr/>
          <a:lstStyle/>
          <a:p>
            <a:r>
              <a:rPr lang="es-EC" dirty="0"/>
              <a:t>Un poco de Historia</a:t>
            </a:r>
          </a:p>
        </p:txBody>
      </p:sp>
      <p:sp>
        <p:nvSpPr>
          <p:cNvPr id="3" name="Marcador de contenido 2">
            <a:extLst>
              <a:ext uri="{FF2B5EF4-FFF2-40B4-BE49-F238E27FC236}">
                <a16:creationId xmlns:a16="http://schemas.microsoft.com/office/drawing/2014/main" id="{8622A693-683F-4E8B-BEC5-AE4A8104E864}"/>
              </a:ext>
            </a:extLst>
          </p:cNvPr>
          <p:cNvSpPr>
            <a:spLocks noGrp="1"/>
          </p:cNvSpPr>
          <p:nvPr>
            <p:ph idx="1"/>
          </p:nvPr>
        </p:nvSpPr>
        <p:spPr>
          <a:xfrm>
            <a:off x="677334" y="1508289"/>
            <a:ext cx="8596668" cy="4533073"/>
          </a:xfrm>
        </p:spPr>
        <p:txBody>
          <a:bodyPr>
            <a:normAutofit/>
          </a:bodyPr>
          <a:lstStyle/>
          <a:p>
            <a:pPr algn="l"/>
            <a:r>
              <a:rPr lang="es-ES" sz="1600" i="0" dirty="0" err="1">
                <a:solidFill>
                  <a:schemeClr val="tx1"/>
                </a:solidFill>
                <a:effectLst/>
                <a:highlight>
                  <a:srgbClr val="FFFF00"/>
                </a:highlight>
              </a:rPr>
              <a:t>AngularJS</a:t>
            </a:r>
            <a:r>
              <a:rPr lang="es-ES" sz="1600" i="0" dirty="0">
                <a:solidFill>
                  <a:schemeClr val="tx1"/>
                </a:solidFill>
                <a:effectLst/>
              </a:rPr>
              <a:t> comenzó a ser desarrollado en 2009 por </a:t>
            </a:r>
            <a:r>
              <a:rPr lang="es-ES" sz="1600" i="0" u="sng" dirty="0" err="1">
                <a:solidFill>
                  <a:schemeClr val="tx1"/>
                </a:solidFill>
                <a:effectLst/>
                <a:hlinkClick r:id="rId2">
                  <a:extLst>
                    <a:ext uri="{A12FA001-AC4F-418D-AE19-62706E023703}">
                      <ahyp:hlinkClr xmlns:ahyp="http://schemas.microsoft.com/office/drawing/2018/hyperlinkcolor" val="tx"/>
                    </a:ext>
                  </a:extLst>
                </a:hlinkClick>
              </a:rPr>
              <a:t>Miško</a:t>
            </a:r>
            <a:r>
              <a:rPr lang="es-ES" sz="1600" i="0" u="sng" dirty="0">
                <a:solidFill>
                  <a:schemeClr val="tx1"/>
                </a:solidFill>
                <a:effectLst/>
                <a:hlinkClick r:id="rId2">
                  <a:extLst>
                    <a:ext uri="{A12FA001-AC4F-418D-AE19-62706E023703}">
                      <ahyp:hlinkClr xmlns:ahyp="http://schemas.microsoft.com/office/drawing/2018/hyperlinkcolor" val="tx"/>
                    </a:ext>
                  </a:extLst>
                </a:hlinkClick>
              </a:rPr>
              <a:t> </a:t>
            </a:r>
            <a:r>
              <a:rPr lang="es-ES" sz="1600" i="0" u="sng" dirty="0" err="1">
                <a:solidFill>
                  <a:schemeClr val="tx1"/>
                </a:solidFill>
                <a:effectLst/>
                <a:hlinkClick r:id="rId2">
                  <a:extLst>
                    <a:ext uri="{A12FA001-AC4F-418D-AE19-62706E023703}">
                      <ahyp:hlinkClr xmlns:ahyp="http://schemas.microsoft.com/office/drawing/2018/hyperlinkcolor" val="tx"/>
                    </a:ext>
                  </a:extLst>
                </a:hlinkClick>
              </a:rPr>
              <a:t>Hevery</a:t>
            </a:r>
            <a:r>
              <a:rPr lang="es-ES" sz="1600" i="0" dirty="0">
                <a:solidFill>
                  <a:schemeClr val="tx1"/>
                </a:solidFill>
                <a:effectLst/>
              </a:rPr>
              <a:t> originalmente era un servicio de almacenamiento online de archivos JSON donde el cobro dependía del peso en megabytes de cada archivo. Tiempo después abandonó el proyecto y re lanzó angular como un proyecto open-</a:t>
            </a:r>
            <a:r>
              <a:rPr lang="es-ES" sz="1600" i="0" dirty="0" err="1">
                <a:solidFill>
                  <a:schemeClr val="tx1"/>
                </a:solidFill>
                <a:effectLst/>
              </a:rPr>
              <a:t>source</a:t>
            </a:r>
            <a:r>
              <a:rPr lang="es-ES" sz="1600" i="0" dirty="0">
                <a:solidFill>
                  <a:schemeClr val="tx1"/>
                </a:solidFill>
                <a:effectLst/>
              </a:rPr>
              <a:t>.</a:t>
            </a:r>
          </a:p>
          <a:p>
            <a:pPr algn="l"/>
            <a:r>
              <a:rPr lang="es-ES" sz="1600" i="0" dirty="0">
                <a:solidFill>
                  <a:schemeClr val="tx1"/>
                </a:solidFill>
                <a:effectLst/>
              </a:rPr>
              <a:t>Cuando fue lanzado </a:t>
            </a:r>
            <a:r>
              <a:rPr lang="es-ES" sz="1600" i="0" dirty="0">
                <a:solidFill>
                  <a:schemeClr val="tx1"/>
                </a:solidFill>
                <a:effectLst/>
                <a:highlight>
                  <a:srgbClr val="FFFF00"/>
                </a:highlight>
              </a:rPr>
              <a:t>Angular</a:t>
            </a:r>
            <a:r>
              <a:rPr lang="es-ES" sz="1600" i="0" dirty="0">
                <a:solidFill>
                  <a:schemeClr val="tx1"/>
                </a:solidFill>
                <a:effectLst/>
              </a:rPr>
              <a:t> 2 (2014) fue casi necesario desaprender Angular 1 y volver a aprender el 2.</a:t>
            </a:r>
          </a:p>
          <a:p>
            <a:pPr algn="l"/>
            <a:r>
              <a:rPr lang="es-ES" sz="1600" i="0" dirty="0">
                <a:solidFill>
                  <a:schemeClr val="tx1"/>
                </a:solidFill>
                <a:effectLst/>
              </a:rPr>
              <a:t>Desde Setiembre del 2016 Angular 2 se convirtió en la versión oficial de Angular</a:t>
            </a:r>
            <a:r>
              <a:rPr lang="es-ES" sz="1600" dirty="0">
                <a:solidFill>
                  <a:schemeClr val="tx1"/>
                </a:solidFill>
              </a:rPr>
              <a:t>.</a:t>
            </a:r>
          </a:p>
          <a:p>
            <a:pPr algn="l"/>
            <a:r>
              <a:rPr lang="es-ES" sz="1600" dirty="0">
                <a:solidFill>
                  <a:schemeClr val="tx1"/>
                </a:solidFill>
              </a:rPr>
              <a:t>De la versión 2 a la 4 directamente. </a:t>
            </a:r>
            <a:r>
              <a:rPr lang="es-ES" sz="1600" i="0" dirty="0">
                <a:solidFill>
                  <a:schemeClr val="tx1"/>
                </a:solidFill>
                <a:effectLst/>
              </a:rPr>
              <a:t>Angular 3 pasó a la historia como la versión que nunca se usó, aunque realmente si existió, de hecho estaba oculto en Angular 2 desde hace mucho tiempo.</a:t>
            </a:r>
          </a:p>
          <a:p>
            <a:r>
              <a:rPr lang="es-EC" sz="1600" dirty="0">
                <a:solidFill>
                  <a:schemeClr val="tx1"/>
                </a:solidFill>
              </a:rPr>
              <a:t>Angular 1 es conocido como </a:t>
            </a:r>
            <a:r>
              <a:rPr lang="es-EC" sz="1600" dirty="0" err="1">
                <a:solidFill>
                  <a:schemeClr val="tx1"/>
                </a:solidFill>
              </a:rPr>
              <a:t>AngularJS</a:t>
            </a:r>
            <a:r>
              <a:rPr lang="es-EC" sz="1600" dirty="0">
                <a:solidFill>
                  <a:schemeClr val="tx1"/>
                </a:solidFill>
              </a:rPr>
              <a:t> y a partir de la versión 2 se lo conoce simplemente como Angular.</a:t>
            </a:r>
          </a:p>
          <a:p>
            <a:r>
              <a:rPr lang="es-EC" sz="1600" dirty="0">
                <a:solidFill>
                  <a:schemeClr val="tx1"/>
                </a:solidFill>
              </a:rPr>
              <a:t>Tiene un ciclo de actualización de 6 meses.</a:t>
            </a:r>
          </a:p>
        </p:txBody>
      </p:sp>
      <p:pic>
        <p:nvPicPr>
          <p:cNvPr id="4" name="Picture 2">
            <a:extLst>
              <a:ext uri="{FF2B5EF4-FFF2-40B4-BE49-F238E27FC236}">
                <a16:creationId xmlns:a16="http://schemas.microsoft.com/office/drawing/2014/main" id="{96ACF20D-A108-4E4A-9F8F-C989B695F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25373E53-251C-4DCF-AF16-63D02060024A}"/>
              </a:ext>
            </a:extLst>
          </p:cNvPr>
          <p:cNvPicPr>
            <a:picLocks noChangeAspect="1"/>
          </p:cNvPicPr>
          <p:nvPr/>
        </p:nvPicPr>
        <p:blipFill>
          <a:blip r:embed="rId4"/>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3192061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2B166B-C109-4066-A9B9-1C3202E4A989}"/>
              </a:ext>
            </a:extLst>
          </p:cNvPr>
          <p:cNvSpPr>
            <a:spLocks noGrp="1"/>
          </p:cNvSpPr>
          <p:nvPr>
            <p:ph type="title"/>
          </p:nvPr>
        </p:nvSpPr>
        <p:spPr>
          <a:xfrm>
            <a:off x="677334" y="609600"/>
            <a:ext cx="8596668" cy="813847"/>
          </a:xfrm>
        </p:spPr>
        <p:txBody>
          <a:bodyPr/>
          <a:lstStyle/>
          <a:p>
            <a:r>
              <a:rPr lang="es-EC" dirty="0" err="1"/>
              <a:t>Versionamiento</a:t>
            </a:r>
            <a:r>
              <a:rPr lang="es-EC" dirty="0"/>
              <a:t> semántico</a:t>
            </a:r>
          </a:p>
        </p:txBody>
      </p:sp>
      <p:sp>
        <p:nvSpPr>
          <p:cNvPr id="3" name="Marcador de contenido 2">
            <a:extLst>
              <a:ext uri="{FF2B5EF4-FFF2-40B4-BE49-F238E27FC236}">
                <a16:creationId xmlns:a16="http://schemas.microsoft.com/office/drawing/2014/main" id="{8622A693-683F-4E8B-BEC5-AE4A8104E864}"/>
              </a:ext>
            </a:extLst>
          </p:cNvPr>
          <p:cNvSpPr>
            <a:spLocks noGrp="1"/>
          </p:cNvSpPr>
          <p:nvPr>
            <p:ph idx="1"/>
          </p:nvPr>
        </p:nvSpPr>
        <p:spPr>
          <a:xfrm>
            <a:off x="677334" y="1508289"/>
            <a:ext cx="8596668" cy="4533073"/>
          </a:xfrm>
        </p:spPr>
        <p:txBody>
          <a:bodyPr/>
          <a:lstStyle/>
          <a:p>
            <a:pPr marL="0" indent="0" algn="l">
              <a:buNone/>
            </a:pPr>
            <a:r>
              <a:rPr lang="es-ES" b="0" i="0" dirty="0">
                <a:solidFill>
                  <a:srgbClr val="000000"/>
                </a:solidFill>
                <a:effectLst/>
                <a:latin typeface="Helvetica" panose="020B0604020202020204" pitchFamily="34" charset="0"/>
              </a:rPr>
              <a:t>Bajo este esquema, los números de versión y la forma en la que cambian transmiten el sentido del código y lo que ha sido modificado de una versión a otra.</a:t>
            </a:r>
            <a:endParaRPr lang="es-EC" dirty="0"/>
          </a:p>
        </p:txBody>
      </p:sp>
      <p:pic>
        <p:nvPicPr>
          <p:cNvPr id="4" name="Picture 2">
            <a:extLst>
              <a:ext uri="{FF2B5EF4-FFF2-40B4-BE49-F238E27FC236}">
                <a16:creationId xmlns:a16="http://schemas.microsoft.com/office/drawing/2014/main" id="{96ACF20D-A108-4E4A-9F8F-C989B695F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25373E53-251C-4DCF-AF16-63D02060024A}"/>
              </a:ext>
            </a:extLst>
          </p:cNvPr>
          <p:cNvPicPr>
            <a:picLocks noChangeAspect="1"/>
          </p:cNvPicPr>
          <p:nvPr/>
        </p:nvPicPr>
        <p:blipFill>
          <a:blip r:embed="rId3"/>
          <a:stretch>
            <a:fillRect/>
          </a:stretch>
        </p:blipFill>
        <p:spPr>
          <a:xfrm>
            <a:off x="7546522" y="5698964"/>
            <a:ext cx="4645478" cy="1159036"/>
          </a:xfrm>
          <a:prstGeom prst="rect">
            <a:avLst/>
          </a:prstGeom>
        </p:spPr>
      </p:pic>
      <p:pic>
        <p:nvPicPr>
          <p:cNvPr id="1026" name="Picture 2">
            <a:extLst>
              <a:ext uri="{FF2B5EF4-FFF2-40B4-BE49-F238E27FC236}">
                <a16:creationId xmlns:a16="http://schemas.microsoft.com/office/drawing/2014/main" id="{96659186-68D7-4618-9AA7-7E2CF3F53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4418" y="3182685"/>
            <a:ext cx="4762500"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21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p:txBody>
          <a:bodyPr/>
          <a:lstStyle/>
          <a:p>
            <a:r>
              <a:rPr lang="es-EC" dirty="0"/>
              <a:t>Conceptos</a:t>
            </a:r>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p:txBody>
          <a:bodyPr/>
          <a:lstStyle/>
          <a:p>
            <a:pPr marL="0" indent="0">
              <a:buNone/>
            </a:pPr>
            <a:r>
              <a:rPr lang="es-EC" sz="1800" b="1" dirty="0">
                <a:effectLst/>
                <a:latin typeface="Calibri" panose="020F0502020204030204" pitchFamily="34" charset="0"/>
                <a:ea typeface="Calibri" panose="020F0502020204030204" pitchFamily="34" charset="0"/>
                <a:cs typeface="Times New Roman" panose="02020603050405020304" pitchFamily="18" charset="0"/>
              </a:rPr>
              <a:t>ECMAScript</a:t>
            </a:r>
            <a:endParaRPr lang="es-EC"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s-EC" sz="1800" dirty="0">
                <a:effectLst/>
                <a:latin typeface="Calibri" panose="020F0502020204030204" pitchFamily="34" charset="0"/>
                <a:ea typeface="Calibri" panose="020F0502020204030204" pitchFamily="34" charset="0"/>
                <a:cs typeface="Times New Roman" panose="02020603050405020304" pitchFamily="18" charset="0"/>
              </a:rPr>
              <a:t>ECMAScript es el </a:t>
            </a:r>
            <a:r>
              <a:rPr lang="es-EC"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estándar</a:t>
            </a:r>
            <a:r>
              <a:rPr lang="es-EC" sz="1800" dirty="0">
                <a:effectLst/>
                <a:latin typeface="Calibri" panose="020F0502020204030204" pitchFamily="34" charset="0"/>
                <a:ea typeface="Calibri" panose="020F0502020204030204" pitchFamily="34" charset="0"/>
                <a:cs typeface="Times New Roman" panose="02020603050405020304" pitchFamily="18" charset="0"/>
              </a:rPr>
              <a:t> que a partir del año 2015 a la actualidad se encarga de regir como debe ser interpretado y funcionar el lenguaje </a:t>
            </a:r>
            <a:r>
              <a:rPr lang="es-EC"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JavaScript</a:t>
            </a:r>
            <a:r>
              <a:rPr lang="es-EC" sz="1800" dirty="0">
                <a:effectLst/>
                <a:latin typeface="Calibri" panose="020F0502020204030204" pitchFamily="34" charset="0"/>
                <a:ea typeface="Calibri" panose="020F0502020204030204" pitchFamily="34" charset="0"/>
                <a:cs typeface="Times New Roman" panose="02020603050405020304" pitchFamily="18" charset="0"/>
              </a:rPr>
              <a:t>, siendo este (JS – JavaScript) interpretado y procesado por multitud de plataformas, entre las que se encuentran los navegadores web,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NodeJS</a:t>
            </a:r>
            <a:r>
              <a:rPr lang="es-EC" sz="1800" dirty="0">
                <a:effectLst/>
                <a:latin typeface="Calibri" panose="020F0502020204030204" pitchFamily="34" charset="0"/>
                <a:ea typeface="Calibri" panose="020F0502020204030204" pitchFamily="34" charset="0"/>
                <a:cs typeface="Times New Roman" panose="02020603050405020304" pitchFamily="18" charset="0"/>
              </a:rPr>
              <a:t> u otros ambientes como el desarrollo de aplicaciones para los distintos sistemas operativos que actualmente existen en el mercado. Los responsables de dichos navegadores y JavaScript deben encargarse de interpretar el lenguaje tal como lo fija ECMAScript.</a:t>
            </a:r>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AFCF5C20-7C1B-4287-A546-AF6B2354D495}"/>
              </a:ext>
            </a:extLst>
          </p:cNvPr>
          <p:cNvPicPr>
            <a:picLocks noChangeAspect="1"/>
          </p:cNvPicPr>
          <p:nvPr/>
        </p:nvPicPr>
        <p:blipFill>
          <a:blip r:embed="rId3"/>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3040852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41131"/>
          </a:xfrm>
        </p:spPr>
        <p:txBody>
          <a:bodyPr/>
          <a:lstStyle/>
          <a:p>
            <a:r>
              <a:rPr lang="es-EC" dirty="0" err="1"/>
              <a:t>TypeScript</a:t>
            </a:r>
            <a:endParaRPr lang="es-EC" dirty="0"/>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355835"/>
            <a:ext cx="8596668" cy="804754"/>
          </a:xfrm>
        </p:spPr>
        <p:txBody>
          <a:bodyPr/>
          <a:lstStyle/>
          <a:p>
            <a:pPr marL="0" indent="0">
              <a:buNone/>
            </a:pPr>
            <a:r>
              <a:rPr lang="es-EC" sz="1800" dirty="0" err="1">
                <a:effectLst/>
                <a:latin typeface="Calibri" panose="020F0502020204030204" pitchFamily="34" charset="0"/>
                <a:ea typeface="Calibri" panose="020F0502020204030204" pitchFamily="34" charset="0"/>
                <a:cs typeface="Times New Roman" panose="02020603050405020304" pitchFamily="18" charset="0"/>
              </a:rPr>
              <a:t>TypeScript</a:t>
            </a:r>
            <a:r>
              <a:rPr lang="es-EC" sz="1800" dirty="0">
                <a:effectLst/>
                <a:latin typeface="Calibri" panose="020F0502020204030204" pitchFamily="34" charset="0"/>
                <a:ea typeface="Calibri" panose="020F0502020204030204" pitchFamily="34" charset="0"/>
                <a:cs typeface="Times New Roman" panose="02020603050405020304" pitchFamily="18" charset="0"/>
              </a:rPr>
              <a:t> se define como una especie de </a:t>
            </a:r>
            <a:r>
              <a:rPr lang="es-EC" sz="18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superset</a:t>
            </a:r>
            <a:r>
              <a:rPr lang="es-EC"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de JavaScript</a:t>
            </a:r>
            <a:r>
              <a:rPr lang="es-EC" sz="1800" dirty="0">
                <a:effectLst/>
                <a:latin typeface="Calibri" panose="020F0502020204030204" pitchFamily="34" charset="0"/>
                <a:ea typeface="Calibri" panose="020F0502020204030204" pitchFamily="34" charset="0"/>
                <a:cs typeface="Times New Roman" panose="02020603050405020304" pitchFamily="18" charset="0"/>
              </a:rPr>
              <a:t>, cuyo resultado final es un código de JavaScript.</a:t>
            </a:r>
          </a:p>
          <a:p>
            <a:pPr marL="0" indent="0">
              <a:buNone/>
            </a:pPr>
            <a:endParaRPr lang="es-EC" dirty="0"/>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D3781942-A094-4D0F-B223-FD952298A994}"/>
              </a:ext>
            </a:extLst>
          </p:cNvPr>
          <p:cNvPicPr>
            <a:picLocks noChangeAspect="1"/>
          </p:cNvPicPr>
          <p:nvPr/>
        </p:nvPicPr>
        <p:blipFill>
          <a:blip r:embed="rId3"/>
          <a:stretch>
            <a:fillRect/>
          </a:stretch>
        </p:blipFill>
        <p:spPr>
          <a:xfrm>
            <a:off x="1097482" y="2057610"/>
            <a:ext cx="7836314" cy="4800390"/>
          </a:xfrm>
          <a:prstGeom prst="rect">
            <a:avLst/>
          </a:prstGeom>
        </p:spPr>
      </p:pic>
      <p:pic>
        <p:nvPicPr>
          <p:cNvPr id="6" name="Imagen 5">
            <a:extLst>
              <a:ext uri="{FF2B5EF4-FFF2-40B4-BE49-F238E27FC236}">
                <a16:creationId xmlns:a16="http://schemas.microsoft.com/office/drawing/2014/main" id="{75CE3C05-44C0-471E-AE26-A7AD21F7111C}"/>
              </a:ext>
            </a:extLst>
          </p:cNvPr>
          <p:cNvPicPr>
            <a:picLocks noChangeAspect="1"/>
          </p:cNvPicPr>
          <p:nvPr/>
        </p:nvPicPr>
        <p:blipFill>
          <a:blip r:embed="rId4"/>
          <a:stretch>
            <a:fillRect/>
          </a:stretch>
        </p:blipFill>
        <p:spPr>
          <a:xfrm>
            <a:off x="7546522" y="1940711"/>
            <a:ext cx="4645478" cy="1159036"/>
          </a:xfrm>
          <a:prstGeom prst="rect">
            <a:avLst/>
          </a:prstGeom>
        </p:spPr>
      </p:pic>
    </p:spTree>
    <p:extLst>
      <p:ext uri="{BB962C8B-B14F-4D97-AF65-F5344CB8AC3E}">
        <p14:creationId xmlns:p14="http://schemas.microsoft.com/office/powerpoint/2010/main" val="3115524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58697-9A82-47B4-B5F1-70E60A265E15}"/>
              </a:ext>
            </a:extLst>
          </p:cNvPr>
          <p:cNvSpPr>
            <a:spLocks noGrp="1"/>
          </p:cNvSpPr>
          <p:nvPr>
            <p:ph type="title"/>
          </p:nvPr>
        </p:nvSpPr>
        <p:spPr>
          <a:xfrm>
            <a:off x="677334" y="609600"/>
            <a:ext cx="8596668" cy="609600"/>
          </a:xfrm>
        </p:spPr>
        <p:txBody>
          <a:bodyPr>
            <a:normAutofit fontScale="90000"/>
          </a:bodyPr>
          <a:lstStyle/>
          <a:p>
            <a:r>
              <a:rPr lang="es-ES" dirty="0"/>
              <a:t>Conocimientos generales</a:t>
            </a:r>
            <a:endParaRPr lang="es-EC" dirty="0"/>
          </a:p>
        </p:txBody>
      </p:sp>
      <p:sp>
        <p:nvSpPr>
          <p:cNvPr id="3" name="Marcador de contenido 2">
            <a:extLst>
              <a:ext uri="{FF2B5EF4-FFF2-40B4-BE49-F238E27FC236}">
                <a16:creationId xmlns:a16="http://schemas.microsoft.com/office/drawing/2014/main" id="{AA9CA5FC-94E7-4BA5-A748-47D8BE6EF30A}"/>
              </a:ext>
            </a:extLst>
          </p:cNvPr>
          <p:cNvSpPr>
            <a:spLocks noGrp="1"/>
          </p:cNvSpPr>
          <p:nvPr>
            <p:ph idx="1"/>
          </p:nvPr>
        </p:nvSpPr>
        <p:spPr>
          <a:xfrm>
            <a:off x="677334" y="1219201"/>
            <a:ext cx="8596668" cy="4822162"/>
          </a:xfrm>
        </p:spPr>
        <p:txBody>
          <a:bodyPr numCol="2" spcCol="360000">
            <a:normAutofit fontScale="92500" lnSpcReduction="10000"/>
          </a:bodyPr>
          <a:lstStyle/>
          <a:p>
            <a:pPr algn="just">
              <a:lnSpc>
                <a:spcPct val="107000"/>
              </a:lnSpc>
              <a:spcAft>
                <a:spcPts val="800"/>
              </a:spcAft>
            </a:pP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Transpilar</a:t>
            </a:r>
            <a:r>
              <a:rPr lang="es-EC" sz="1600" b="1" dirty="0">
                <a:effectLst/>
                <a:latin typeface="Calibri" panose="020F0502020204030204" pitchFamily="34" charset="0"/>
                <a:ea typeface="Calibri" panose="020F0502020204030204" pitchFamily="34" charset="0"/>
                <a:cs typeface="Times New Roman" panose="02020603050405020304" pitchFamily="18" charset="0"/>
              </a:rPr>
              <a:t> TS:</a:t>
            </a:r>
            <a:r>
              <a:rPr lang="es-EC" sz="1600" dirty="0">
                <a:effectLst/>
                <a:latin typeface="Calibri" panose="020F0502020204030204" pitchFamily="34" charset="0"/>
                <a:ea typeface="Calibri" panose="020F0502020204030204" pitchFamily="34" charset="0"/>
                <a:cs typeface="Times New Roman" panose="02020603050405020304" pitchFamily="18" charset="0"/>
              </a:rPr>
              <a:t> </a:t>
            </a:r>
            <a:r>
              <a:rPr lang="es-EC" sz="1600" dirty="0" err="1">
                <a:effectLst/>
                <a:latin typeface="Calibri" panose="020F0502020204030204" pitchFamily="34" charset="0"/>
                <a:ea typeface="Calibri" panose="020F0502020204030204" pitchFamily="34" charset="0"/>
                <a:cs typeface="Times New Roman" panose="02020603050405020304" pitchFamily="18" charset="0"/>
              </a:rPr>
              <a:t>tsc</a:t>
            </a:r>
            <a:r>
              <a:rPr lang="es-EC" sz="1600" dirty="0">
                <a:effectLst/>
                <a:latin typeface="Calibri" panose="020F0502020204030204" pitchFamily="34" charset="0"/>
                <a:ea typeface="Calibri" panose="020F0502020204030204" pitchFamily="34" charset="0"/>
                <a:cs typeface="Times New Roman" panose="02020603050405020304" pitchFamily="18" charset="0"/>
              </a:rPr>
              <a:t> [nombre del archivo .</a:t>
            </a:r>
            <a:r>
              <a:rPr lang="es-EC" sz="1600" dirty="0" err="1">
                <a:effectLst/>
                <a:latin typeface="Calibri" panose="020F0502020204030204" pitchFamily="34" charset="0"/>
                <a:ea typeface="Calibri" panose="020F0502020204030204" pitchFamily="34" charset="0"/>
                <a:cs typeface="Times New Roman" panose="02020603050405020304" pitchFamily="18" charset="0"/>
              </a:rPr>
              <a:t>ts</a:t>
            </a:r>
            <a:r>
              <a:rPr lang="es-EC" sz="1600" dirty="0">
                <a:effectLst/>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es-EC" sz="1600" b="1" dirty="0">
                <a:effectLst/>
                <a:latin typeface="Calibri" panose="020F0502020204030204" pitchFamily="34" charset="0"/>
                <a:ea typeface="Calibri" panose="020F0502020204030204" pitchFamily="34" charset="0"/>
                <a:cs typeface="Times New Roman" panose="02020603050405020304" pitchFamily="18" charset="0"/>
              </a:rPr>
              <a:t>Crear un componente básico con función anónima </a:t>
            </a: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autoinvocada</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lnSpc>
                <a:spcPct val="107000"/>
              </a:lnSpc>
              <a:spcAft>
                <a:spcPts val="800"/>
              </a:spcAft>
            </a:pPr>
            <a:r>
              <a:rPr lang="es-EC" dirty="0">
                <a:effectLst/>
                <a:latin typeface="Calibri" panose="020F0502020204030204" pitchFamily="34" charset="0"/>
                <a:ea typeface="Calibri" panose="020F0502020204030204" pitchFamily="34" charset="0"/>
                <a:cs typeface="Times New Roman" panose="02020603050405020304" pitchFamily="18" charset="0"/>
              </a:rPr>
              <a:t>(</a:t>
            </a:r>
            <a:r>
              <a:rPr lang="es-EC" dirty="0" err="1">
                <a:effectLst/>
                <a:latin typeface="Calibri" panose="020F0502020204030204" pitchFamily="34" charset="0"/>
                <a:ea typeface="Calibri" panose="020F0502020204030204" pitchFamily="34" charset="0"/>
                <a:cs typeface="Times New Roman" panose="02020603050405020304" pitchFamily="18" charset="0"/>
              </a:rPr>
              <a:t>function</a:t>
            </a:r>
            <a:r>
              <a:rPr lang="es-EC" dirty="0">
                <a:effectLst/>
                <a:latin typeface="Calibri" panose="020F0502020204030204" pitchFamily="34" charset="0"/>
                <a:ea typeface="Calibri" panose="020F0502020204030204" pitchFamily="34" charset="0"/>
                <a:cs typeface="Times New Roman" panose="02020603050405020304" pitchFamily="18" charset="0"/>
              </a:rPr>
              <a:t>() { })();</a:t>
            </a:r>
          </a:p>
          <a:p>
            <a:pPr algn="just">
              <a:lnSpc>
                <a:spcPct val="107000"/>
              </a:lnSpc>
              <a:spcAft>
                <a:spcPts val="800"/>
              </a:spcAft>
            </a:pPr>
            <a:r>
              <a:rPr lang="es-EC" sz="1600" b="1" dirty="0">
                <a:effectLst/>
                <a:latin typeface="Calibri" panose="020F0502020204030204" pitchFamily="34" charset="0"/>
                <a:ea typeface="Calibri" panose="020F0502020204030204" pitchFamily="34" charset="0"/>
                <a:cs typeface="Times New Roman" panose="02020603050405020304" pitchFamily="18" charset="0"/>
              </a:rPr>
              <a:t>Crear archivo de configuración TS (</a:t>
            </a: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tsconfig.json</a:t>
            </a:r>
            <a:r>
              <a:rPr lang="es-EC" sz="1600" b="1" dirty="0">
                <a:effectLst/>
                <a:latin typeface="Calibri" panose="020F0502020204030204" pitchFamily="34" charset="0"/>
                <a:ea typeface="Calibri" panose="020F0502020204030204" pitchFamily="34" charset="0"/>
                <a:cs typeface="Times New Roman" panose="02020603050405020304" pitchFamily="18" charset="0"/>
              </a:rPr>
              <a:t>):</a:t>
            </a:r>
            <a:r>
              <a:rPr lang="es-EC" sz="1600" dirty="0">
                <a:effectLst/>
                <a:latin typeface="Calibri" panose="020F0502020204030204" pitchFamily="34" charset="0"/>
                <a:ea typeface="Calibri" panose="020F0502020204030204" pitchFamily="34" charset="0"/>
                <a:cs typeface="Times New Roman" panose="02020603050405020304" pitchFamily="18" charset="0"/>
              </a:rPr>
              <a:t> </a:t>
            </a:r>
            <a:r>
              <a:rPr lang="es-EC" sz="1600" dirty="0" err="1">
                <a:effectLst/>
                <a:latin typeface="Calibri" panose="020F0502020204030204" pitchFamily="34" charset="0"/>
                <a:ea typeface="Calibri" panose="020F0502020204030204" pitchFamily="34" charset="0"/>
                <a:cs typeface="Times New Roman" panose="02020603050405020304" pitchFamily="18" charset="0"/>
              </a:rPr>
              <a:t>tsc</a:t>
            </a:r>
            <a:r>
              <a:rPr lang="es-EC" sz="1600" dirty="0">
                <a:effectLst/>
                <a:latin typeface="Calibri" panose="020F0502020204030204" pitchFamily="34" charset="0"/>
                <a:ea typeface="Calibri" panose="020F0502020204030204" pitchFamily="34" charset="0"/>
                <a:cs typeface="Times New Roman" panose="02020603050405020304" pitchFamily="18" charset="0"/>
              </a:rPr>
              <a:t> –</a:t>
            </a:r>
            <a:r>
              <a:rPr lang="es-EC" sz="1600" dirty="0" err="1">
                <a:effectLst/>
                <a:latin typeface="Calibri" panose="020F0502020204030204" pitchFamily="34" charset="0"/>
                <a:ea typeface="Calibri" panose="020F0502020204030204" pitchFamily="34" charset="0"/>
                <a:cs typeface="Times New Roman" panose="02020603050405020304" pitchFamily="18" charset="0"/>
              </a:rPr>
              <a:t>init</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C" sz="1600" b="1" dirty="0">
                <a:effectLst/>
                <a:latin typeface="Calibri" panose="020F0502020204030204" pitchFamily="34" charset="0"/>
                <a:ea typeface="Calibri" panose="020F0502020204030204" pitchFamily="34" charset="0"/>
                <a:cs typeface="Times New Roman" panose="02020603050405020304" pitchFamily="18" charset="0"/>
              </a:rPr>
              <a:t>TS en modo </a:t>
            </a: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listener</a:t>
            </a:r>
            <a:r>
              <a:rPr lang="es-EC" sz="1600" b="1" dirty="0">
                <a:effectLst/>
                <a:latin typeface="Calibri" panose="020F0502020204030204" pitchFamily="34" charset="0"/>
                <a:ea typeface="Calibri" panose="020F0502020204030204" pitchFamily="34" charset="0"/>
                <a:cs typeface="Times New Roman" panose="02020603050405020304" pitchFamily="18" charset="0"/>
              </a:rPr>
              <a:t> (cambios detectados automáticamente):</a:t>
            </a:r>
            <a:r>
              <a:rPr lang="es-EC" sz="1600" dirty="0">
                <a:effectLst/>
                <a:latin typeface="Calibri" panose="020F0502020204030204" pitchFamily="34" charset="0"/>
                <a:ea typeface="Calibri" panose="020F0502020204030204" pitchFamily="34" charset="0"/>
                <a:cs typeface="Times New Roman" panose="02020603050405020304" pitchFamily="18" charset="0"/>
              </a:rPr>
              <a:t> </a:t>
            </a:r>
            <a:r>
              <a:rPr lang="es-EC" sz="1600" dirty="0" err="1">
                <a:effectLst/>
                <a:latin typeface="Calibri" panose="020F0502020204030204" pitchFamily="34" charset="0"/>
                <a:ea typeface="Calibri" panose="020F0502020204030204" pitchFamily="34" charset="0"/>
                <a:cs typeface="Times New Roman" panose="02020603050405020304" pitchFamily="18" charset="0"/>
              </a:rPr>
              <a:t>tsc</a:t>
            </a:r>
            <a:r>
              <a:rPr lang="es-EC" sz="1600" dirty="0">
                <a:effectLst/>
                <a:latin typeface="Calibri" panose="020F0502020204030204" pitchFamily="34" charset="0"/>
                <a:ea typeface="Calibri" panose="020F0502020204030204" pitchFamily="34" charset="0"/>
                <a:cs typeface="Times New Roman" panose="02020603050405020304" pitchFamily="18" charset="0"/>
              </a:rPr>
              <a:t> -w</a:t>
            </a:r>
          </a:p>
          <a:p>
            <a:pPr algn="just">
              <a:lnSpc>
                <a:spcPct val="107000"/>
              </a:lnSpc>
              <a:spcAft>
                <a:spcPts val="800"/>
              </a:spcAft>
            </a:pPr>
            <a:r>
              <a:rPr lang="es-EC" sz="1600" b="1" dirty="0">
                <a:effectLst/>
                <a:latin typeface="Calibri" panose="020F0502020204030204" pitchFamily="34" charset="0"/>
                <a:ea typeface="Calibri" panose="020F0502020204030204" pitchFamily="34" charset="0"/>
                <a:cs typeface="Times New Roman" panose="02020603050405020304" pitchFamily="18" charset="0"/>
              </a:rPr>
              <a:t>Definir variables</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07000"/>
              </a:lnSpc>
              <a:buFont typeface="Wingdings" panose="05000000000000000000" pitchFamily="2" charset="2"/>
              <a:buChar char=""/>
            </a:pPr>
            <a:r>
              <a:rPr lang="es-EC" b="1" dirty="0" err="1">
                <a:effectLst/>
                <a:latin typeface="Calibri" panose="020F0502020204030204" pitchFamily="34" charset="0"/>
                <a:ea typeface="Calibri" panose="020F0502020204030204" pitchFamily="34" charset="0"/>
                <a:cs typeface="Times New Roman" panose="02020603050405020304" pitchFamily="18" charset="0"/>
              </a:rPr>
              <a:t>let</a:t>
            </a:r>
            <a:r>
              <a:rPr lang="es-EC" b="1" dirty="0">
                <a:effectLst/>
                <a:latin typeface="Calibri" panose="020F0502020204030204" pitchFamily="34" charset="0"/>
                <a:ea typeface="Calibri" panose="020F0502020204030204" pitchFamily="34" charset="0"/>
                <a:cs typeface="Times New Roman" panose="02020603050405020304" pitchFamily="18" charset="0"/>
              </a:rPr>
              <a:t> [nombre]: [tipo de dato]:</a:t>
            </a:r>
            <a:r>
              <a:rPr lang="es-EC" dirty="0">
                <a:effectLst/>
                <a:latin typeface="Calibri" panose="020F0502020204030204" pitchFamily="34" charset="0"/>
                <a:ea typeface="Calibri" panose="020F0502020204030204" pitchFamily="34" charset="0"/>
                <a:cs typeface="Times New Roman" panose="02020603050405020304" pitchFamily="18" charset="0"/>
              </a:rPr>
              <a:t> Genera variables diferentes por ámbito.</a:t>
            </a:r>
          </a:p>
          <a:p>
            <a:pPr lvl="1" indent="-342900" algn="just">
              <a:lnSpc>
                <a:spcPct val="107000"/>
              </a:lnSpc>
              <a:spcAft>
                <a:spcPts val="800"/>
              </a:spcAft>
              <a:buFont typeface="Wingdings" panose="05000000000000000000" pitchFamily="2" charset="2"/>
              <a:buChar char=""/>
            </a:pPr>
            <a:r>
              <a:rPr lang="es-EC" b="1" dirty="0" err="1">
                <a:effectLst/>
                <a:latin typeface="Calibri" panose="020F0502020204030204" pitchFamily="34" charset="0"/>
                <a:ea typeface="Calibri" panose="020F0502020204030204" pitchFamily="34" charset="0"/>
                <a:cs typeface="Times New Roman" panose="02020603050405020304" pitchFamily="18" charset="0"/>
              </a:rPr>
              <a:t>var</a:t>
            </a:r>
            <a:r>
              <a:rPr lang="es-EC" b="1" dirty="0">
                <a:effectLst/>
                <a:latin typeface="Calibri" panose="020F0502020204030204" pitchFamily="34" charset="0"/>
                <a:ea typeface="Calibri" panose="020F0502020204030204" pitchFamily="34" charset="0"/>
                <a:cs typeface="Times New Roman" panose="02020603050405020304" pitchFamily="18" charset="0"/>
              </a:rPr>
              <a:t> [nombre]: [tipo de dato]:</a:t>
            </a:r>
            <a:r>
              <a:rPr lang="es-EC" dirty="0">
                <a:effectLst/>
                <a:latin typeface="Calibri" panose="020F0502020204030204" pitchFamily="34" charset="0"/>
                <a:ea typeface="Calibri" panose="020F0502020204030204" pitchFamily="34" charset="0"/>
                <a:cs typeface="Times New Roman" panose="02020603050405020304" pitchFamily="18" charset="0"/>
              </a:rPr>
              <a:t> No genera variables diferentes por ámbito.</a:t>
            </a:r>
          </a:p>
          <a:p>
            <a:pPr algn="just">
              <a:lnSpc>
                <a:spcPct val="107000"/>
              </a:lnSpc>
              <a:spcAft>
                <a:spcPts val="800"/>
              </a:spcAft>
            </a:pPr>
            <a:r>
              <a:rPr lang="es-EC" sz="1600" b="1" dirty="0">
                <a:effectLst/>
                <a:latin typeface="Calibri" panose="020F0502020204030204" pitchFamily="34" charset="0"/>
                <a:ea typeface="Calibri" panose="020F0502020204030204" pitchFamily="34" charset="0"/>
                <a:cs typeface="Times New Roman" panose="02020603050405020304" pitchFamily="18" charset="0"/>
              </a:rPr>
              <a:t>Definir constantes</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07000"/>
              </a:lnSpc>
              <a:spcAft>
                <a:spcPts val="800"/>
              </a:spcAft>
              <a:buFont typeface="Wingdings" panose="05000000000000000000" pitchFamily="2" charset="2"/>
              <a:buChar char=""/>
            </a:pPr>
            <a:r>
              <a:rPr lang="es-EC" b="1" dirty="0" err="1">
                <a:effectLst/>
                <a:latin typeface="Calibri" panose="020F0502020204030204" pitchFamily="34" charset="0"/>
                <a:ea typeface="Calibri" panose="020F0502020204030204" pitchFamily="34" charset="0"/>
                <a:cs typeface="Times New Roman" panose="02020603050405020304" pitchFamily="18" charset="0"/>
              </a:rPr>
              <a:t>const</a:t>
            </a:r>
            <a:r>
              <a:rPr lang="es-EC" b="1" dirty="0">
                <a:effectLst/>
                <a:latin typeface="Calibri" panose="020F0502020204030204" pitchFamily="34" charset="0"/>
                <a:ea typeface="Calibri" panose="020F0502020204030204" pitchFamily="34" charset="0"/>
                <a:cs typeface="Times New Roman" panose="02020603050405020304" pitchFamily="18" charset="0"/>
              </a:rPr>
              <a:t> [nombre]:</a:t>
            </a:r>
            <a:r>
              <a:rPr lang="es-EC" dirty="0">
                <a:effectLst/>
                <a:latin typeface="Calibri" panose="020F0502020204030204" pitchFamily="34" charset="0"/>
                <a:ea typeface="Calibri" panose="020F0502020204030204" pitchFamily="34" charset="0"/>
                <a:cs typeface="Times New Roman" panose="02020603050405020304" pitchFamily="18" charset="0"/>
              </a:rPr>
              <a:t> Ocupa menos memoria.</a:t>
            </a:r>
          </a:p>
          <a:p>
            <a:pPr algn="just">
              <a:lnSpc>
                <a:spcPct val="107000"/>
              </a:lnSpc>
              <a:spcAft>
                <a:spcPts val="800"/>
              </a:spcAft>
            </a:pPr>
            <a:r>
              <a:rPr lang="es-EC" sz="1600" b="1" dirty="0">
                <a:effectLst/>
                <a:latin typeface="Calibri" panose="020F0502020204030204" pitchFamily="34" charset="0"/>
                <a:ea typeface="Calibri" panose="020F0502020204030204" pitchFamily="34" charset="0"/>
                <a:cs typeface="Times New Roman" panose="02020603050405020304" pitchFamily="18" charset="0"/>
              </a:rPr>
              <a:t>Excluir directorios de compilación:</a:t>
            </a:r>
            <a:r>
              <a:rPr lang="es-EC" sz="1600" dirty="0">
                <a:effectLst/>
                <a:latin typeface="Calibri" panose="020F0502020204030204" pitchFamily="34" charset="0"/>
                <a:ea typeface="Calibri" panose="020F0502020204030204" pitchFamily="34" charset="0"/>
                <a:cs typeface="Times New Roman" panose="02020603050405020304" pitchFamily="18" charset="0"/>
              </a:rPr>
              <a:t> Agregar "</a:t>
            </a:r>
            <a:r>
              <a:rPr lang="es-EC" sz="1600" dirty="0" err="1">
                <a:effectLst/>
                <a:latin typeface="Calibri" panose="020F0502020204030204" pitchFamily="34" charset="0"/>
                <a:ea typeface="Calibri" panose="020F0502020204030204" pitchFamily="34" charset="0"/>
                <a:cs typeface="Times New Roman" panose="02020603050405020304" pitchFamily="18" charset="0"/>
              </a:rPr>
              <a:t>exclude</a:t>
            </a:r>
            <a:r>
              <a:rPr lang="es-EC" sz="1600" dirty="0">
                <a:effectLst/>
                <a:latin typeface="Calibri" panose="020F0502020204030204" pitchFamily="34" charset="0"/>
                <a:ea typeface="Calibri" panose="020F0502020204030204" pitchFamily="34" charset="0"/>
                <a:cs typeface="Times New Roman" panose="02020603050405020304" pitchFamily="18" charset="0"/>
              </a:rPr>
              <a:t>": [[Nombre directorio]] en </a:t>
            </a:r>
            <a:r>
              <a:rPr lang="es-EC" sz="1600" dirty="0" err="1">
                <a:effectLst/>
                <a:latin typeface="Calibri" panose="020F0502020204030204" pitchFamily="34" charset="0"/>
                <a:ea typeface="Calibri" panose="020F0502020204030204" pitchFamily="34" charset="0"/>
                <a:cs typeface="Times New Roman" panose="02020603050405020304" pitchFamily="18" charset="0"/>
              </a:rPr>
              <a:t>tsconfig.json</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s-EC" sz="1600" b="1" dirty="0" err="1">
                <a:effectLst/>
                <a:latin typeface="Calibri" panose="020F0502020204030204" pitchFamily="34" charset="0"/>
                <a:ea typeface="Calibri" panose="020F0502020204030204" pitchFamily="34" charset="0"/>
                <a:cs typeface="Times New Roman" panose="02020603050405020304" pitchFamily="18" charset="0"/>
              </a:rPr>
              <a:t>Templates</a:t>
            </a:r>
            <a:r>
              <a:rPr lang="es-EC" sz="1600" b="1" dirty="0">
                <a:effectLst/>
                <a:latin typeface="Calibri" panose="020F0502020204030204" pitchFamily="34" charset="0"/>
                <a:ea typeface="Calibri" panose="020F0502020204030204" pitchFamily="34" charset="0"/>
                <a:cs typeface="Times New Roman" panose="02020603050405020304" pitchFamily="18" charset="0"/>
              </a:rPr>
              <a:t> literales:</a:t>
            </a:r>
            <a:r>
              <a:rPr lang="es-EC" sz="1600" dirty="0">
                <a:effectLst/>
                <a:latin typeface="Calibri" panose="020F0502020204030204" pitchFamily="34" charset="0"/>
                <a:ea typeface="Calibri" panose="020F0502020204030204" pitchFamily="34" charset="0"/>
                <a:cs typeface="Times New Roman" panose="02020603050405020304" pitchFamily="18" charset="0"/>
              </a:rPr>
              <a:t> `${[nombre variable o función]}`</a:t>
            </a:r>
          </a:p>
          <a:p>
            <a:pPr algn="just">
              <a:lnSpc>
                <a:spcPct val="107000"/>
              </a:lnSpc>
              <a:spcAft>
                <a:spcPts val="800"/>
              </a:spcAft>
            </a:pPr>
            <a:r>
              <a:rPr lang="es-EC" sz="1600" b="1" dirty="0">
                <a:effectLst/>
                <a:latin typeface="Calibri" panose="020F0502020204030204" pitchFamily="34" charset="0"/>
                <a:ea typeface="Calibri" panose="020F0502020204030204" pitchFamily="34" charset="0"/>
                <a:cs typeface="Times New Roman" panose="02020603050405020304" pitchFamily="18" charset="0"/>
              </a:rPr>
              <a:t>Funciones de flecha</a:t>
            </a:r>
            <a:endParaRPr lang="es-EC" sz="16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07000"/>
              </a:lnSpc>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const miFuncion6 = (a: number, b: number) =&gt; a + b;</a:t>
            </a:r>
            <a:endParaRPr lang="es-EC"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gn="just">
              <a:lnSpc>
                <a:spcPct val="107000"/>
              </a:lnSpc>
              <a:spcAft>
                <a:spcPts val="800"/>
              </a:spcAft>
              <a:buFont typeface="+mj-lt"/>
              <a:buAutoNum type="arabicPeriod"/>
            </a:pPr>
            <a:r>
              <a:rPr lang="es-EC" dirty="0">
                <a:effectLst/>
                <a:latin typeface="Calibri" panose="020F0502020204030204" pitchFamily="34" charset="0"/>
                <a:ea typeface="Calibri" panose="020F0502020204030204" pitchFamily="34" charset="0"/>
                <a:cs typeface="Times New Roman" panose="02020603050405020304" pitchFamily="18" charset="0"/>
              </a:rPr>
              <a:t>No modifican el </a:t>
            </a:r>
            <a:r>
              <a:rPr lang="es-EC" dirty="0" err="1">
                <a:effectLst/>
                <a:latin typeface="Calibri" panose="020F0502020204030204" pitchFamily="34" charset="0"/>
                <a:ea typeface="Calibri" panose="020F0502020204030204" pitchFamily="34" charset="0"/>
                <a:cs typeface="Times New Roman" panose="02020603050405020304" pitchFamily="18" charset="0"/>
              </a:rPr>
              <a:t>scope</a:t>
            </a:r>
            <a:r>
              <a:rPr lang="es-EC" dirty="0">
                <a:effectLst/>
                <a:latin typeface="Calibri" panose="020F0502020204030204" pitchFamily="34" charset="0"/>
                <a:ea typeface="Calibri" panose="020F0502020204030204" pitchFamily="34" charset="0"/>
                <a:cs typeface="Times New Roman" panose="02020603050405020304" pitchFamily="18" charset="0"/>
              </a:rPr>
              <a:t> o alcance de las variables en caso de ser una función interna a un objeto.</a:t>
            </a:r>
          </a:p>
        </p:txBody>
      </p:sp>
      <p:pic>
        <p:nvPicPr>
          <p:cNvPr id="4" name="Picture 2">
            <a:extLst>
              <a:ext uri="{FF2B5EF4-FFF2-40B4-BE49-F238E27FC236}">
                <a16:creationId xmlns:a16="http://schemas.microsoft.com/office/drawing/2014/main" id="{114C21F1-1A61-43EA-9DDC-9451B92A3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165" y="230189"/>
            <a:ext cx="2200656" cy="1930400"/>
          </a:xfrm>
          <a:prstGeom prst="rect">
            <a:avLst/>
          </a:prstGeom>
          <a:noFill/>
          <a:effectLst>
            <a:outerShdw blurRad="304800" algn="ctr" rotWithShape="0">
              <a:schemeClr val="tx1">
                <a:alpha val="68000"/>
              </a:schemeClr>
            </a:outerShdw>
          </a:effectLst>
          <a:scene3d>
            <a:camera prst="orthographicFront"/>
            <a:lightRig rig="threePt" dir="t"/>
          </a:scene3d>
          <a:sp3d>
            <a:bevelT w="6350"/>
          </a:sp3d>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0A7906B3-88E0-4BCF-B9D5-188A465FDDC5}"/>
              </a:ext>
            </a:extLst>
          </p:cNvPr>
          <p:cNvPicPr>
            <a:picLocks noChangeAspect="1"/>
          </p:cNvPicPr>
          <p:nvPr/>
        </p:nvPicPr>
        <p:blipFill>
          <a:blip r:embed="rId3"/>
          <a:stretch>
            <a:fillRect/>
          </a:stretch>
        </p:blipFill>
        <p:spPr>
          <a:xfrm>
            <a:off x="7546522" y="5698964"/>
            <a:ext cx="4645478" cy="1159036"/>
          </a:xfrm>
          <a:prstGeom prst="rect">
            <a:avLst/>
          </a:prstGeom>
        </p:spPr>
      </p:pic>
    </p:spTree>
    <p:extLst>
      <p:ext uri="{BB962C8B-B14F-4D97-AF65-F5344CB8AC3E}">
        <p14:creationId xmlns:p14="http://schemas.microsoft.com/office/powerpoint/2010/main" val="180304600"/>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3214</TotalTime>
  <Words>2594</Words>
  <Application>Microsoft Office PowerPoint</Application>
  <PresentationFormat>Panorámica</PresentationFormat>
  <Paragraphs>266</Paragraphs>
  <Slides>29</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29</vt:i4>
      </vt:variant>
    </vt:vector>
  </HeadingPairs>
  <TitlesOfParts>
    <vt:vector size="38" baseType="lpstr">
      <vt:lpstr>Arial</vt:lpstr>
      <vt:lpstr>Calibri</vt:lpstr>
      <vt:lpstr>Calibri Light</vt:lpstr>
      <vt:lpstr>Helvetica</vt:lpstr>
      <vt:lpstr>Roboto</vt:lpstr>
      <vt:lpstr>Trebuchet MS</vt:lpstr>
      <vt:lpstr>Wingdings</vt:lpstr>
      <vt:lpstr>Wingdings 3</vt:lpstr>
      <vt:lpstr>Faceta</vt:lpstr>
      <vt:lpstr>Angular</vt:lpstr>
      <vt:lpstr>Requisitos</vt:lpstr>
      <vt:lpstr>Angular</vt:lpstr>
      <vt:lpstr>Ventajas</vt:lpstr>
      <vt:lpstr>Un poco de Historia</vt:lpstr>
      <vt:lpstr>Versionamiento semántico</vt:lpstr>
      <vt:lpstr>Conceptos</vt:lpstr>
      <vt:lpstr>TypeScript</vt:lpstr>
      <vt:lpstr>Conocimientos generales</vt:lpstr>
      <vt:lpstr>Ejercicios prácticos</vt:lpstr>
      <vt:lpstr>Promesas</vt:lpstr>
      <vt:lpstr>Decoradores y otros</vt:lpstr>
      <vt:lpstr>Angular</vt:lpstr>
      <vt:lpstr>Angular CLI</vt:lpstr>
      <vt:lpstr>Interpolación de texto</vt:lpstr>
      <vt:lpstr>Bindeo</vt:lpstr>
      <vt:lpstr>Presentación de PowerPoint</vt:lpstr>
      <vt:lpstr>Compartir información entre componentes</vt:lpstr>
      <vt:lpstr>Pipes</vt:lpstr>
      <vt:lpstr>Directivas</vt:lpstr>
      <vt:lpstr>Práctica Nro 1</vt:lpstr>
      <vt:lpstr>Rutas</vt:lpstr>
      <vt:lpstr>Comunicación HTTP</vt:lpstr>
      <vt:lpstr>Observables y programación reactiva</vt:lpstr>
      <vt:lpstr>Formularios</vt:lpstr>
      <vt:lpstr>Formularios</vt:lpstr>
      <vt:lpstr>Ciclo de Vida (Lifecycle)</vt:lpstr>
      <vt:lpstr>Generación de elementos</vt:lpstr>
      <vt:lpstr>Generación de elementos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dc:title>
  <dc:creator>Juan Pablo Correa Herrera</dc:creator>
  <cp:lastModifiedBy>Juan Pablo Correa Herrera</cp:lastModifiedBy>
  <cp:revision>32</cp:revision>
  <dcterms:created xsi:type="dcterms:W3CDTF">2021-07-12T22:07:03Z</dcterms:created>
  <dcterms:modified xsi:type="dcterms:W3CDTF">2021-07-24T02:14:12Z</dcterms:modified>
</cp:coreProperties>
</file>