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87" r:id="rId4"/>
    <p:sldId id="267" r:id="rId5"/>
    <p:sldId id="281" r:id="rId6"/>
    <p:sldId id="274" r:id="rId7"/>
    <p:sldId id="275" r:id="rId8"/>
    <p:sldId id="286" r:id="rId9"/>
    <p:sldId id="279" r:id="rId10"/>
    <p:sldId id="288" r:id="rId11"/>
    <p:sldId id="285" r:id="rId12"/>
    <p:sldId id="289" r:id="rId13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6" d="100"/>
          <a:sy n="76" d="100"/>
        </p:scale>
        <p:origin x="126" y="76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D63A58-7AF7-473C-BD8F-7587F46625C3}" type="datetime1">
              <a:rPr lang="nl-NL" smtClean="0"/>
              <a:t>12-9-2019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234FC13-6DDC-499C-B2F8-0A962937AE31}" type="datetime1">
              <a:rPr lang="nl-NL" smtClean="0"/>
              <a:pPr/>
              <a:t>12-9-2019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smtClean="0"/>
              <a:pPr rtl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7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smtClean="0"/>
              <a:pPr rtl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0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0" name="Rechthoe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1" name="Rechthoe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2" name="Rechthoe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13" name="Rechte verbindingslijn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15" name="Rechte verbindingslijn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2DDB794-9D01-4F97-B9BD-1369D281BCDF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6C4148-C9FB-45A1-BF89-5E30941575C2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8" name="Rechthoe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0" name="Rechthoe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11" name="Rechte verbindingslijn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cxnSp>
        <p:nvCxnSpPr>
          <p:cNvPr id="14" name="Rechte verbindingslijn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E4FFA-AD72-4224-A6CC-15D500BFA033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330A49-B614-412C-A365-ADEE7EF0C883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0" name="Rechthoe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4" name="Rechthoe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1" name="Rechthoe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22" name="Rechte verbindingslijn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cxnSp>
        <p:nvCxnSpPr>
          <p:cNvPr id="23" name="Rechte verbindingslijn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7" name="Rechthoe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8" name="Rechthoe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29" name="Rechthoe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30" name="Rechthoe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31" name="Rechte verbindingslijn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33" name="Rechte verbindingslijn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C318400-9576-423B-AFC5-72884C89BCE0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AD7888-C0E4-411C-A19C-B17EDF8DBF36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84194-F52A-4911-8809-AA236B603E52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18D43E-9DB9-48D1-9C58-3DED1A642606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6" name="Rechthoe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cxnSp>
        <p:nvCxnSpPr>
          <p:cNvPr id="7" name="Rechte verbindingslijn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AE735-5915-40AF-A6D4-AC3E5FAC4E7D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cxnSp>
        <p:nvCxnSpPr>
          <p:cNvPr id="10" name="Rechte verbindingslijn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B2287-CD08-4656-AC57-5A1D821A5978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8" name="Rechthoe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8FE3E0-3650-4EA8-A7EF-49A2E50BAE8A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cxnSp>
        <p:nvCxnSpPr>
          <p:cNvPr id="10" name="Rechte verbindingslijn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  <p:sp>
        <p:nvSpPr>
          <p:cNvPr id="8" name="Rechthoe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9" name="Rechthoe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nl-NL" noProof="0" dirty="0"/>
          </a:p>
        </p:txBody>
      </p:sp>
      <p:sp>
        <p:nvSpPr>
          <p:cNvPr id="13" name="Rechthoek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14" name="Rechte verbindingslijn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noProof="0" dirty="0"/>
          </a:p>
        </p:txBody>
      </p:sp>
      <p:cxnSp>
        <p:nvCxnSpPr>
          <p:cNvPr id="16" name="Rechte verbindingslijn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7B217C9-6936-45A4-8174-BACCC8DDDACE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DATA VALUE CHAIN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AB1248-4187-42EE-B23A-A97B64F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87CAB3-17B2-47B4-A4FA-FC3D2E64E4AE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DB3AFC-D0C8-4C14-B4EA-66BDDE40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D8326-0931-4DDC-9F57-F90334FC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E0ECA-9494-4693-83D0-779E36485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352" y="1628800"/>
            <a:ext cx="9782801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User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Data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Complexity</a:t>
            </a:r>
          </a:p>
        </p:txBody>
      </p:sp>
      <p:pic>
        <p:nvPicPr>
          <p:cNvPr id="1026" name="Picture 2" descr="Afbeeldingsresultaat voor user interaction">
            <a:extLst>
              <a:ext uri="{FF2B5EF4-FFF2-40B4-BE49-F238E27FC236}">
                <a16:creationId xmlns:a16="http://schemas.microsoft.com/office/drawing/2014/main" id="{728244F5-9B0A-48D9-9904-E2CE5E63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067587"/>
            <a:ext cx="2880320" cy="29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complexity">
            <a:extLst>
              <a:ext uri="{FF2B5EF4-FFF2-40B4-BE49-F238E27FC236}">
                <a16:creationId xmlns:a16="http://schemas.microsoft.com/office/drawing/2014/main" id="{F82CDB81-7B1D-47BF-B7A9-0823D99E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63" y="3135976"/>
            <a:ext cx="3078874" cy="283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data interaction">
            <a:extLst>
              <a:ext uri="{FF2B5EF4-FFF2-40B4-BE49-F238E27FC236}">
                <a16:creationId xmlns:a16="http://schemas.microsoft.com/office/drawing/2014/main" id="{63F577D7-1C78-4DFD-A8DA-640FA2332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18" y="3135976"/>
            <a:ext cx="3096344" cy="28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C2F8CB-3805-4F23-B2CA-E805DB9F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8E896C-4B2D-4429-B195-FA8D0E965ACF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1220173-1647-41D3-8BAF-5A265900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10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148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7C03354-22F7-4314-AAF5-ADFCB0420A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0" y="724054"/>
            <a:ext cx="6214063" cy="1151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2">
            <a:extLst>
              <a:ext uri="{FF2B5EF4-FFF2-40B4-BE49-F238E27FC236}">
                <a16:creationId xmlns:a16="http://schemas.microsoft.com/office/drawing/2014/main" id="{BD30E788-960C-48E9-BC11-CE6EA812B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908" y="1878994"/>
            <a:ext cx="4392488" cy="4391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a new project with a question, problem, or dataset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data sources, documentation, research, and team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data’s shape, features, and any limitations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Clean, munge, and wrangle the data into a usable form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kstvak 2">
            <a:extLst>
              <a:ext uri="{FF2B5EF4-FFF2-40B4-BE49-F238E27FC236}">
                <a16:creationId xmlns:a16="http://schemas.microsoft.com/office/drawing/2014/main" id="{BFE61824-E5A3-434C-B5EF-68CB6F73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149" y="1895266"/>
            <a:ext cx="4392488" cy="4391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deeper understanding by querying, visualizing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questions and build models in a reproducible way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output with stakeholders, report discoveries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4D8C76E-3F5B-43D1-B6F0-74A6A79D0C49}"/>
              </a:ext>
            </a:extLst>
          </p:cNvPr>
          <p:cNvSpPr/>
          <p:nvPr/>
        </p:nvSpPr>
        <p:spPr>
          <a:xfrm>
            <a:off x="2189662" y="724054"/>
            <a:ext cx="2396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PROJECT FLOW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F4CD07-BB15-4840-A92B-984A04D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FC45F3-F151-44B1-8EF4-781B613CD8A0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E46FB4-2FF2-467C-89AA-F442B14B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11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359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afbeelding&#10;&#10;Automatisch gegenereerde beschrijving">
            <a:extLst>
              <a:ext uri="{FF2B5EF4-FFF2-40B4-BE49-F238E27FC236}">
                <a16:creationId xmlns:a16="http://schemas.microsoft.com/office/drawing/2014/main" id="{816A818D-0ACB-40C1-A6FF-EA24780A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5981" y="512677"/>
            <a:ext cx="8016890" cy="6012667"/>
          </a:xfrm>
          <a:prstGeom prst="rect">
            <a:avLst/>
          </a:prstGeom>
        </p:spPr>
      </p:pic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71E60BF6-EC5A-4AAB-A154-D8885ABF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F3635F-7142-4A15-8FCD-57D91D15D584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5B911A-F6E4-4FD8-9B22-3ADE278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12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536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5E887-77F7-4DEF-A4D1-C5B3801F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70426-B5F4-4720-9BE4-E55CBD50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2108200"/>
            <a:ext cx="9782801" cy="4572000"/>
          </a:xfrm>
        </p:spPr>
        <p:txBody>
          <a:bodyPr>
            <a:normAutofit/>
          </a:bodyPr>
          <a:lstStyle/>
          <a:p>
            <a:pPr marL="457962" marR="1103630" indent="-457200" algn="just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ta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value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chain</a:t>
            </a:r>
            <a:r>
              <a:rPr lang="en-US" spc="2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describes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evolution</a:t>
            </a:r>
            <a:r>
              <a:rPr lang="en-US" spc="2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ta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from</a:t>
            </a:r>
            <a:r>
              <a:rPr lang="en-US" spc="2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collection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analysis,</a:t>
            </a: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dissemina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tion,</a:t>
            </a:r>
            <a:r>
              <a:rPr lang="en-US" spc="2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spc="2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final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impact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of</a:t>
            </a:r>
            <a:r>
              <a:rPr lang="en-US" spc="-3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ta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on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decision</a:t>
            </a:r>
            <a:r>
              <a:rPr lang="en-US" spc="-3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making.</a:t>
            </a: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962" marR="1103630" indent="-457200" algn="just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pc="-35" dirty="0">
                <a:solidFill>
                  <a:srgbClr val="231F2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data value chain provides a framework through which to visualize the life cycle of data from defining a need to using them for impact.</a:t>
            </a:r>
            <a:endParaRPr lang="nl-NL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989330" indent="0" algn="just">
              <a:lnSpc>
                <a:spcPct val="125000"/>
              </a:lnSpc>
              <a:spcBef>
                <a:spcPts val="605"/>
              </a:spcBef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3F781-92AE-4C0A-8044-DD7B04CB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12482B-9638-4F86-B291-4EDC4918C90C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1D21CA-FF1B-4150-BC98-E83537E7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089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5E887-77F7-4DEF-A4D1-C5B3801F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70426-B5F4-4720-9BE4-E55CBD50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04" y="1988840"/>
            <a:ext cx="10081120" cy="457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GothamNarrow-Medium"/>
              </a:rPr>
              <a:t> Generation</a:t>
            </a:r>
            <a:r>
              <a:rPr lang="en-US" dirty="0">
                <a:latin typeface="GothamNarrow-Medium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othamNarrow-Medium"/>
              </a:rPr>
              <a:t>	</a:t>
            </a:r>
            <a:r>
              <a:rPr lang="en-US" dirty="0">
                <a:latin typeface="GothamNarrow-Light"/>
              </a:rPr>
              <a:t>recording and capturing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GothamNarrow-Medium"/>
              </a:rPr>
              <a:t> Collection</a:t>
            </a:r>
          </a:p>
          <a:p>
            <a:pPr marL="0" indent="0">
              <a:buNone/>
            </a:pPr>
            <a:r>
              <a:rPr lang="en-US" sz="3200" dirty="0">
                <a:latin typeface="GothamNarrow-Medium"/>
              </a:rPr>
              <a:t>	</a:t>
            </a:r>
            <a:r>
              <a:rPr lang="en-US" dirty="0">
                <a:latin typeface="GothamNarrow-Light"/>
              </a:rPr>
              <a:t>collecting data, validating, and storing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GothamNarrow-Light"/>
              </a:rPr>
              <a:t> </a:t>
            </a:r>
            <a:r>
              <a:rPr lang="en-US" sz="3200" dirty="0">
                <a:latin typeface="GothamNarrow-Medium"/>
              </a:rPr>
              <a:t>Analytics </a:t>
            </a:r>
          </a:p>
          <a:p>
            <a:pPr marL="0" indent="0">
              <a:buNone/>
            </a:pPr>
            <a:r>
              <a:rPr lang="en-US" dirty="0">
                <a:latin typeface="GothamNarrow-Light"/>
              </a:rPr>
              <a:t>	processing and analyzing the data to generate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othamNarrow-Light"/>
              </a:rPr>
              <a:t> </a:t>
            </a:r>
            <a:r>
              <a:rPr lang="en-US" sz="3200" dirty="0">
                <a:latin typeface="GothamNarrow-Medium"/>
              </a:rPr>
              <a:t>Exchange</a:t>
            </a:r>
          </a:p>
          <a:p>
            <a:pPr marL="0" indent="0">
              <a:buNone/>
            </a:pPr>
            <a:r>
              <a:rPr lang="en-US" dirty="0">
                <a:latin typeface="GothamNarrow-Light"/>
              </a:rPr>
              <a:t>	putting the outputs to use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A64D03-B448-4A77-89D8-63DA1763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A61EEB-DA19-449E-8CA7-B0F3604358A5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B56CF0-F91E-4377-8B67-7373DDF7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82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Schematics 1</a:t>
            </a:r>
          </a:p>
        </p:txBody>
      </p:sp>
      <p:pic>
        <p:nvPicPr>
          <p:cNvPr id="3" name="Tijdelijke aanduiding voor inhoud 2" descr="Afbeelding met tekst&#10;&#10;Automatisch gegenereerde beschrijving">
            <a:extLst>
              <a:ext uri="{FF2B5EF4-FFF2-40B4-BE49-F238E27FC236}">
                <a16:creationId xmlns:a16="http://schemas.microsoft.com/office/drawing/2014/main" id="{27FE6CCA-585B-4C1F-AE1D-0DA6D785C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43" y="1417637"/>
            <a:ext cx="9942877" cy="5440364"/>
          </a:xfrm>
        </p:spPr>
      </p:pic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2754A25-7317-4497-91BE-F8B8CBC1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0915FE-E61B-4CBD-BA51-C3137718E433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A95576-82AD-44AE-94AD-301B24C5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317161-15C4-4445-89A5-A19D16B5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412776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Collection – </a:t>
            </a:r>
            <a:r>
              <a:rPr lang="en-US" sz="2400" b="1" dirty="0"/>
              <a:t>identifying, collecting, processing </a:t>
            </a:r>
            <a:r>
              <a:rPr lang="en-US" sz="2400" dirty="0"/>
              <a:t>data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Publication – </a:t>
            </a:r>
            <a:r>
              <a:rPr lang="en-US" sz="2400" b="1" dirty="0"/>
              <a:t>publishing, disseminating, analyzing </a:t>
            </a:r>
            <a:r>
              <a:rPr lang="en-US" sz="2400" dirty="0"/>
              <a:t>data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Uptake – </a:t>
            </a:r>
            <a:r>
              <a:rPr lang="en-US" sz="2400" b="1" dirty="0"/>
              <a:t>connecting, incentivizing, influencing 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Impact</a:t>
            </a:r>
            <a:r>
              <a:rPr lang="en-US" sz="2400" b="1" dirty="0"/>
              <a:t> – using, changing, reusing</a:t>
            </a:r>
            <a:r>
              <a:rPr lang="en-US" sz="2400" dirty="0"/>
              <a:t> </a:t>
            </a:r>
            <a:r>
              <a:rPr lang="en-US" sz="2400" b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F7C910-5814-4BD9-98A5-6B86A973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5C2888-53C1-48CD-BAD1-BCF25B2481F6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1B3ABE-922E-4212-8F9C-DDE9FDB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406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8277-4ECD-4127-95C2-105DBB3F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903692-4394-45C1-9488-64AF57D763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916832"/>
            <a:ext cx="9289032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673E56F-BCAE-4C15-A294-F18ECBDC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A05F01-F680-4A14-85E2-7C01AE906615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C2F26B-1A12-41D6-9DDE-D954AAD6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31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FBD5C-24E2-4709-AA0D-44791A57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3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9FD28C-9094-40A3-BC47-90D1881E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341197"/>
            <a:ext cx="9674313" cy="5350835"/>
          </a:xfrm>
          <a:prstGeom prst="rect">
            <a:avLst/>
          </a:prstGeom>
        </p:spPr>
      </p:pic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D6141F7-F66A-4C99-919B-F2986430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BB7004-7772-4C02-B24E-A7766F2748DE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F37719-7CC0-4C2B-BA2C-E6D1751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04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BF76176-22B1-4B21-A050-8F4716CA82A5}"/>
              </a:ext>
            </a:extLst>
          </p:cNvPr>
          <p:cNvSpPr/>
          <p:nvPr/>
        </p:nvSpPr>
        <p:spPr>
          <a:xfrm>
            <a:off x="1845940" y="126876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Ingesting 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speed and volume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provide a baseline for advanced analytics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Situational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and intelligence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analytics based on machine learning over historical and situational data.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best action to be recommended by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prescriptive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capture value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CD0BED3-D395-4C30-B10F-9A874E8A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FD92CB-1B8B-4214-99D9-7E1ADF279584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0029D4C-8EFF-4DB7-B066-F50D5A77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71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A434509-B196-4D45-8120-2627D68D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0"/>
            <a:ext cx="6984776" cy="6899447"/>
          </a:xfrm>
          <a:prstGeom prst="rect">
            <a:avLst/>
          </a:prstGeom>
        </p:spPr>
      </p:pic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2FFA76-0BBE-4042-92E6-CACB7379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00D8CA-6448-48AD-B724-CA19AA22DC42}" type="datetime1">
              <a:rPr lang="nl-NL" noProof="0" smtClean="0"/>
              <a:t>12-9-2019</a:t>
            </a:fld>
            <a:endParaRPr lang="nl-NL" noProof="0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8F11785-139E-4DD3-98FB-2FDF02A8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006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kunde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4_TF02787947" id="{47EC30AC-7EA8-43A2-8359-BC5CBE4BE86E}" vid="{09E8CCD9-3182-46E9-849D-9C2700AD8AFB}"/>
    </a:ext>
  </a:extLst>
</a:theme>
</file>

<file path=ppt/theme/theme2.xml><?xml version="1.0" encoding="utf-8"?>
<a:theme xmlns:a="http://schemas.openxmlformats.org/drawingml/2006/main" name="Office-thema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wiskundeles met pi (breedbeeld)</Template>
  <TotalTime>153</TotalTime>
  <Words>207</Words>
  <Application>Microsoft Office PowerPoint</Application>
  <PresentationFormat>Aangepast</PresentationFormat>
  <Paragraphs>85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Euphemia</vt:lpstr>
      <vt:lpstr>GothamNarrow-Light</vt:lpstr>
      <vt:lpstr>GothamNarrow-Medium</vt:lpstr>
      <vt:lpstr>Wingdings</vt:lpstr>
      <vt:lpstr>Wiskunde 16x9</vt:lpstr>
      <vt:lpstr>DATA VALUE CHAIN</vt:lpstr>
      <vt:lpstr>Definition</vt:lpstr>
      <vt:lpstr>Application</vt:lpstr>
      <vt:lpstr>Schematics 1</vt:lpstr>
      <vt:lpstr>PowerPoint-presentatie</vt:lpstr>
      <vt:lpstr>Schematic 2</vt:lpstr>
      <vt:lpstr>Schematic 3</vt:lpstr>
      <vt:lpstr>PowerPoint-presentatie</vt:lpstr>
      <vt:lpstr>PowerPoint-presentatie</vt:lpstr>
      <vt:lpstr>Data Product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VALUE CHAIN</dc:title>
  <dc:creator>dhr. van eijndhoven</dc:creator>
  <cp:lastModifiedBy>dhr. van eijndhoven</cp:lastModifiedBy>
  <cp:revision>20</cp:revision>
  <dcterms:created xsi:type="dcterms:W3CDTF">2019-09-08T17:49:10Z</dcterms:created>
  <dcterms:modified xsi:type="dcterms:W3CDTF">2019-09-12T19:27:03Z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