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E0E6C-1A81-40C2-9F5E-677FE8DB30E1}" type="datetimeFigureOut">
              <a:rPr lang="es-BO" smtClean="0"/>
              <a:t>24/12/2024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552A-6BC1-4489-B77B-4FE4EE66BE2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762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84661-848E-BF7A-11AE-024140BF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912" y="2618232"/>
            <a:ext cx="9418320" cy="2309368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Private Key Sharing for Threshold Signatures in Bitcoin: Shamir’s Scheme and a Preliminary Study on Level-1 Homomorphic Encryption Applications</a:t>
            </a:r>
            <a:endParaRPr lang="es-BO" sz="3600" dirty="0">
              <a:solidFill>
                <a:srgbClr val="92D05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306FD-85F9-3123-D6B4-DC9721DD7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328920"/>
            <a:ext cx="9418320" cy="1691640"/>
          </a:xfrm>
        </p:spPr>
        <p:txBody>
          <a:bodyPr/>
          <a:lstStyle/>
          <a:p>
            <a:r>
              <a:rPr lang="es-BO" dirty="0"/>
              <a:t>Juan Pablo Crespo Vargas </a:t>
            </a:r>
          </a:p>
          <a:p>
            <a:r>
              <a:rPr lang="es-BO" dirty="0"/>
              <a:t>ID 202393610</a:t>
            </a:r>
          </a:p>
        </p:txBody>
      </p:sp>
      <p:pic>
        <p:nvPicPr>
          <p:cNvPr id="1026" name="Picture 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368F0E53-1555-EB30-0609-5B5F733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0" y="111049"/>
            <a:ext cx="6477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730929-BC06-13E6-442E-E6A09DBDE7B5}"/>
              </a:ext>
            </a:extLst>
          </p:cNvPr>
          <p:cNvSpPr txBox="1">
            <a:spLocks/>
          </p:cNvSpPr>
          <p:nvPr/>
        </p:nvSpPr>
        <p:spPr>
          <a:xfrm>
            <a:off x="1661160" y="1506779"/>
            <a:ext cx="9144000" cy="394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823A"/>
                </a:solidFill>
              </a:rPr>
              <a:t>Department of Information and Computer Science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4106FBBA-CDA1-EC71-0581-DA39AE02F3FD}"/>
              </a:ext>
            </a:extLst>
          </p:cNvPr>
          <p:cNvSpPr txBox="1"/>
          <p:nvPr/>
        </p:nvSpPr>
        <p:spPr>
          <a:xfrm>
            <a:off x="1386841" y="1882930"/>
            <a:ext cx="9143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rgbClr val="B5A788"/>
                </a:solidFill>
              </a:rPr>
              <a:t>Course: SEC 595 </a:t>
            </a:r>
            <a:r>
              <a:rPr lang="en-US" sz="1600" b="1" i="0" u="none" strike="noStrike" dirty="0">
                <a:solidFill>
                  <a:srgbClr val="366604"/>
                </a:solidFill>
                <a:effectLst/>
                <a:latin typeface="Helvetica Neue"/>
              </a:rPr>
              <a:t>Sp. Topics in Info. </a:t>
            </a:r>
            <a:r>
              <a:rPr lang="en-US" sz="1600" b="1" i="0" u="none" strike="noStrike" dirty="0" err="1">
                <a:solidFill>
                  <a:srgbClr val="366604"/>
                </a:solidFill>
                <a:effectLst/>
                <a:latin typeface="Helvetica Neue"/>
              </a:rPr>
              <a:t>Assu</a:t>
            </a:r>
            <a:r>
              <a:rPr lang="en-US" sz="1600" b="1" i="0" u="none" strike="noStrike" dirty="0">
                <a:solidFill>
                  <a:srgbClr val="366604"/>
                </a:solidFill>
                <a:effectLst/>
                <a:latin typeface="Helvetica Neue"/>
              </a:rPr>
              <a:t> &amp; Sec</a:t>
            </a:r>
            <a:endParaRPr lang="en-US" sz="1500" b="1" dirty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3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7184-4E57-8160-FB5D-A5F04CD52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7F7807-4338-8A66-81F4-B14FADB14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9418320" cy="84846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Threshold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5292CB-65C9-2672-3B0A-86FF9ECB6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1309036"/>
            <a:ext cx="10365446" cy="5072513"/>
          </a:xfrm>
        </p:spPr>
        <p:txBody>
          <a:bodyPr>
            <a:noAutofit/>
          </a:bodyPr>
          <a:lstStyle/>
          <a:p>
            <a:r>
              <a:rPr lang="en-US" sz="2000" dirty="0"/>
              <a:t>Communication: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- P2P between P1,...,</a:t>
            </a:r>
            <a:r>
              <a:rPr lang="en-US" sz="2000" dirty="0" err="1"/>
              <a:t>Pn</a:t>
            </a:r>
            <a:r>
              <a:rPr lang="en-US" sz="2000" dirty="0"/>
              <a:t>  Participants</a:t>
            </a:r>
          </a:p>
          <a:p>
            <a:r>
              <a:rPr lang="en-US" sz="2000" dirty="0"/>
              <a:t> - Broadcast Channel</a:t>
            </a:r>
          </a:p>
          <a:p>
            <a:r>
              <a:rPr lang="en-US" sz="2000" dirty="0"/>
              <a:t>Adversary:</a:t>
            </a:r>
          </a:p>
          <a:p>
            <a:r>
              <a:rPr lang="en-US" sz="2000" dirty="0"/>
              <a:t> – honest-but-curious: the corrupted players follow the protocol but try to learn</a:t>
            </a:r>
          </a:p>
          <a:p>
            <a:r>
              <a:rPr lang="en-US" sz="2000" dirty="0"/>
              <a:t>information about secret values;</a:t>
            </a:r>
          </a:p>
          <a:p>
            <a:r>
              <a:rPr lang="en-US" sz="2000" dirty="0"/>
              <a:t>– malicious: corrupted players to divert from the specified protocol in any (possibly</a:t>
            </a:r>
          </a:p>
          <a:p>
            <a:r>
              <a:rPr lang="en-US" sz="2000" dirty="0"/>
              <a:t>malicious) way.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Ideal Environment with a Trusted Coordinator</a:t>
            </a:r>
          </a:p>
        </p:txBody>
      </p:sp>
    </p:spTree>
    <p:extLst>
      <p:ext uri="{BB962C8B-B14F-4D97-AF65-F5344CB8AC3E}">
        <p14:creationId xmlns:p14="http://schemas.microsoft.com/office/powerpoint/2010/main" val="32403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5602-917D-2733-1279-F93899FBC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D0235C-67D9-55B4-416B-6774E7242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9418320" cy="84846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Threshold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BF89B-1A32-6265-D6AC-CAC2F1577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1309036"/>
            <a:ext cx="10365446" cy="5072513"/>
          </a:xfrm>
        </p:spPr>
        <p:txBody>
          <a:bodyPr>
            <a:noAutofit/>
          </a:bodyPr>
          <a:lstStyle/>
          <a:p>
            <a:r>
              <a:rPr lang="en-US" sz="2000" dirty="0"/>
              <a:t>Communication: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- P2P between P1,...,</a:t>
            </a:r>
            <a:r>
              <a:rPr lang="en-US" sz="2000" dirty="0" err="1"/>
              <a:t>Pn</a:t>
            </a:r>
            <a:r>
              <a:rPr lang="en-US" sz="2000" dirty="0"/>
              <a:t>  Participants</a:t>
            </a:r>
          </a:p>
          <a:p>
            <a:r>
              <a:rPr lang="en-US" sz="2000" dirty="0"/>
              <a:t> - Broadcast Channel</a:t>
            </a:r>
          </a:p>
          <a:p>
            <a:r>
              <a:rPr lang="en-US" sz="2000" dirty="0"/>
              <a:t>Adversary:</a:t>
            </a:r>
          </a:p>
          <a:p>
            <a:r>
              <a:rPr lang="en-US" sz="2000" dirty="0"/>
              <a:t> – honest-but-curious: the corrupted players follow the protocol but try to learn</a:t>
            </a:r>
          </a:p>
          <a:p>
            <a:r>
              <a:rPr lang="en-US" sz="2000" dirty="0"/>
              <a:t>information about secret values;</a:t>
            </a:r>
          </a:p>
          <a:p>
            <a:r>
              <a:rPr lang="en-US" sz="2000" dirty="0"/>
              <a:t>– malicious: corrupted players to divert from the specified protocol in any (possibly</a:t>
            </a:r>
          </a:p>
          <a:p>
            <a:r>
              <a:rPr lang="en-US" sz="2000" dirty="0"/>
              <a:t>malicious) way.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Ideal Environment with a Trusted Coordinator</a:t>
            </a:r>
          </a:p>
        </p:txBody>
      </p:sp>
    </p:spTree>
    <p:extLst>
      <p:ext uri="{BB962C8B-B14F-4D97-AF65-F5344CB8AC3E}">
        <p14:creationId xmlns:p14="http://schemas.microsoft.com/office/powerpoint/2010/main" val="327542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68A7-2718-AB6C-BDB5-A23851C2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20CF534-ED66-F465-0E4B-7DDC1E97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11430642" cy="848467"/>
          </a:xfrm>
        </p:spPr>
        <p:txBody>
          <a:bodyPr>
            <a:normAutofit fontScale="90000"/>
          </a:bodyPr>
          <a:lstStyle/>
          <a:p>
            <a:pPr marL="285750" indent="-285750">
              <a:buFontTx/>
              <a:buChar char="-"/>
            </a:pPr>
            <a:r>
              <a:rPr lang="es-BO" sz="7200" dirty="0" err="1"/>
              <a:t>Considerations</a:t>
            </a:r>
            <a:r>
              <a:rPr lang="es-BO" sz="7200" dirty="0"/>
              <a:t> and </a:t>
            </a:r>
            <a:r>
              <a:rPr lang="es-BO" sz="7200" dirty="0" err="1"/>
              <a:t>protocol</a:t>
            </a:r>
            <a:endParaRPr lang="es-BO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413844-74FE-4F19-7D63-508A0C344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1309036"/>
            <a:ext cx="10365446" cy="5072513"/>
          </a:xfrm>
        </p:spPr>
        <p:txBody>
          <a:bodyPr>
            <a:noAutofit/>
          </a:bodyPr>
          <a:lstStyle/>
          <a:p>
            <a:r>
              <a:rPr lang="en-US" sz="2000" dirty="0"/>
              <a:t> n Number of Participants.</a:t>
            </a:r>
          </a:p>
          <a:p>
            <a:r>
              <a:rPr lang="en-US" sz="2000" dirty="0"/>
              <a:t> t The number of threshold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Commitments and </a:t>
            </a:r>
            <a:r>
              <a:rPr lang="en-US" sz="2000" dirty="0" err="1"/>
              <a:t>ZKproof</a:t>
            </a:r>
            <a:br>
              <a:rPr lang="en-US" sz="2000" dirty="0"/>
            </a:br>
            <a:r>
              <a:rPr lang="en-US" sz="2000" dirty="0"/>
              <a:t>	In this project has a first approximation we don’t consider this part, assuming the all participant are honestly.</a:t>
            </a:r>
          </a:p>
          <a:p>
            <a:pPr marL="457200" indent="-457200">
              <a:buAutoNum type="arabicPeriod"/>
            </a:pPr>
            <a:r>
              <a:rPr lang="en-US" sz="2000" dirty="0"/>
              <a:t>First Step:  Creation of a Private Key:</a:t>
            </a:r>
            <a:br>
              <a:rPr lang="en-US" sz="2000" dirty="0"/>
            </a:br>
            <a:r>
              <a:rPr lang="en-US" sz="2000" dirty="0"/>
              <a:t>Every Participant create a random value.</a:t>
            </a:r>
            <a:br>
              <a:rPr lang="en-US" sz="2000" dirty="0"/>
            </a:br>
            <a:r>
              <a:rPr lang="en-US" sz="2000" dirty="0"/>
              <a:t>A Coordinator create a </a:t>
            </a:r>
            <a:r>
              <a:rPr lang="en-US" sz="2000" dirty="0" err="1"/>
              <a:t>pk,sk</a:t>
            </a:r>
            <a:r>
              <a:rPr lang="en-US" sz="2000" dirty="0"/>
              <a:t> of a </a:t>
            </a:r>
            <a:r>
              <a:rPr lang="en-US" sz="2000" dirty="0" err="1"/>
              <a:t>Paillier</a:t>
            </a:r>
            <a:r>
              <a:rPr lang="en-US" sz="2000" dirty="0"/>
              <a:t> Scheme, and send to a Public Channel</a:t>
            </a:r>
            <a:br>
              <a:rPr lang="en-US" sz="2000" dirty="0"/>
            </a:br>
            <a:r>
              <a:rPr lang="en-US" sz="2000" dirty="0"/>
              <a:t>Every Participant encrypt their part and send it in the Public Channel</a:t>
            </a:r>
            <a:br>
              <a:rPr lang="en-US" sz="2000" dirty="0"/>
            </a:br>
            <a:r>
              <a:rPr lang="en-US" sz="2000" dirty="0"/>
              <a:t>A Coordinator run a Additive Homomorphic (and verify the same calculation with all participant).</a:t>
            </a:r>
            <a:br>
              <a:rPr lang="en-US" sz="2000" dirty="0"/>
            </a:br>
            <a:r>
              <a:rPr lang="en-US" sz="2000" dirty="0"/>
              <a:t>A Coordinator decrypt the result and create a Shamir Secret Sharing, and send the secret to every participant through de p2p channel.</a:t>
            </a:r>
            <a:br>
              <a:rPr lang="en-US" sz="2000" dirty="0"/>
            </a:br>
            <a:r>
              <a:rPr lang="en-US" sz="2000" dirty="0"/>
              <a:t>A Coordinator publish the public Key in the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206287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9500C-9842-6968-17AA-B485CF35B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0BEF45-6901-6A60-8683-D56BE4F0B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11430642" cy="84846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s-BO" sz="4000" dirty="0" err="1"/>
              <a:t>Considerations</a:t>
            </a:r>
            <a:r>
              <a:rPr lang="es-BO" sz="4000" dirty="0"/>
              <a:t> and </a:t>
            </a:r>
            <a:r>
              <a:rPr lang="es-BO" sz="4000" dirty="0" err="1"/>
              <a:t>protocol</a:t>
            </a:r>
            <a:endParaRPr lang="es-B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BE1CF5-CF8A-3F52-DDFC-C62C1CE4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1309036"/>
            <a:ext cx="10365446" cy="5072513"/>
          </a:xfrm>
        </p:spPr>
        <p:txBody>
          <a:bodyPr>
            <a:noAutofit/>
          </a:bodyPr>
          <a:lstStyle/>
          <a:p>
            <a:r>
              <a:rPr lang="en-US" sz="2000" dirty="0"/>
              <a:t> Up to this point, it is necessary to reconsider potential issues:</a:t>
            </a:r>
          </a:p>
          <a:p>
            <a:r>
              <a:rPr lang="en-US" sz="2000" dirty="0"/>
              <a:t>In a real-world environment, decryption and the creation of the Shamir scheme must be performed by each participant, justifying their commitments and proving their correct data without revealing their secret (</a:t>
            </a:r>
            <a:r>
              <a:rPr lang="en-US" sz="2000" dirty="0" err="1"/>
              <a:t>zk</a:t>
            </a:r>
            <a:r>
              <a:rPr lang="en-US" sz="2000" dirty="0"/>
              <a:t>-proof).</a:t>
            </a:r>
          </a:p>
          <a:p>
            <a:r>
              <a:rPr lang="en-US" sz="2000" dirty="0"/>
              <a:t>Second Part: Signature.</a:t>
            </a:r>
            <a:br>
              <a:rPr lang="en-US" sz="2000" dirty="0"/>
            </a:br>
            <a:r>
              <a:rPr lang="en-US" sz="2000" dirty="0"/>
              <a:t>     - Every t Participant create a random k and share it and their secret with the coordinator through p2p channel.</a:t>
            </a:r>
          </a:p>
          <a:p>
            <a:r>
              <a:rPr lang="en-US" sz="2000" dirty="0"/>
              <a:t>    - The coordinator create a total K with the homomorphic addition of their parts and sign the message provided reconstructing the private key using interpolation in Shamir's scheme and share this in the public Channel</a:t>
            </a:r>
          </a:p>
          <a:p>
            <a:r>
              <a:rPr lang="en-US" sz="2000" dirty="0"/>
              <a:t>Considerations: It is crucial that K is not known by any participant nor reused, as it can be used to reconstruct the private key. This is avoided with a trusted </a:t>
            </a:r>
            <a:r>
              <a:rPr lang="en-US" sz="2000" dirty="0" err="1"/>
              <a:t>coordinator.In</a:t>
            </a:r>
            <a:r>
              <a:rPr lang="en-US" sz="2000" dirty="0"/>
              <a:t> a real-world environment, this process must be carried out by each participant.</a:t>
            </a:r>
          </a:p>
        </p:txBody>
      </p:sp>
    </p:spTree>
    <p:extLst>
      <p:ext uri="{BB962C8B-B14F-4D97-AF65-F5344CB8AC3E}">
        <p14:creationId xmlns:p14="http://schemas.microsoft.com/office/powerpoint/2010/main" val="385630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2B992-83F2-253C-EA4B-D01C2F8F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84125B-B87F-6988-9F0D-9E8E2C509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11430642" cy="84846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s-BO" sz="4000" dirty="0" err="1"/>
              <a:t>Experiments</a:t>
            </a:r>
            <a:r>
              <a:rPr lang="es-BO" sz="4000" dirty="0"/>
              <a:t> and </a:t>
            </a:r>
            <a:r>
              <a:rPr lang="es-BO" sz="4000" dirty="0" err="1"/>
              <a:t>Results</a:t>
            </a:r>
            <a:r>
              <a:rPr lang="es-BO" sz="40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BEA76E-A2B2-C5BB-FEFA-FB5A81AE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1309036"/>
            <a:ext cx="10365446" cy="5072513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801011-53B2-B8B0-C1A8-38822978B176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check </a:t>
            </a:r>
            <a:r>
              <a:rPr lang="en-US" dirty="0" err="1"/>
              <a:t>test_threshold.ipynb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C4AAD-DC88-C29A-9050-CDE5E307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7165EE-5B70-9DA5-6748-257333156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11430642" cy="84846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s-BO" sz="4000" dirty="0" err="1"/>
              <a:t>Conclusions</a:t>
            </a:r>
            <a:endParaRPr lang="es-B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74ED13-E2FD-A5ED-1772-5C8F6B9E7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1309036"/>
            <a:ext cx="10365446" cy="5072513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792298-84CD-E977-A72D-79A93125B17D}"/>
              </a:ext>
            </a:extLst>
          </p:cNvPr>
          <p:cNvSpPr txBox="1"/>
          <p:nvPr/>
        </p:nvSpPr>
        <p:spPr>
          <a:xfrm>
            <a:off x="1549667" y="1453415"/>
            <a:ext cx="9942897" cy="540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0D58BB0-6474-0724-3411-E42145EFEB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1358" y="1952466"/>
            <a:ext cx="1009273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altLang="es-B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signatures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alternative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multisignature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schemes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single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signature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decentralization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Shamir's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zk-proofs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compromise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real-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careful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trustless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coordination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participants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block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Bitcoin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experimentation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necessary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robustness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743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D8523-0514-2159-80BA-B33E0778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6A577-B761-65DD-85F1-51C03322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Gennaro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Goldfeder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Narayanan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(2016).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Threshold-optimal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DSA/ECDSA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signatures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bitcoin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wallet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Network Security: 14th International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ACNS 2016, Guildford, UK, June 19-22, 2016.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14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156-174). Springer International Publishing.</a:t>
            </a:r>
          </a:p>
          <a:p>
            <a:endParaRPr lang="es-B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Boneh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Gennaro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&amp;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Goldfeder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(2017,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September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level-1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homomorphic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DSA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signatures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bitcoin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wallet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Cryptology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Security in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Latin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352-377). Cham: Springer International Publishing.</a:t>
            </a:r>
          </a:p>
          <a:p>
            <a:endParaRPr lang="es-B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Jia, L., Chen, X., Liu, L., Wang, X., Xiao, K., &amp;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 (2023).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secure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sharing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protocol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Paillier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High-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Computing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100132.</a:t>
            </a:r>
          </a:p>
          <a:p>
            <a:endParaRPr lang="es-B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Hamidi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Ghodosi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(2022,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December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Distributed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Keys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Generation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Paillier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Cryptosystem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BO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Communications</a:t>
            </a:r>
            <a:r>
              <a:rPr lang="es-BO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Security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117-132). Cham: Springer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BO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Switzerland</a:t>
            </a:r>
            <a:r>
              <a:rPr lang="es-BO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8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B9BB0-DBFE-F7CC-76C1-6EABC5186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47A9B7-97A7-4D9B-1145-BC87C6F10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76" y="1548224"/>
            <a:ext cx="11430642" cy="84846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4000"/>
              <a:t>Thank you for your attention.</a:t>
            </a:r>
            <a:endParaRPr lang="es-B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9C2D5-0E5C-0123-0458-2167178E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1309036"/>
            <a:ext cx="10365446" cy="5072513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</a:p>
        </p:txBody>
      </p:sp>
      <p:pic>
        <p:nvPicPr>
          <p:cNvPr id="6146" name="Picture 2" descr="Bitcoin - Wikipedia">
            <a:extLst>
              <a:ext uri="{FF2B5EF4-FFF2-40B4-BE49-F238E27FC236}">
                <a16:creationId xmlns:a16="http://schemas.microsoft.com/office/drawing/2014/main" id="{F346302E-C97B-2C70-A2CF-145BC8FC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3D8A7E1-EB3A-FE86-ED37-494638E3A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92" y="467360"/>
            <a:ext cx="9418320" cy="909320"/>
          </a:xfrm>
        </p:spPr>
        <p:txBody>
          <a:bodyPr>
            <a:normAutofit fontScale="90000"/>
          </a:bodyPr>
          <a:lstStyle/>
          <a:p>
            <a:r>
              <a:rPr lang="es-BO" dirty="0" err="1"/>
              <a:t>Index</a:t>
            </a:r>
            <a:endParaRPr lang="es-B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B67236-D95E-E7E2-B53D-02064373366E}"/>
              </a:ext>
            </a:extLst>
          </p:cNvPr>
          <p:cNvSpPr txBox="1"/>
          <p:nvPr/>
        </p:nvSpPr>
        <p:spPr>
          <a:xfrm>
            <a:off x="1259840" y="1767840"/>
            <a:ext cx="89001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BO" sz="2800" dirty="0" err="1"/>
              <a:t>Introduction</a:t>
            </a:r>
            <a:endParaRPr lang="es-BO" sz="2800" dirty="0"/>
          </a:p>
          <a:p>
            <a:pPr marL="285750" indent="-285750">
              <a:buFontTx/>
              <a:buChar char="-"/>
            </a:pPr>
            <a:r>
              <a:rPr lang="es-BO" sz="2800" dirty="0" err="1"/>
              <a:t>Motivation</a:t>
            </a:r>
            <a:r>
              <a:rPr lang="es-BO" sz="2800" dirty="0"/>
              <a:t>: Bitcoin </a:t>
            </a:r>
            <a:r>
              <a:rPr lang="es-BO" sz="2800" dirty="0" err="1"/>
              <a:t>Problem</a:t>
            </a:r>
            <a:endParaRPr lang="es-BO" sz="2800" dirty="0"/>
          </a:p>
          <a:p>
            <a:pPr marL="285750" indent="-285750">
              <a:buFontTx/>
              <a:buChar char="-"/>
            </a:pPr>
            <a:r>
              <a:rPr lang="es-BO" sz="2800" dirty="0"/>
              <a:t>Digital </a:t>
            </a:r>
            <a:r>
              <a:rPr lang="es-BO" sz="2800" dirty="0" err="1"/>
              <a:t>Signature</a:t>
            </a:r>
            <a:r>
              <a:rPr lang="es-BO" sz="2800" dirty="0"/>
              <a:t> </a:t>
            </a:r>
            <a:r>
              <a:rPr lang="es-BO" sz="2800" dirty="0" err="1"/>
              <a:t>Algorithm</a:t>
            </a:r>
            <a:r>
              <a:rPr lang="es-BO" sz="2800" dirty="0"/>
              <a:t> in </a:t>
            </a:r>
            <a:r>
              <a:rPr lang="es-BO" sz="2800" dirty="0" err="1"/>
              <a:t>Eliptic</a:t>
            </a:r>
            <a:r>
              <a:rPr lang="es-BO" sz="2800" dirty="0"/>
              <a:t> Curve</a:t>
            </a:r>
          </a:p>
          <a:p>
            <a:pPr marL="742950" lvl="1" indent="-285750">
              <a:buFontTx/>
              <a:buChar char="-"/>
            </a:pPr>
            <a:r>
              <a:rPr lang="es-BO" sz="2800" dirty="0"/>
              <a:t>A </a:t>
            </a:r>
            <a:r>
              <a:rPr lang="es-BO" sz="2800" dirty="0" err="1"/>
              <a:t>brief</a:t>
            </a:r>
            <a:r>
              <a:rPr lang="es-BO" sz="2800" dirty="0"/>
              <a:t> </a:t>
            </a:r>
            <a:r>
              <a:rPr lang="es-BO" sz="2800" dirty="0" err="1"/>
              <a:t>demostration</a:t>
            </a:r>
            <a:r>
              <a:rPr lang="es-BO" sz="2800" dirty="0"/>
              <a:t>	</a:t>
            </a:r>
          </a:p>
          <a:p>
            <a:pPr marL="285750" indent="-285750">
              <a:buFontTx/>
              <a:buChar char="-"/>
            </a:pPr>
            <a:r>
              <a:rPr lang="es-BO" sz="2800" dirty="0" err="1"/>
              <a:t>Proposal</a:t>
            </a:r>
            <a:r>
              <a:rPr lang="es-BO" sz="2800" dirty="0"/>
              <a:t>: </a:t>
            </a:r>
            <a:r>
              <a:rPr lang="es-BO" sz="2800" dirty="0" err="1"/>
              <a:t>Threshold</a:t>
            </a:r>
            <a:r>
              <a:rPr lang="es-BO" sz="2800" dirty="0"/>
              <a:t> </a:t>
            </a:r>
            <a:r>
              <a:rPr lang="es-BO" sz="2800" dirty="0" err="1"/>
              <a:t>Signature</a:t>
            </a:r>
            <a:endParaRPr lang="es-BO" sz="2800" dirty="0"/>
          </a:p>
          <a:p>
            <a:pPr marL="285750" indent="-285750">
              <a:buFontTx/>
              <a:buChar char="-"/>
            </a:pPr>
            <a:r>
              <a:rPr lang="es-BO" sz="2800" dirty="0" err="1"/>
              <a:t>Considerations</a:t>
            </a:r>
            <a:r>
              <a:rPr lang="es-BO" sz="2800" dirty="0"/>
              <a:t> and </a:t>
            </a:r>
            <a:r>
              <a:rPr lang="es-BO" sz="2800" dirty="0" err="1"/>
              <a:t>protocol</a:t>
            </a:r>
            <a:endParaRPr lang="es-BO" sz="2800" dirty="0"/>
          </a:p>
          <a:p>
            <a:pPr marL="285750" indent="-285750">
              <a:buFontTx/>
              <a:buChar char="-"/>
            </a:pPr>
            <a:r>
              <a:rPr lang="es-BO" sz="2800" dirty="0" err="1"/>
              <a:t>Experiments</a:t>
            </a:r>
            <a:r>
              <a:rPr lang="es-BO" sz="2800" dirty="0"/>
              <a:t> and </a:t>
            </a:r>
            <a:r>
              <a:rPr lang="es-BO" sz="2800" dirty="0" err="1"/>
              <a:t>Results</a:t>
            </a:r>
            <a:r>
              <a:rPr lang="es-BO" sz="2800" dirty="0"/>
              <a:t> </a:t>
            </a:r>
          </a:p>
          <a:p>
            <a:pPr marL="285750" indent="-285750">
              <a:buFontTx/>
              <a:buChar char="-"/>
            </a:pPr>
            <a:r>
              <a:rPr lang="es-BO" sz="2800" dirty="0" err="1"/>
              <a:t>Conclusions</a:t>
            </a:r>
            <a:endParaRPr lang="es-BO" sz="2800" dirty="0"/>
          </a:p>
          <a:p>
            <a:pPr marL="285750" indent="-285750">
              <a:buFontTx/>
              <a:buChar char="-"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3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6208B-D246-087E-D6FD-75C3407F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9450C4-BD03-097F-79A2-A21BBA7D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92" y="467360"/>
            <a:ext cx="9418320" cy="909320"/>
          </a:xfrm>
        </p:spPr>
        <p:txBody>
          <a:bodyPr>
            <a:normAutofit fontScale="90000"/>
          </a:bodyPr>
          <a:lstStyle/>
          <a:p>
            <a:r>
              <a:rPr lang="es-BO" dirty="0" err="1"/>
              <a:t>Introduction</a:t>
            </a:r>
            <a:endParaRPr lang="es-BO" dirty="0"/>
          </a:p>
        </p:txBody>
      </p:sp>
      <p:pic>
        <p:nvPicPr>
          <p:cNvPr id="3074" name="Picture 2" descr="Bitcoin Whitepaper Day">
            <a:extLst>
              <a:ext uri="{FF2B5EF4-FFF2-40B4-BE49-F238E27FC236}">
                <a16:creationId xmlns:a16="http://schemas.microsoft.com/office/drawing/2014/main" id="{B2F5DB23-060A-87EC-FFA9-F0E08699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21" y="2387066"/>
            <a:ext cx="4428653" cy="303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tribution of reachable Bitcoin nodes ...">
            <a:extLst>
              <a:ext uri="{FF2B5EF4-FFF2-40B4-BE49-F238E27FC236}">
                <a16:creationId xmlns:a16="http://schemas.microsoft.com/office/drawing/2014/main" id="{7685D7A7-1AEF-6D2D-2C42-4102AE15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06" y="2138311"/>
            <a:ext cx="5749441" cy="34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BDE05-2112-65C0-B599-938F6B594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A70CDF5-4A28-C965-8435-8AB186C9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92" y="467360"/>
            <a:ext cx="9418320" cy="909320"/>
          </a:xfrm>
        </p:spPr>
        <p:txBody>
          <a:bodyPr>
            <a:normAutofit fontScale="90000"/>
          </a:bodyPr>
          <a:lstStyle/>
          <a:p>
            <a:r>
              <a:rPr lang="es-BO" dirty="0"/>
              <a:t>Bitcoin Base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2FBCDE-F9BB-0A71-FC60-D730EE1ACC7F}"/>
              </a:ext>
            </a:extLst>
          </p:cNvPr>
          <p:cNvSpPr txBox="1"/>
          <p:nvPr/>
        </p:nvSpPr>
        <p:spPr>
          <a:xfrm>
            <a:off x="1475873" y="1607418"/>
            <a:ext cx="924025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dirty="0"/>
              <a:t>Bitcoin </a:t>
            </a:r>
            <a:r>
              <a:rPr lang="es-BO" sz="2800" dirty="0" err="1"/>
              <a:t>is</a:t>
            </a:r>
            <a:r>
              <a:rPr lang="es-BO" sz="2800" dirty="0"/>
              <a:t> </a:t>
            </a:r>
            <a:r>
              <a:rPr lang="es-BO" sz="2800" dirty="0" err="1"/>
              <a:t>based</a:t>
            </a:r>
            <a:r>
              <a:rPr lang="es-BO" sz="2800" dirty="0"/>
              <a:t> </a:t>
            </a:r>
            <a:r>
              <a:rPr lang="es-BO" sz="2800" dirty="0" err="1"/>
              <a:t>on</a:t>
            </a:r>
            <a:r>
              <a:rPr lang="es-BO" sz="2800" dirty="0"/>
              <a:t> </a:t>
            </a:r>
            <a:r>
              <a:rPr lang="es-BO" sz="2800" dirty="0" err="1"/>
              <a:t>different</a:t>
            </a:r>
            <a:r>
              <a:rPr lang="es-BO" sz="2800" dirty="0"/>
              <a:t> </a:t>
            </a:r>
            <a:r>
              <a:rPr lang="es-BO" sz="2800" dirty="0" err="1"/>
              <a:t>technologies</a:t>
            </a:r>
            <a:r>
              <a:rPr lang="es-BO" sz="2800" dirty="0"/>
              <a:t>, </a:t>
            </a:r>
            <a:r>
              <a:rPr lang="es-BO" sz="2800" dirty="0" err="1"/>
              <a:t>but</a:t>
            </a:r>
            <a:r>
              <a:rPr lang="es-BO" sz="2800" dirty="0"/>
              <a:t> </a:t>
            </a:r>
            <a:r>
              <a:rPr lang="es-BO" sz="2800" dirty="0" err="1"/>
              <a:t>primarly</a:t>
            </a:r>
            <a:endParaRPr lang="es-BO" sz="2800" dirty="0"/>
          </a:p>
          <a:p>
            <a:endParaRPr lang="es-BO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BO" sz="2800" dirty="0"/>
              <a:t>A hash </a:t>
            </a:r>
            <a:r>
              <a:rPr lang="es-BO" sz="2800" dirty="0" err="1"/>
              <a:t>function</a:t>
            </a:r>
            <a:r>
              <a:rPr lang="es-BO" sz="2800" dirty="0"/>
              <a:t>: SHA256 </a:t>
            </a:r>
            <a:br>
              <a:rPr lang="es-BO" sz="2800" dirty="0"/>
            </a:br>
            <a:r>
              <a:rPr lang="es-BO" sz="2800" dirty="0"/>
              <a:t>A </a:t>
            </a:r>
            <a:r>
              <a:rPr lang="es-BO" sz="2800" dirty="0" err="1"/>
              <a:t>cryptographic</a:t>
            </a:r>
            <a:r>
              <a:rPr lang="es-BO" sz="2800" dirty="0"/>
              <a:t> </a:t>
            </a:r>
            <a:r>
              <a:rPr lang="es-BO" sz="2800" dirty="0" err="1"/>
              <a:t>function</a:t>
            </a:r>
            <a:r>
              <a:rPr lang="es-BO" sz="2800" dirty="0"/>
              <a:t> </a:t>
            </a:r>
            <a:r>
              <a:rPr lang="es-BO" sz="2800" dirty="0" err="1"/>
              <a:t>that</a:t>
            </a:r>
            <a:r>
              <a:rPr lang="es-BO" sz="2800" dirty="0"/>
              <a:t> </a:t>
            </a:r>
            <a:r>
              <a:rPr lang="es-BO" sz="2800" dirty="0" err="1"/>
              <a:t>acts</a:t>
            </a:r>
            <a:r>
              <a:rPr lang="es-BO" sz="2800" dirty="0"/>
              <a:t> as a digital </a:t>
            </a:r>
            <a:r>
              <a:rPr lang="es-BO" sz="2800" dirty="0" err="1"/>
              <a:t>fingerprint</a:t>
            </a:r>
            <a:endParaRPr lang="es-BO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BO" sz="2800" dirty="0"/>
              <a:t>A </a:t>
            </a:r>
            <a:r>
              <a:rPr lang="es-BO" sz="2800" dirty="0" err="1"/>
              <a:t>Protocol</a:t>
            </a:r>
            <a:r>
              <a:rPr lang="es-BO" sz="2800" dirty="0"/>
              <a:t> </a:t>
            </a:r>
            <a:r>
              <a:rPr lang="es-BO" sz="2800" dirty="0" err="1"/>
              <a:t>of</a:t>
            </a:r>
            <a:r>
              <a:rPr lang="es-BO" sz="2800" dirty="0"/>
              <a:t> </a:t>
            </a:r>
            <a:r>
              <a:rPr lang="es-BO" sz="2800" dirty="0" err="1"/>
              <a:t>Consensus</a:t>
            </a:r>
            <a:r>
              <a:rPr lang="es-BO" sz="2800" dirty="0"/>
              <a:t> </a:t>
            </a:r>
            <a:r>
              <a:rPr lang="es-BO" sz="2800" dirty="0" err="1"/>
              <a:t>PoW</a:t>
            </a:r>
            <a:br>
              <a:rPr lang="es-BO" sz="2800" dirty="0"/>
            </a:br>
            <a:r>
              <a:rPr lang="es-BO" sz="2800" dirty="0" err="1"/>
              <a:t>The</a:t>
            </a:r>
            <a:r>
              <a:rPr lang="es-BO" sz="2800" dirty="0"/>
              <a:t> </a:t>
            </a:r>
            <a:r>
              <a:rPr lang="es-BO" sz="2800" dirty="0" err="1"/>
              <a:t>foundation</a:t>
            </a:r>
            <a:r>
              <a:rPr lang="es-BO" sz="2800" dirty="0"/>
              <a:t> </a:t>
            </a:r>
            <a:r>
              <a:rPr lang="es-BO" sz="2800" dirty="0" err="1"/>
              <a:t>of</a:t>
            </a:r>
            <a:r>
              <a:rPr lang="es-BO" sz="2800" dirty="0"/>
              <a:t> </a:t>
            </a:r>
            <a:r>
              <a:rPr lang="es-BO" sz="2800" dirty="0" err="1"/>
              <a:t>the</a:t>
            </a:r>
            <a:r>
              <a:rPr lang="es-BO" sz="2800" dirty="0"/>
              <a:t> </a:t>
            </a:r>
            <a:r>
              <a:rPr lang="es-BO" sz="2800" dirty="0" err="1"/>
              <a:t>network’s</a:t>
            </a:r>
            <a:r>
              <a:rPr lang="es-BO" sz="2800" dirty="0"/>
              <a:t> </a:t>
            </a:r>
            <a:r>
              <a:rPr lang="es-BO" sz="2800" dirty="0" err="1"/>
              <a:t>security</a:t>
            </a:r>
            <a:r>
              <a:rPr lang="es-BO" sz="2800" dirty="0"/>
              <a:t> </a:t>
            </a:r>
            <a:r>
              <a:rPr lang="es-BO" sz="2800" dirty="0" err="1"/>
              <a:t>to</a:t>
            </a:r>
            <a:r>
              <a:rPr lang="es-BO" sz="2800" dirty="0"/>
              <a:t> </a:t>
            </a:r>
            <a:r>
              <a:rPr lang="es-BO" sz="2800" dirty="0" err="1"/>
              <a:t>maintain</a:t>
            </a:r>
            <a:r>
              <a:rPr lang="es-BO" sz="2800" dirty="0"/>
              <a:t> a </a:t>
            </a:r>
            <a:r>
              <a:rPr lang="es-BO" sz="2800" dirty="0" err="1"/>
              <a:t>common</a:t>
            </a:r>
            <a:r>
              <a:rPr lang="es-BO" sz="2800" dirty="0"/>
              <a:t> </a:t>
            </a:r>
            <a:r>
              <a:rPr lang="es-BO" sz="2800" dirty="0" err="1"/>
              <a:t>ledger</a:t>
            </a:r>
            <a:endParaRPr lang="es-BO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BO" sz="2800" dirty="0"/>
              <a:t>A </a:t>
            </a:r>
            <a:r>
              <a:rPr lang="es-BO" sz="2800" dirty="0" err="1"/>
              <a:t>cryptographic</a:t>
            </a:r>
            <a:r>
              <a:rPr lang="es-BO" sz="2800" dirty="0"/>
              <a:t> Digital </a:t>
            </a:r>
            <a:r>
              <a:rPr lang="es-BO" sz="2800" dirty="0" err="1"/>
              <a:t>Signature</a:t>
            </a:r>
            <a:br>
              <a:rPr lang="es-BO" sz="2800" dirty="0"/>
            </a:br>
            <a:r>
              <a:rPr lang="es-BO" sz="2800" dirty="0"/>
              <a:t>ECDSA </a:t>
            </a:r>
            <a:r>
              <a:rPr lang="es-BO" sz="2800" dirty="0" err="1"/>
              <a:t>it</a:t>
            </a:r>
            <a:r>
              <a:rPr lang="es-BO" sz="2800" dirty="0"/>
              <a:t> </a:t>
            </a:r>
            <a:r>
              <a:rPr lang="es-BO" sz="2800" dirty="0" err="1"/>
              <a:t>is</a:t>
            </a:r>
            <a:r>
              <a:rPr lang="es-BO" sz="2800" dirty="0"/>
              <a:t> </a:t>
            </a:r>
            <a:r>
              <a:rPr lang="es-BO" sz="2800" dirty="0" err="1"/>
              <a:t>the</a:t>
            </a:r>
            <a:r>
              <a:rPr lang="es-BO" sz="2800" dirty="0"/>
              <a:t> </a:t>
            </a:r>
            <a:r>
              <a:rPr lang="es-BO" sz="2800" dirty="0" err="1"/>
              <a:t>foundation</a:t>
            </a:r>
            <a:r>
              <a:rPr lang="es-BO" sz="2800" dirty="0"/>
              <a:t> </a:t>
            </a:r>
            <a:r>
              <a:rPr lang="es-BO" sz="2800" dirty="0" err="1"/>
              <a:t>of</a:t>
            </a:r>
            <a:r>
              <a:rPr lang="es-BO" sz="2800" dirty="0"/>
              <a:t> absolute </a:t>
            </a:r>
            <a:r>
              <a:rPr lang="es-BO" sz="2800" dirty="0" err="1"/>
              <a:t>private</a:t>
            </a:r>
            <a:r>
              <a:rPr lang="es-BO" sz="2800" dirty="0"/>
              <a:t> </a:t>
            </a:r>
            <a:r>
              <a:rPr lang="es-BO" sz="2800" dirty="0" err="1"/>
              <a:t>property</a:t>
            </a:r>
            <a:endParaRPr lang="es-BO" sz="2800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943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98FFD-4D5D-DF3F-FF51-C65423E9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AD3A721-D876-B338-63B1-8F2C56DB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12" y="178602"/>
            <a:ext cx="9418320" cy="909320"/>
          </a:xfrm>
        </p:spPr>
        <p:txBody>
          <a:bodyPr>
            <a:normAutofit fontScale="90000"/>
          </a:bodyPr>
          <a:lstStyle/>
          <a:p>
            <a:r>
              <a:rPr lang="es-BO" dirty="0" err="1"/>
              <a:t>Motivation</a:t>
            </a:r>
            <a:endParaRPr lang="es-B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D867E73-4809-69EE-A3CF-95382BEDE633}"/>
              </a:ext>
            </a:extLst>
          </p:cNvPr>
          <p:cNvSpPr txBox="1"/>
          <p:nvPr/>
        </p:nvSpPr>
        <p:spPr>
          <a:xfrm>
            <a:off x="692912" y="1482424"/>
            <a:ext cx="56789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first</a:t>
            </a:r>
            <a:r>
              <a:rPr lang="es-BO" dirty="0"/>
              <a:t> </a:t>
            </a:r>
            <a:r>
              <a:rPr lang="es-BO" dirty="0" err="1"/>
              <a:t>principle</a:t>
            </a:r>
            <a:r>
              <a:rPr lang="es-BO" dirty="0"/>
              <a:t>: </a:t>
            </a:r>
            <a:r>
              <a:rPr lang="es-BO" dirty="0" err="1"/>
              <a:t>Not</a:t>
            </a:r>
            <a:r>
              <a:rPr lang="es-BO" dirty="0"/>
              <a:t> </a:t>
            </a:r>
            <a:r>
              <a:rPr lang="es-BO" dirty="0" err="1"/>
              <a:t>your</a:t>
            </a:r>
            <a:r>
              <a:rPr lang="es-BO" dirty="0"/>
              <a:t> </a:t>
            </a:r>
            <a:r>
              <a:rPr lang="es-BO" dirty="0" err="1"/>
              <a:t>keys</a:t>
            </a:r>
            <a:r>
              <a:rPr lang="es-BO" dirty="0"/>
              <a:t>, </a:t>
            </a:r>
            <a:r>
              <a:rPr lang="es-BO" dirty="0" err="1"/>
              <a:t>not</a:t>
            </a:r>
            <a:r>
              <a:rPr lang="es-BO" dirty="0"/>
              <a:t> </a:t>
            </a:r>
            <a:r>
              <a:rPr lang="es-BO" dirty="0" err="1"/>
              <a:t>your</a:t>
            </a:r>
            <a:r>
              <a:rPr lang="es-BO" dirty="0"/>
              <a:t> Bitcoins.</a:t>
            </a:r>
          </a:p>
          <a:p>
            <a:endParaRPr lang="es-BO" dirty="0"/>
          </a:p>
          <a:p>
            <a:pPr marL="285750" indent="-285750">
              <a:buFontTx/>
              <a:buChar char="-"/>
            </a:pPr>
            <a:r>
              <a:rPr lang="es-BO" dirty="0"/>
              <a:t>Single Point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Failure</a:t>
            </a:r>
            <a:r>
              <a:rPr lang="es-BO" dirty="0"/>
              <a:t>:</a:t>
            </a:r>
          </a:p>
          <a:p>
            <a:pPr lvl="1"/>
            <a:r>
              <a:rPr lang="es-BO" dirty="0" err="1"/>
              <a:t>If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lost</a:t>
            </a:r>
            <a:r>
              <a:rPr lang="es-BO" dirty="0"/>
              <a:t> </a:t>
            </a:r>
            <a:r>
              <a:rPr lang="es-BO" dirty="0" err="1"/>
              <a:t>your</a:t>
            </a:r>
            <a:r>
              <a:rPr lang="es-BO" dirty="0"/>
              <a:t> </a:t>
            </a:r>
            <a:r>
              <a:rPr lang="es-BO" dirty="0" err="1"/>
              <a:t>private</a:t>
            </a:r>
            <a:r>
              <a:rPr lang="es-BO" dirty="0"/>
              <a:t> </a:t>
            </a:r>
            <a:r>
              <a:rPr lang="es-BO" dirty="0" err="1"/>
              <a:t>key</a:t>
            </a:r>
            <a:r>
              <a:rPr lang="es-BO" dirty="0"/>
              <a:t>,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lost</a:t>
            </a:r>
            <a:r>
              <a:rPr lang="es-BO" dirty="0"/>
              <a:t> </a:t>
            </a:r>
            <a:r>
              <a:rPr lang="es-BO" dirty="0" err="1"/>
              <a:t>all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your</a:t>
            </a:r>
            <a:r>
              <a:rPr lang="es-BO" dirty="0"/>
              <a:t> Bitcoins</a:t>
            </a:r>
          </a:p>
          <a:p>
            <a:pPr lvl="1"/>
            <a:endParaRPr lang="es-BO" dirty="0"/>
          </a:p>
          <a:p>
            <a:pPr marL="285750" indent="-285750">
              <a:buFontTx/>
              <a:buChar char="-"/>
            </a:pPr>
            <a:r>
              <a:rPr lang="es-BO" dirty="0"/>
              <a:t>A </a:t>
            </a:r>
            <a:r>
              <a:rPr lang="es-BO" dirty="0" err="1"/>
              <a:t>Solution</a:t>
            </a:r>
            <a:r>
              <a:rPr lang="es-BO" dirty="0"/>
              <a:t>:</a:t>
            </a:r>
          </a:p>
          <a:p>
            <a:pPr lvl="1"/>
            <a:r>
              <a:rPr lang="es-BO" dirty="0" err="1"/>
              <a:t>Multisign</a:t>
            </a:r>
            <a:r>
              <a:rPr lang="es-BO" dirty="0"/>
              <a:t> </a:t>
            </a:r>
            <a:r>
              <a:rPr lang="es-BO" dirty="0" err="1"/>
              <a:t>Scheme</a:t>
            </a:r>
            <a:r>
              <a:rPr lang="es-BO" dirty="0"/>
              <a:t>, </a:t>
            </a:r>
            <a:r>
              <a:rPr lang="es-BO" dirty="0" err="1"/>
              <a:t>you</a:t>
            </a:r>
            <a:r>
              <a:rPr lang="es-BO" dirty="0"/>
              <a:t> can </a:t>
            </a:r>
            <a:r>
              <a:rPr lang="es-BO" dirty="0" err="1"/>
              <a:t>create</a:t>
            </a:r>
            <a:r>
              <a:rPr lang="es-BO" dirty="0"/>
              <a:t> </a:t>
            </a:r>
            <a:r>
              <a:rPr lang="es-ES" dirty="0"/>
              <a:t>a </a:t>
            </a:r>
            <a:r>
              <a:rPr lang="es-ES" dirty="0" err="1"/>
              <a:t>special</a:t>
            </a:r>
            <a:r>
              <a:rPr lang="es-ES" dirty="0"/>
              <a:t> UTXO (</a:t>
            </a:r>
            <a:r>
              <a:rPr lang="es-ES" dirty="0" err="1"/>
              <a:t>coins</a:t>
            </a:r>
            <a:r>
              <a:rPr lang="es-ES" dirty="0"/>
              <a:t>) with a </a:t>
            </a:r>
            <a:r>
              <a:rPr lang="es-ES" dirty="0" err="1"/>
              <a:t>Lock</a:t>
            </a:r>
            <a:r>
              <a:rPr lang="es-ES" dirty="0"/>
              <a:t> Script,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a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signs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Keys</a:t>
            </a:r>
            <a:r>
              <a:rPr lang="es-ES" dirty="0"/>
              <a:t> t/n  </a:t>
            </a:r>
            <a:r>
              <a:rPr lang="es-ES" dirty="0" err="1"/>
              <a:t>e.g</a:t>
            </a:r>
            <a:r>
              <a:rPr lang="es-ES" dirty="0"/>
              <a:t>. 3/5 are </a:t>
            </a:r>
            <a:r>
              <a:rPr lang="es-ES" dirty="0" err="1"/>
              <a:t>needed</a:t>
            </a:r>
            <a:r>
              <a:rPr lang="es-ES" dirty="0"/>
              <a:t> to </a:t>
            </a: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valid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A New </a:t>
            </a:r>
            <a:r>
              <a:rPr lang="es-ES" dirty="0" err="1"/>
              <a:t>Problem</a:t>
            </a:r>
            <a:r>
              <a:rPr lang="es-ES" dirty="0"/>
              <a:t>: </a:t>
            </a:r>
          </a:p>
          <a:p>
            <a:r>
              <a:rPr lang="es-ES" dirty="0"/>
              <a:t>	</a:t>
            </a:r>
            <a:r>
              <a:rPr lang="en-US" dirty="0"/>
              <a:t>As the need to use the network grows, the 	space in a block becomes more expensive. 	Having many signatures takes up a lot of 	space.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3803B8-B208-3CE7-2098-E8C4307A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818" y="1567145"/>
            <a:ext cx="4950589" cy="38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8C5C-A894-5C2C-08B5-6A41089F1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469F59-D20D-57BB-185D-8DC5EDD1E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9418320" cy="848467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87D8AAA-FA8D-2AFF-98FA-F1B941334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53" y="1280161"/>
            <a:ext cx="10818795" cy="521208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New efficient ways to sign a UTXO are needed, avoiding reliance on a single point of failure.</a:t>
            </a:r>
          </a:p>
          <a:p>
            <a:r>
              <a:rPr lang="en-US" sz="3300" dirty="0"/>
              <a:t>New Idea:  A Threshold Signature.</a:t>
            </a:r>
            <a:br>
              <a:rPr lang="en-US" sz="3300" dirty="0"/>
            </a:br>
            <a:br>
              <a:rPr lang="en-US" sz="3300" dirty="0"/>
            </a:br>
            <a:r>
              <a:rPr lang="en-US" sz="3300" b="1" dirty="0"/>
              <a:t>What is the difference with </a:t>
            </a:r>
            <a:r>
              <a:rPr lang="en-US" sz="3300" b="1" dirty="0" err="1"/>
              <a:t>multisignature</a:t>
            </a:r>
            <a:r>
              <a:rPr lang="en-US" sz="3300" b="1" dirty="0"/>
              <a:t>:</a:t>
            </a:r>
            <a:endParaRPr lang="en-US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In </a:t>
            </a:r>
            <a:r>
              <a:rPr lang="en-US" sz="3300" b="1" dirty="0" err="1"/>
              <a:t>multisignature</a:t>
            </a:r>
            <a:r>
              <a:rPr lang="en-US" sz="3300" dirty="0"/>
              <a:t>, each participant has their own signature, which they must provide to authorize a transaction with a minimum threshold of </a:t>
            </a:r>
            <a:r>
              <a:rPr lang="en-US" sz="3300" b="1" dirty="0"/>
              <a:t>t</a:t>
            </a:r>
            <a:r>
              <a:rPr lang="en-US" sz="33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In </a:t>
            </a:r>
            <a:r>
              <a:rPr lang="en-US" sz="3300" b="1" dirty="0"/>
              <a:t>threshold signature</a:t>
            </a:r>
            <a:r>
              <a:rPr lang="en-US" sz="3300" dirty="0"/>
              <a:t>, a threshold of </a:t>
            </a:r>
            <a:r>
              <a:rPr lang="en-US" sz="3300" b="1" dirty="0"/>
              <a:t>t+1</a:t>
            </a:r>
            <a:r>
              <a:rPr lang="en-US" sz="3300" dirty="0"/>
              <a:t> participants combine their parts of a secret key to generate a </a:t>
            </a:r>
            <a:r>
              <a:rPr lang="en-US" sz="3300" b="1" dirty="0"/>
              <a:t>single valid signature</a:t>
            </a:r>
            <a:r>
              <a:rPr lang="en-US" sz="3300" dirty="0"/>
              <a:t>, without anyone knowing the private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8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293606-21A0-48D6-83C7-9A217D61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9418320" cy="848467"/>
          </a:xfrm>
        </p:spPr>
        <p:txBody>
          <a:bodyPr>
            <a:normAutofit fontScale="90000"/>
          </a:bodyPr>
          <a:lstStyle/>
          <a:p>
            <a:r>
              <a:rPr lang="en-US" dirty="0"/>
              <a:t>ECDSA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C5D1406-0DBE-8D83-551D-94184D2F9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53" y="1280161"/>
            <a:ext cx="10818795" cy="5212080"/>
          </a:xfrm>
        </p:spPr>
        <p:txBody>
          <a:bodyPr>
            <a:normAutofit/>
          </a:bodyPr>
          <a:lstStyle/>
          <a:p>
            <a:r>
              <a:rPr lang="en-US" dirty="0"/>
              <a:t>Use a NIST standard:   SECp256K1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86BBCD-CD3D-96F6-F1EB-DCF53B05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0" y="2067526"/>
            <a:ext cx="9554678" cy="32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F2F78-6616-6D4A-B347-AC9AF65B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A3B4B9-4174-1C46-0B83-16CFCBDD8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9418320" cy="848467"/>
          </a:xfrm>
        </p:spPr>
        <p:txBody>
          <a:bodyPr>
            <a:normAutofit fontScale="90000"/>
          </a:bodyPr>
          <a:lstStyle/>
          <a:p>
            <a:r>
              <a:rPr lang="en-US" dirty="0"/>
              <a:t>ECDSA - Demo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560F0-1B37-BD32-7EA2-40FAE9CD1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2192153"/>
            <a:ext cx="9418320" cy="1691640"/>
          </a:xfrm>
        </p:spPr>
        <p:txBody>
          <a:bodyPr/>
          <a:lstStyle/>
          <a:p>
            <a:r>
              <a:rPr lang="en-US" dirty="0"/>
              <a:t>Please check </a:t>
            </a:r>
            <a:r>
              <a:rPr lang="en-US" dirty="0" err="1"/>
              <a:t>test_ecdsa.ipynb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8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5A6A-8600-32F9-110A-E0F512BF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4AE7DA-DB77-45A4-6CA4-C8B65B36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58" y="287314"/>
            <a:ext cx="9418320" cy="84846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Threshold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30F1D-FD8F-284E-E484-EE3A68827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18" y="2192152"/>
            <a:ext cx="9052560" cy="3005489"/>
          </a:xfrm>
        </p:spPr>
        <p:txBody>
          <a:bodyPr>
            <a:normAutofit/>
          </a:bodyPr>
          <a:lstStyle/>
          <a:p>
            <a:r>
              <a:rPr lang="en-US" dirty="0"/>
              <a:t>1. It requires only n ≥ t + 1 servers.</a:t>
            </a:r>
          </a:p>
          <a:p>
            <a:r>
              <a:rPr lang="en-US" dirty="0"/>
              <a:t>2. The protocol requires only a constant number of rounds.</a:t>
            </a:r>
          </a:p>
          <a:p>
            <a:r>
              <a:rPr lang="en-US" dirty="0"/>
              <a:t>3. The computation time for each player is constant.</a:t>
            </a:r>
          </a:p>
          <a:p>
            <a:r>
              <a:rPr lang="en-US" dirty="0"/>
              <a:t>4. Players require only a constant amount of storage.</a:t>
            </a:r>
          </a:p>
        </p:txBody>
      </p:sp>
    </p:spTree>
    <p:extLst>
      <p:ext uri="{BB962C8B-B14F-4D97-AF65-F5344CB8AC3E}">
        <p14:creationId xmlns:p14="http://schemas.microsoft.com/office/powerpoint/2010/main" val="659772507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142</TotalTime>
  <Words>1167</Words>
  <Application>Microsoft Office PowerPoint</Application>
  <PresentationFormat>Panorámica</PresentationFormat>
  <Paragraphs>94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Schoolbook</vt:lpstr>
      <vt:lpstr>Helvetica Neue</vt:lpstr>
      <vt:lpstr>Wingdings</vt:lpstr>
      <vt:lpstr>Wingdings 2</vt:lpstr>
      <vt:lpstr>Vista</vt:lpstr>
      <vt:lpstr>Private Key Sharing for Threshold Signatures in Bitcoin: Shamir’s Scheme and a Preliminary Study on Level-1 Homomorphic Encryption Applications</vt:lpstr>
      <vt:lpstr>Index</vt:lpstr>
      <vt:lpstr>Introduction</vt:lpstr>
      <vt:lpstr>Bitcoin Base</vt:lpstr>
      <vt:lpstr>Motivation</vt:lpstr>
      <vt:lpstr>Motivation</vt:lpstr>
      <vt:lpstr>ECDSA </vt:lpstr>
      <vt:lpstr>ECDSA - Demo </vt:lpstr>
      <vt:lpstr>Proposal Threshold</vt:lpstr>
      <vt:lpstr>Proposal Threshold</vt:lpstr>
      <vt:lpstr>Proposal Threshold</vt:lpstr>
      <vt:lpstr>Considerations and protocol</vt:lpstr>
      <vt:lpstr>Considerations and protocol</vt:lpstr>
      <vt:lpstr>Experiments and Results </vt:lpstr>
      <vt:lpstr>Conclusions</vt:lpstr>
      <vt:lpstr>References.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Crespo</dc:creator>
  <cp:lastModifiedBy>Juan Pablo Crespo</cp:lastModifiedBy>
  <cp:revision>1</cp:revision>
  <dcterms:created xsi:type="dcterms:W3CDTF">2024-12-24T14:55:00Z</dcterms:created>
  <dcterms:modified xsi:type="dcterms:W3CDTF">2024-12-24T17:17:45Z</dcterms:modified>
</cp:coreProperties>
</file>