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5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5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1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33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4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73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9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08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4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9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4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5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BEA69D-989C-4691-AA0E-1F2E48B2954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2D2A-87A6-49F8-B5A7-CBF03A1A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2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6A32-24BB-42CC-8E3E-B988F823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81878"/>
            <a:ext cx="9404723" cy="1071370"/>
          </a:xfrm>
        </p:spPr>
        <p:txBody>
          <a:bodyPr/>
          <a:lstStyle/>
          <a:p>
            <a:r>
              <a:rPr lang="en-US" dirty="0"/>
              <a:t>Define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C0DC-79DC-426B-AD28-F567875B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43126"/>
            <a:ext cx="8946541" cy="413299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Government agency does not have the resources to manually classify drone imagery for urban planning efforts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Will an automated classification system allow the government agency to produce the needed results given their limited resources?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much classification accuracy will be lost by the automated system relative to manual classification?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there enough available data with the agency to produce a quality automated classifier?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1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E969-4721-48F8-8986-1284CAC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62832"/>
            <a:ext cx="9404723" cy="1111126"/>
          </a:xfrm>
        </p:spPr>
        <p:txBody>
          <a:bodyPr/>
          <a:lstStyle/>
          <a:p>
            <a:r>
              <a:rPr lang="en-US" dirty="0"/>
              <a:t>Measurement Priorities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49CA-B0C0-423D-AC19-930F35A9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2890"/>
            <a:ext cx="8946541" cy="557511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to measure: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amount of resources are saved through classification automation?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will accuracy be measured?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quantifiable features and values can be extracted from the images?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observations for each class in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measure 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Saved resources: Total government agency expenditures allocated to other projects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Accuracy: total correct predictions / total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Unit of measures: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Border Length: 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Area: squared 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Color (red, green): RGB color model (0 - 255) value of individual pixels of feature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Rest of attributes are feature measurement ratios or unknown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 questions: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feature classes have lower classification accuracy compared to others?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 there a connection between incorrectly classified features?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Proximity to shadows,  coarseness of image, partially photographed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4DF6-3323-4B6A-8375-546A50C7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1581"/>
            <a:ext cx="9404723" cy="1124378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8BBE-E818-46C6-AA99-0E0E845F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97596"/>
            <a:ext cx="3626920" cy="1731242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Border Index (shape variable) 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Area in m</a:t>
            </a:r>
            <a:r>
              <a:rPr lang="en-US" baseline="30000" dirty="0"/>
              <a:t>2</a:t>
            </a:r>
            <a:r>
              <a:rPr lang="en-US" dirty="0"/>
              <a:t> (size variable) 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Roundness (shape variable) 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Brightness (spectral variable) 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Shape Index (shape variable)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A25FE-1220-43F4-B649-B6D0A6510C3F}"/>
              </a:ext>
            </a:extLst>
          </p:cNvPr>
          <p:cNvSpPr txBox="1"/>
          <p:nvPr/>
        </p:nvSpPr>
        <p:spPr>
          <a:xfrm>
            <a:off x="4000341" y="2046420"/>
            <a:ext cx="391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Compactness (shape variable) 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Mean and SD Green (spectral variable) 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Mean and SD Red (spectral variable)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Mean and SD Near Infrared (spectral variable)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Length/Width (shape variable)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A2AAE-77DA-4EA4-9109-55B19BC85AA6}"/>
              </a:ext>
            </a:extLst>
          </p:cNvPr>
          <p:cNvSpPr txBox="1"/>
          <p:nvPr/>
        </p:nvSpPr>
        <p:spPr>
          <a:xfrm>
            <a:off x="646111" y="1212475"/>
            <a:ext cx="10176563" cy="73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Agency with several thousand drone high resolution images, 650 delivered to Redhorse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From these images, 21 features at each of 7 levels of coarseness can be extracted: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EC0E-0B09-46C7-833A-84F8E32C4653}"/>
              </a:ext>
            </a:extLst>
          </p:cNvPr>
          <p:cNvSpPr txBox="1"/>
          <p:nvPr/>
        </p:nvSpPr>
        <p:spPr>
          <a:xfrm>
            <a:off x="7918971" y="2015139"/>
            <a:ext cx="37646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Rectangularity (shape variable)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Border Length (shape variable) 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3 Gray-Level Co-occurrence attributes (texture variables)  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Density (shape variable) 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Asymmetry (shape variable) 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NDVI: Normalized Difference Vegetation Index (spectral variable)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4290F-9962-4486-9961-7A5ABDEA36C0}"/>
              </a:ext>
            </a:extLst>
          </p:cNvPr>
          <p:cNvSpPr txBox="1"/>
          <p:nvPr/>
        </p:nvSpPr>
        <p:spPr>
          <a:xfrm>
            <a:off x="646111" y="3688954"/>
            <a:ext cx="110636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Business Rules: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All predictor data is numeric and unitless, no string data except for class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All fields must be complete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Each column has single, standard unit of measurement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Complete data from each image is collected by single team member to prevent duplicate entries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Images must be collected in spring/summer to capture green vegetation coloring and same time of day for shadow standardization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DC23A-C90B-4602-8246-AE9E8085B32B}"/>
              </a:ext>
            </a:extLst>
          </p:cNvPr>
          <p:cNvSpPr txBox="1"/>
          <p:nvPr/>
        </p:nvSpPr>
        <p:spPr>
          <a:xfrm>
            <a:off x="646111" y="5645525"/>
            <a:ext cx="1089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Storage and Updating: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Excel can be used for collaborative data entry and storing raw data</a:t>
            </a:r>
          </a:p>
          <a:p>
            <a:pPr marL="285750" indent="-285750">
              <a:buClr>
                <a:schemeClr val="bg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If the available data becomes large, MongoDB (NoSQL database) used for storage and querying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084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BC07-FC62-4EC4-90EB-D6279B14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15616"/>
            <a:ext cx="9404723" cy="1137631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320F-7AF7-4699-B846-F6D6DDC2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01" y="1614293"/>
            <a:ext cx="4806168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Train/test split on 60:40 ratio (410 training, 265 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data is numeric with no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Normalize and standardize data to keep on same scale [0,1] and in normal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selection with XGBoost tree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Elastic Net, </a:t>
            </a:r>
            <a:r>
              <a:rPr lang="en-US" dirty="0" err="1"/>
              <a:t>kNN</a:t>
            </a:r>
            <a:r>
              <a:rPr lang="en-US" dirty="0"/>
              <a:t>, and Multinomial Logistic Regression models run and used for prediction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FCA6B-02CD-4F32-A27D-14811D8F3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8" y="3712034"/>
            <a:ext cx="3362794" cy="298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C20BA8-1AA2-4720-BFE7-2AE75C31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225"/>
            <a:ext cx="5473682" cy="337804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902A942-A9DB-4C13-A0B8-9F03F39A9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85909"/>
              </p:ext>
            </p:extLst>
          </p:nvPr>
        </p:nvGraphicFramePr>
        <p:xfrm>
          <a:off x="6096000" y="3725012"/>
          <a:ext cx="1757018" cy="22592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78509">
                  <a:extLst>
                    <a:ext uri="{9D8B030D-6E8A-4147-A177-3AD203B41FA5}">
                      <a16:colId xmlns:a16="http://schemas.microsoft.com/office/drawing/2014/main" val="596018751"/>
                    </a:ext>
                  </a:extLst>
                </a:gridCol>
                <a:gridCol w="878509">
                  <a:extLst>
                    <a:ext uri="{9D8B030D-6E8A-4147-A177-3AD203B41FA5}">
                      <a16:colId xmlns:a16="http://schemas.microsoft.com/office/drawing/2014/main" val="1193516802"/>
                    </a:ext>
                  </a:extLst>
                </a:gridCol>
              </a:tblGrid>
              <a:tr h="2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Num_Val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8568689"/>
                  </a:ext>
                </a:extLst>
              </a:tr>
              <a:tr h="2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asphalt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068813"/>
                  </a:ext>
                </a:extLst>
              </a:tr>
              <a:tr h="2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building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99689"/>
                  </a:ext>
                </a:extLst>
              </a:tr>
              <a:tr h="2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304094"/>
                  </a:ext>
                </a:extLst>
              </a:tr>
              <a:tr h="2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concrete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437596"/>
                  </a:ext>
                </a:extLst>
              </a:tr>
              <a:tr h="2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grass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4415710"/>
                  </a:ext>
                </a:extLst>
              </a:tr>
              <a:tr h="2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pool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4478623"/>
                  </a:ext>
                </a:extLst>
              </a:tr>
              <a:tr h="2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shadow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961977"/>
                  </a:ext>
                </a:extLst>
              </a:tr>
              <a:tr h="2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soil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6780266"/>
                  </a:ext>
                </a:extLst>
              </a:tr>
              <a:tr h="2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tree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8297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D84DCD-7B56-490D-A8BB-C0189AF01920}"/>
              </a:ext>
            </a:extLst>
          </p:cNvPr>
          <p:cNvSpPr txBox="1"/>
          <p:nvPr/>
        </p:nvSpPr>
        <p:spPr>
          <a:xfrm>
            <a:off x="5989595" y="5984272"/>
            <a:ext cx="1969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Multinomial Logistic Regression Model Results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1DF56E-7175-4522-91FB-AAC2B3332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225"/>
            <a:ext cx="5473684" cy="3208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8E4155-16DA-4300-9602-810D0C5B3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6" y="3372505"/>
            <a:ext cx="5473684" cy="33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9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32B4-3553-4756-820E-7582A351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5263370" cy="891654"/>
          </a:xfrm>
        </p:spPr>
        <p:txBody>
          <a:bodyPr/>
          <a:lstStyle/>
          <a:p>
            <a:r>
              <a:rPr lang="en-US" dirty="0"/>
              <a:t>Interpreting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DC54-6567-4F27-A118-9575B236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86" y="1501255"/>
            <a:ext cx="9976514" cy="50087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Tree and grass had most accurate 								      prediction rate(result of NDVI feature), 										 soil had worst (62%)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Building/soil vs. concrete were most 											 difficult to differentiate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Multinomial Logistic Regression returns 								        overall prediction accuracy of 80%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Uneven distribution of class and high										 number of classes results in inadequate amount of training and testing data for some levels of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model can predict class with fair amount of accuracy, more complex models will save significant resources for government agency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training and testing data and a more uniform distribution of class is required to improve model performance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A3F0B-1B75-4E47-961A-910AE36CB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20" y="621230"/>
            <a:ext cx="5263370" cy="33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26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3124</TotalTime>
  <Words>542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Define Problem</vt:lpstr>
      <vt:lpstr>Measurement Priorities </vt:lpstr>
      <vt:lpstr>Data Collection</vt:lpstr>
      <vt:lpstr>Data Analysis</vt:lpstr>
      <vt:lpstr>Interpreting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sjcrum</dc:creator>
  <cp:lastModifiedBy>sjcrum</cp:lastModifiedBy>
  <cp:revision>67</cp:revision>
  <dcterms:created xsi:type="dcterms:W3CDTF">2018-04-18T23:07:22Z</dcterms:created>
  <dcterms:modified xsi:type="dcterms:W3CDTF">2018-04-21T03:12:22Z</dcterms:modified>
</cp:coreProperties>
</file>