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1" r:id="rId4"/>
    <p:sldId id="264" r:id="rId5"/>
    <p:sldId id="259" r:id="rId6"/>
    <p:sldId id="258" r:id="rId7"/>
    <p:sldId id="257" r:id="rId8"/>
    <p:sldId id="267" r:id="rId9"/>
    <p:sldId id="26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8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andrew.langsner#!/vizhome/DataWarehousing-NCAA/NCAARegularSeasonDat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cap="none" dirty="0"/>
              <a:t>NCAA Basketball Regular Season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Jack Crum, </a:t>
            </a:r>
            <a:r>
              <a:rPr lang="en-US" dirty="0" err="1"/>
              <a:t>Jiajia</a:t>
            </a:r>
            <a:r>
              <a:rPr lang="en-US" dirty="0"/>
              <a:t> He, </a:t>
            </a:r>
            <a:r>
              <a:rPr lang="en-US" dirty="0" err="1"/>
              <a:t>Qianyi</a:t>
            </a:r>
            <a:r>
              <a:rPr lang="en-US" dirty="0"/>
              <a:t> Huang</a:t>
            </a:r>
          </a:p>
          <a:p>
            <a:pPr algn="r"/>
            <a:r>
              <a:rPr lang="en-US" dirty="0"/>
              <a:t>Andrew Langsner, Tong Sun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6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Comments?</a:t>
            </a:r>
          </a:p>
        </p:txBody>
      </p:sp>
    </p:spTree>
    <p:extLst>
      <p:ext uri="{BB962C8B-B14F-4D97-AF65-F5344CB8AC3E}">
        <p14:creationId xmlns:p14="http://schemas.microsoft.com/office/powerpoint/2010/main" val="244177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dataset?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NCAA</a:t>
            </a:r>
            <a:r>
              <a:rPr lang="zh-CN" altLang="en-US" dirty="0"/>
              <a:t> </a:t>
            </a:r>
            <a:r>
              <a:rPr lang="en-US" altLang="zh-CN" dirty="0"/>
              <a:t>statistics:</a:t>
            </a:r>
            <a:r>
              <a:rPr lang="zh-CN" altLang="en-US" dirty="0"/>
              <a:t> </a:t>
            </a:r>
            <a:r>
              <a:rPr lang="en-US" altLang="zh-CN" dirty="0"/>
              <a:t>74334</a:t>
            </a:r>
            <a:r>
              <a:rPr lang="zh-CN" altLang="en-US" dirty="0"/>
              <a:t> </a:t>
            </a:r>
            <a:r>
              <a:rPr lang="en-US" altLang="zh-CN" dirty="0"/>
              <a:t>×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grain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game and one team</a:t>
            </a:r>
          </a:p>
          <a:p>
            <a:r>
              <a:rPr lang="en-US" altLang="zh-CN" dirty="0"/>
              <a:t>Dimensions:</a:t>
            </a:r>
            <a:r>
              <a:rPr lang="zh-CN" altLang="en-US" dirty="0"/>
              <a:t> </a:t>
            </a:r>
            <a:r>
              <a:rPr lang="en-US" altLang="zh-CN" dirty="0"/>
              <a:t>Date,</a:t>
            </a:r>
            <a:r>
              <a:rPr lang="zh-CN" altLang="en-US" dirty="0"/>
              <a:t> </a:t>
            </a:r>
            <a:r>
              <a:rPr lang="en-US" altLang="zh-CN" dirty="0"/>
              <a:t>Team,</a:t>
            </a:r>
            <a:r>
              <a:rPr lang="zh-CN" altLang="en-US" dirty="0"/>
              <a:t> </a:t>
            </a:r>
            <a:r>
              <a:rPr lang="en-US" altLang="zh-CN" dirty="0"/>
              <a:t>Location,</a:t>
            </a:r>
            <a:r>
              <a:rPr lang="zh-CN" altLang="en-US" dirty="0"/>
              <a:t> </a:t>
            </a:r>
            <a:r>
              <a:rPr lang="en-US" altLang="zh-CN" dirty="0"/>
              <a:t>Conference,</a:t>
            </a:r>
            <a:r>
              <a:rPr lang="zh-CN" altLang="en-US" dirty="0"/>
              <a:t> </a:t>
            </a:r>
            <a:r>
              <a:rPr lang="en-US" altLang="zh-CN" dirty="0"/>
              <a:t>Outcome,</a:t>
            </a:r>
            <a:r>
              <a:rPr lang="zh-CN" altLang="en-US" dirty="0"/>
              <a:t> </a:t>
            </a:r>
            <a:r>
              <a:rPr lang="en-US" altLang="zh-CN" dirty="0"/>
              <a:t>Opponent</a:t>
            </a:r>
          </a:p>
          <a:p>
            <a:r>
              <a:rPr lang="en-US" altLang="zh-CN" dirty="0"/>
              <a:t>Measures:</a:t>
            </a:r>
            <a:r>
              <a:rPr lang="zh-CN" altLang="en-US" dirty="0"/>
              <a:t> </a:t>
            </a:r>
            <a:r>
              <a:rPr lang="en-US" altLang="zh-CN" dirty="0"/>
              <a:t>Overtimes,</a:t>
            </a:r>
            <a:r>
              <a:rPr lang="zh-CN" altLang="en-US" dirty="0"/>
              <a:t> </a:t>
            </a:r>
            <a:r>
              <a:rPr lang="en-US" altLang="zh-CN" dirty="0"/>
              <a:t>Field Goals,</a:t>
            </a:r>
            <a:r>
              <a:rPr lang="zh-CN" altLang="en-US" dirty="0"/>
              <a:t> </a:t>
            </a:r>
            <a:r>
              <a:rPr lang="en-US" altLang="zh-CN" dirty="0"/>
              <a:t>Free Throws,</a:t>
            </a:r>
            <a:r>
              <a:rPr lang="zh-CN" altLang="en-US" dirty="0"/>
              <a:t> </a:t>
            </a:r>
            <a:r>
              <a:rPr lang="en-US" altLang="zh-CN" dirty="0"/>
              <a:t>Rebounds,</a:t>
            </a:r>
            <a:r>
              <a:rPr lang="zh-CN" altLang="en-US" dirty="0"/>
              <a:t> </a:t>
            </a:r>
            <a:r>
              <a:rPr lang="en-US" altLang="zh-CN" dirty="0"/>
              <a:t>Turnovers,</a:t>
            </a:r>
            <a:r>
              <a:rPr lang="zh-CN" altLang="en-US" dirty="0"/>
              <a:t> </a:t>
            </a:r>
            <a:r>
              <a:rPr lang="en-US" altLang="zh-CN" dirty="0"/>
              <a:t>Personal Fouls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0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860693"/>
              </p:ext>
            </p:extLst>
          </p:nvPr>
        </p:nvGraphicFramePr>
        <p:xfrm>
          <a:off x="1148375" y="1366023"/>
          <a:ext cx="10465619" cy="53438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2422">
                  <a:extLst>
                    <a:ext uri="{9D8B030D-6E8A-4147-A177-3AD203B41FA5}">
                      <a16:colId xmlns:a16="http://schemas.microsoft.com/office/drawing/2014/main" val="1908892992"/>
                    </a:ext>
                  </a:extLst>
                </a:gridCol>
                <a:gridCol w="8833197">
                  <a:extLst>
                    <a:ext uri="{9D8B030D-6E8A-4147-A177-3AD203B41FA5}">
                      <a16:colId xmlns:a16="http://schemas.microsoft.com/office/drawing/2014/main" val="146020420"/>
                    </a:ext>
                  </a:extLst>
                </a:gridCol>
              </a:tblGrid>
              <a:tr h="244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Term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4" marR="3484" marT="3484" marB="3762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Definition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4" marR="3484" marT="3484" marB="37626" anchor="b"/>
                </a:tc>
                <a:extLst>
                  <a:ext uri="{0D108BD9-81ED-4DB2-BD59-A6C34878D82A}">
                    <a16:rowId xmlns:a16="http://schemas.microsoft.com/office/drawing/2014/main" val="2552592232"/>
                  </a:ext>
                </a:extLst>
              </a:tr>
              <a:tr h="244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Season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4" marR="3484" marT="3484" marB="37626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The year in which the regular season ended.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4" marR="3484" marT="3484" marB="37626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875227"/>
                  </a:ext>
                </a:extLst>
              </a:tr>
              <a:tr h="244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Day number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4" marR="3484" marT="3484" marB="37626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 integer between 0 and 132 with zero being the 154 days before the final tournament game. 132 is selection Sunday.</a:t>
                      </a:r>
                    </a:p>
                  </a:txBody>
                  <a:tcPr marL="3484" marR="3484" marT="3484" marB="37626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204316"/>
                  </a:ext>
                </a:extLst>
              </a:tr>
              <a:tr h="244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teamID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4" marR="3484" marT="3484" marB="37626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unique four digit identifier assigned to each team.</a:t>
                      </a:r>
                    </a:p>
                  </a:txBody>
                  <a:tcPr marL="3484" marR="3484" marT="3484" marB="37626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125688"/>
                  </a:ext>
                </a:extLst>
              </a:tr>
              <a:tr h="244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teamName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4" marR="3484" marT="3484" marB="37626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name of each team in the for recorded by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Kaggle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its 2017 March Madness Dataset.</a:t>
                      </a:r>
                    </a:p>
                  </a:txBody>
                  <a:tcPr marL="3484" marR="3484" marT="3484" marB="37626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152917"/>
                  </a:ext>
                </a:extLst>
              </a:tr>
              <a:tr h="244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Location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4" marR="3484" marT="3484" marB="37626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location of the game relative to the teams location. (Home, Away, or Neutral)</a:t>
                      </a:r>
                    </a:p>
                  </a:txBody>
                  <a:tcPr marL="3484" marR="3484" marT="3484" marB="37626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787861"/>
                  </a:ext>
                </a:extLst>
              </a:tr>
              <a:tr h="244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gameOutcome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4" marR="3484" marT="3484" marB="37626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win represents if the teams final score was greater than its opponents at the end of the game. Otherwise a loss. No ties.</a:t>
                      </a:r>
                    </a:p>
                  </a:txBody>
                  <a:tcPr marL="3484" marR="3484" marT="3484" marB="37626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496965"/>
                  </a:ext>
                </a:extLst>
              </a:tr>
              <a:tr h="244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Conference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4" marR="3484" marT="3484" marB="37626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Most teams belong to a conference. Blank teams are independent. Conference is officially recorded by the NCAA.</a:t>
                      </a:r>
                    </a:p>
                  </a:txBody>
                  <a:tcPr marL="3484" marR="3484" marT="3484" marB="37626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601049"/>
                  </a:ext>
                </a:extLst>
              </a:tr>
              <a:tr h="244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Opponent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4" marR="3484" marT="3484" marB="37626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teamID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a team’s opponent in a particular game.</a:t>
                      </a:r>
                    </a:p>
                  </a:txBody>
                  <a:tcPr marL="3484" marR="3484" marT="3484" marB="37626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891175"/>
                  </a:ext>
                </a:extLst>
              </a:tr>
              <a:tr h="244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Points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4" marR="3484" marT="3484" marB="37626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total number of points scored based on field goals, three pointers and free throws.</a:t>
                      </a:r>
                    </a:p>
                  </a:txBody>
                  <a:tcPr marL="3484" marR="3484" marT="3484" marB="37626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95272"/>
                  </a:ext>
                </a:extLst>
              </a:tr>
              <a:tr h="244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numOT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4" marR="3484" marT="3484" marB="37626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number of overtimes in a particular game required to break ties.</a:t>
                      </a:r>
                    </a:p>
                  </a:txBody>
                  <a:tcPr marL="3484" marR="3484" marT="3484" marB="37626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846669"/>
                  </a:ext>
                </a:extLst>
              </a:tr>
              <a:tr h="244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fgMade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4" marR="3484" marT="3484" marB="37626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two point shots made.</a:t>
                      </a:r>
                    </a:p>
                  </a:txBody>
                  <a:tcPr marL="3484" marR="3484" marT="3484" marB="37626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447310"/>
                  </a:ext>
                </a:extLst>
              </a:tr>
              <a:tr h="244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fgAttempts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4" marR="3484" marT="3484" marB="37626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two point shots attempted.</a:t>
                      </a:r>
                    </a:p>
                  </a:txBody>
                  <a:tcPr marL="3484" marR="3484" marT="3484" marB="37626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449463"/>
                  </a:ext>
                </a:extLst>
              </a:tr>
              <a:tr h="244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fg3Made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4" marR="3484" marT="3484" marB="37626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three point shots made.</a:t>
                      </a:r>
                    </a:p>
                  </a:txBody>
                  <a:tcPr marL="3484" marR="3484" marT="3484" marB="37626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197421"/>
                  </a:ext>
                </a:extLst>
              </a:tr>
              <a:tr h="244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fg3Attempts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4" marR="3484" marT="3484" marB="37626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three point shots attempted.</a:t>
                      </a:r>
                    </a:p>
                  </a:txBody>
                  <a:tcPr marL="3484" marR="3484" marT="3484" marB="37626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356182"/>
                  </a:ext>
                </a:extLst>
              </a:tr>
              <a:tr h="244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ftMade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4" marR="3484" marT="3484" marB="37626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free throws made.</a:t>
                      </a:r>
                    </a:p>
                  </a:txBody>
                  <a:tcPr marL="3484" marR="3484" marT="3484" marB="37626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850974"/>
                  </a:ext>
                </a:extLst>
              </a:tr>
              <a:tr h="244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ftAttempts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4" marR="3484" marT="3484" marB="37626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free throw shots attempted.</a:t>
                      </a:r>
                    </a:p>
                  </a:txBody>
                  <a:tcPr marL="3484" marR="3484" marT="3484" marB="37626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377381"/>
                  </a:ext>
                </a:extLst>
              </a:tr>
              <a:tr h="244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offRebounds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4" marR="3484" marT="3484" marB="37626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off offensive rebounds defined as when a team retrieves the ball after a failed shot from the same team.</a:t>
                      </a:r>
                    </a:p>
                  </a:txBody>
                  <a:tcPr marL="3484" marR="3484" marT="3484" marB="37626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976742"/>
                  </a:ext>
                </a:extLst>
              </a:tr>
              <a:tr h="244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defRebounds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4" marR="3484" marT="3484" marB="37626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defensive rebounds defined as when a team retrieves the ball after a failed shot by the opposing team.</a:t>
                      </a:r>
                    </a:p>
                  </a:txBody>
                  <a:tcPr marL="3484" marR="3484" marT="3484" marB="37626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072981"/>
                  </a:ext>
                </a:extLst>
              </a:tr>
              <a:tr h="244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Turnovers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4" marR="3484" marT="3484" marB="37626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When a team loses possession of the ball without making a shot.</a:t>
                      </a:r>
                    </a:p>
                  </a:txBody>
                  <a:tcPr marL="3484" marR="3484" marT="3484" marB="37626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560735"/>
                  </a:ext>
                </a:extLst>
              </a:tr>
              <a:tr h="244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pFoul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4" marR="3484" marT="3484" marB="37626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Personal foul, determined by the referee for a number of offenses.</a:t>
                      </a:r>
                    </a:p>
                  </a:txBody>
                  <a:tcPr marL="3484" marR="3484" marT="3484" marB="37626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609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73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sp>
        <p:nvSpPr>
          <p:cNvPr id="12" name="Rectangle 11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indoor, wall, window, large&#10;&#10;Description generated with high confidence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20" t="5412" r="58818" b="66938"/>
          <a:stretch/>
        </p:blipFill>
        <p:spPr>
          <a:xfrm>
            <a:off x="3211373" y="1357967"/>
            <a:ext cx="6065817" cy="1633950"/>
          </a:xfrm>
          <a:prstGeom prst="rect">
            <a:avLst/>
          </a:prstGeom>
        </p:spPr>
      </p:pic>
      <p:pic>
        <p:nvPicPr>
          <p:cNvPr id="8" name="Picture 7" descr="A picture containing indoor, wall, window, large&#10;&#10;Description generated with high confidence"/>
          <p:cNvPicPr>
            <a:picLocks noChangeAspect="1"/>
          </p:cNvPicPr>
          <p:nvPr/>
        </p:nvPicPr>
        <p:blipFill rotWithShape="1">
          <a:blip r:embed="rId2"/>
          <a:srcRect l="41100" t="6083" b="66714"/>
          <a:stretch/>
        </p:blipFill>
        <p:spPr>
          <a:xfrm>
            <a:off x="1628768" y="3979469"/>
            <a:ext cx="9275399" cy="16415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14807" y="621539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Dimensions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36191" y="324304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Measures</a:t>
            </a:r>
          </a:p>
        </p:txBody>
      </p:sp>
    </p:spTree>
    <p:extLst>
      <p:ext uri="{BB962C8B-B14F-4D97-AF65-F5344CB8AC3E}">
        <p14:creationId xmlns:p14="http://schemas.microsoft.com/office/powerpoint/2010/main" val="226839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Model</a:t>
            </a:r>
          </a:p>
        </p:txBody>
      </p:sp>
      <p:pic>
        <p:nvPicPr>
          <p:cNvPr id="7" name="Content Placeholder 6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2324" r="22813" b="48707"/>
          <a:stretch/>
        </p:blipFill>
        <p:spPr>
          <a:xfrm>
            <a:off x="1689523" y="1326338"/>
            <a:ext cx="9194821" cy="4935474"/>
          </a:xfrm>
        </p:spPr>
      </p:pic>
      <p:sp>
        <p:nvSpPr>
          <p:cNvPr id="3" name="Oval 2"/>
          <p:cNvSpPr/>
          <p:nvPr/>
        </p:nvSpPr>
        <p:spPr>
          <a:xfrm>
            <a:off x="8786285" y="4030135"/>
            <a:ext cx="150283" cy="14816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7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grpSp>
        <p:nvGrpSpPr>
          <p:cNvPr id="24" name="Group 23"/>
          <p:cNvGrpSpPr>
            <a:grpSpLocks noGrp="1" noUngrp="1" noRot="1" noChangeAspect="1" noMove="1" noResize="1"/>
          </p:cNvGrpSpPr>
          <p:nvPr>
            <p:extLst/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" name="Freeform 6"/>
            <p:cNvSpPr/>
            <p:nvPr>
              <p:extLst/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6" name="Freeform 6"/>
            <p:cNvSpPr/>
            <p:nvPr>
              <p:extLst/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298" y="1371714"/>
            <a:ext cx="2740281" cy="961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79000"/>
              </a:lnSpc>
            </a:pPr>
            <a:r>
              <a:rPr lang="en-US" sz="3200" cap="all" dirty="0"/>
              <a:t>Dimensional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331" y="5143798"/>
            <a:ext cx="39989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Grain</a:t>
            </a:r>
          </a:p>
          <a:p>
            <a:r>
              <a:rPr lang="en-US" sz="2400" dirty="0"/>
              <a:t>Each game played by a team.</a:t>
            </a:r>
          </a:p>
          <a:p>
            <a:r>
              <a:rPr lang="en-US" sz="2400" b="1" dirty="0"/>
              <a:t>Season, Day, Team ID</a:t>
            </a:r>
          </a:p>
        </p:txBody>
      </p:sp>
      <p:pic>
        <p:nvPicPr>
          <p:cNvPr id="4" name="Picture 3" descr="A picture containing screenshot&#10;&#10;Description generated with very high confidence"/>
          <p:cNvPicPr>
            <a:picLocks noChangeAspect="1"/>
          </p:cNvPicPr>
          <p:nvPr/>
        </p:nvPicPr>
        <p:blipFill rotWithShape="1">
          <a:blip r:embed="rId2"/>
          <a:srcRect l="14727" t="20002" r="19949" b="7222"/>
          <a:stretch/>
        </p:blipFill>
        <p:spPr>
          <a:xfrm>
            <a:off x="4613777" y="238171"/>
            <a:ext cx="7324223" cy="63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37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 Scorecard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335363"/>
              </p:ext>
            </p:extLst>
          </p:nvPr>
        </p:nvGraphicFramePr>
        <p:xfrm>
          <a:off x="1111719" y="1600956"/>
          <a:ext cx="5060481" cy="4901379"/>
        </p:xfrm>
        <a:graphic>
          <a:graphicData uri="http://schemas.openxmlformats.org/drawingml/2006/table">
            <a:tbl>
              <a:tblPr/>
              <a:tblGrid>
                <a:gridCol w="1014665">
                  <a:extLst>
                    <a:ext uri="{9D8B030D-6E8A-4147-A177-3AD203B41FA5}">
                      <a16:colId xmlns:a16="http://schemas.microsoft.com/office/drawing/2014/main" val="1466471511"/>
                    </a:ext>
                  </a:extLst>
                </a:gridCol>
                <a:gridCol w="1425668">
                  <a:extLst>
                    <a:ext uri="{9D8B030D-6E8A-4147-A177-3AD203B41FA5}">
                      <a16:colId xmlns:a16="http://schemas.microsoft.com/office/drawing/2014/main" val="1276593675"/>
                    </a:ext>
                  </a:extLst>
                </a:gridCol>
                <a:gridCol w="655037">
                  <a:extLst>
                    <a:ext uri="{9D8B030D-6E8A-4147-A177-3AD203B41FA5}">
                      <a16:colId xmlns:a16="http://schemas.microsoft.com/office/drawing/2014/main" val="1888224181"/>
                    </a:ext>
                  </a:extLst>
                </a:gridCol>
                <a:gridCol w="655037">
                  <a:extLst>
                    <a:ext uri="{9D8B030D-6E8A-4147-A177-3AD203B41FA5}">
                      <a16:colId xmlns:a16="http://schemas.microsoft.com/office/drawing/2014/main" val="2620405641"/>
                    </a:ext>
                  </a:extLst>
                </a:gridCol>
                <a:gridCol w="655037">
                  <a:extLst>
                    <a:ext uri="{9D8B030D-6E8A-4147-A177-3AD203B41FA5}">
                      <a16:colId xmlns:a16="http://schemas.microsoft.com/office/drawing/2014/main" val="1197997157"/>
                    </a:ext>
                  </a:extLst>
                </a:gridCol>
                <a:gridCol w="655037">
                  <a:extLst>
                    <a:ext uri="{9D8B030D-6E8A-4147-A177-3AD203B41FA5}">
                      <a16:colId xmlns:a16="http://schemas.microsoft.com/office/drawing/2014/main" val="603126541"/>
                    </a:ext>
                  </a:extLst>
                </a:gridCol>
              </a:tblGrid>
              <a:tr h="233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Completeness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 Name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Invalid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51913"/>
                  </a:ext>
                </a:extLst>
              </a:tr>
              <a:tr h="22750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74334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567737"/>
                  </a:ext>
                </a:extLst>
              </a:tr>
              <a:tr h="22750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Daynum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74334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218155"/>
                  </a:ext>
                </a:extLst>
              </a:tr>
              <a:tr h="22750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teamID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74334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90763"/>
                  </a:ext>
                </a:extLst>
              </a:tr>
              <a:tr h="22750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teamName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74334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097096"/>
                  </a:ext>
                </a:extLst>
              </a:tr>
              <a:tr h="22750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74334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109462"/>
                  </a:ext>
                </a:extLst>
              </a:tr>
              <a:tr h="22750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gameOutcome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74334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118609"/>
                  </a:ext>
                </a:extLst>
              </a:tr>
              <a:tr h="22750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Conference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71232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3102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785886"/>
                  </a:ext>
                </a:extLst>
              </a:tr>
              <a:tr h="22750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Opponent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74334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037052"/>
                  </a:ext>
                </a:extLst>
              </a:tr>
              <a:tr h="22750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Points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74334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14194"/>
                  </a:ext>
                </a:extLst>
              </a:tr>
              <a:tr h="22750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numOT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74334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514382"/>
                  </a:ext>
                </a:extLst>
              </a:tr>
              <a:tr h="22750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fgMade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74334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204992"/>
                  </a:ext>
                </a:extLst>
              </a:tr>
              <a:tr h="22750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fgAttempts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74334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023313"/>
                  </a:ext>
                </a:extLst>
              </a:tr>
              <a:tr h="22750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fg3Made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74334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798369"/>
                  </a:ext>
                </a:extLst>
              </a:tr>
              <a:tr h="22750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fg3Attempts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74334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226565"/>
                  </a:ext>
                </a:extLst>
              </a:tr>
              <a:tr h="22750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ftMade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74334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2930"/>
                  </a:ext>
                </a:extLst>
              </a:tr>
              <a:tr h="22750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ftAttempts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74334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273670"/>
                  </a:ext>
                </a:extLst>
              </a:tr>
              <a:tr h="22750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offRebounds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74334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31405"/>
                  </a:ext>
                </a:extLst>
              </a:tr>
              <a:tr h="22750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defRebounds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74334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250688"/>
                  </a:ext>
                </a:extLst>
              </a:tr>
              <a:tr h="22750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Turnovers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74334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08649"/>
                  </a:ext>
                </a:extLst>
              </a:tr>
              <a:tr h="22750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pFoul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74334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281" marR="4281" marT="4281" marB="4623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37166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914600"/>
              </p:ext>
            </p:extLst>
          </p:nvPr>
        </p:nvGraphicFramePr>
        <p:xfrm>
          <a:off x="6558466" y="1600956"/>
          <a:ext cx="5003800" cy="2393523"/>
        </p:xfrm>
        <a:graphic>
          <a:graphicData uri="http://schemas.openxmlformats.org/drawingml/2006/table">
            <a:tbl>
              <a:tblPr/>
              <a:tblGrid>
                <a:gridCol w="1003300">
                  <a:extLst>
                    <a:ext uri="{9D8B030D-6E8A-4147-A177-3AD203B41FA5}">
                      <a16:colId xmlns:a16="http://schemas.microsoft.com/office/drawing/2014/main" val="23391224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80710447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02816207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72544361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34104544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4183480711"/>
                    </a:ext>
                  </a:extLst>
                </a:gridCol>
              </a:tblGrid>
              <a:tr h="217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Conformity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 Name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Invalid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3229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74334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022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TeamID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74334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61025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Opponent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74334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42243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Timeliness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 Name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Invalid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08383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63532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Uniqueness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 Name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Invalid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96602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Season, Day, teamID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74334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42328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Integrity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 Name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Invalid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26863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74334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92956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gameOutcome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74334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233" marR="4233" marT="42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28935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718610" y="4415882"/>
            <a:ext cx="4739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Publication quality data studied by thousands of fans and sports statisticians.</a:t>
            </a:r>
          </a:p>
        </p:txBody>
      </p:sp>
    </p:spTree>
    <p:extLst>
      <p:ext uri="{BB962C8B-B14F-4D97-AF65-F5344CB8AC3E}">
        <p14:creationId xmlns:p14="http://schemas.microsoft.com/office/powerpoint/2010/main" val="21411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58750"/>
            <a:ext cx="9601200" cy="201295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4000" dirty="0"/>
              <a:t>Data Visualization: Home vs. Away Games</a:t>
            </a:r>
            <a:br>
              <a:rPr kumimoji="1" lang="en-US" altLang="zh-CN" sz="4000" dirty="0"/>
            </a:br>
            <a:r>
              <a:rPr kumimoji="1" lang="en-US" altLang="zh-CN" sz="4000" dirty="0"/>
              <a:t>(Big 12 Conference)</a:t>
            </a:r>
            <a:endParaRPr kumimoji="1" lang="zh-CN" altLang="en-US" sz="4000" dirty="0"/>
          </a:p>
        </p:txBody>
      </p:sp>
      <p:sp>
        <p:nvSpPr>
          <p:cNvPr id="5" name="AutoShape 2" descr="Inline image 1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A picture containing writing implement, stationary, pencil, thing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25" y="1383695"/>
            <a:ext cx="9988550" cy="523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8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generated with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927612"/>
            <a:ext cx="6900380" cy="5002776"/>
          </a:xfrm>
          <a:prstGeom prst="rect">
            <a:avLst/>
          </a:prstGeom>
        </p:spPr>
      </p:pic>
      <p:sp>
        <p:nvSpPr>
          <p:cNvPr id="11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 fontScale="90000"/>
          </a:bodyPr>
          <a:lstStyle/>
          <a:p>
            <a:r>
              <a:rPr lang="en-US" sz="2800" dirty="0"/>
              <a:t>Data Visualizations:</a:t>
            </a:r>
            <a:br>
              <a:rPr lang="en-US" sz="2800" dirty="0"/>
            </a:br>
            <a:r>
              <a:rPr lang="en-US" sz="2800" dirty="0"/>
              <a:t>Dashboards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hlinkClick r:id="rId3"/>
              </a:rPr>
              <a:t>Tableau Dashboard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3282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440</TotalTime>
  <Words>633</Words>
  <Application>Microsoft Office PowerPoint</Application>
  <PresentationFormat>Widescreen</PresentationFormat>
  <Paragraphs>229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华文楷体</vt:lpstr>
      <vt:lpstr>Arial</vt:lpstr>
      <vt:lpstr>Calibri</vt:lpstr>
      <vt:lpstr>Franklin Gothic Book</vt:lpstr>
      <vt:lpstr>Crop</vt:lpstr>
      <vt:lpstr>NCAA Basketball Regular Season Statistics</vt:lpstr>
      <vt:lpstr>Background</vt:lpstr>
      <vt:lpstr>Data Definitions</vt:lpstr>
      <vt:lpstr>PowerPoint Presentation</vt:lpstr>
      <vt:lpstr>Conceptual Model</vt:lpstr>
      <vt:lpstr>Dimensional Model</vt:lpstr>
      <vt:lpstr>Data Quality Scorecard</vt:lpstr>
      <vt:lpstr>Data Visualization: Home vs. Away Games (Big 12 Conference)</vt:lpstr>
      <vt:lpstr>Data Visualizations: Dashboards</vt:lpstr>
      <vt:lpstr>Questions and 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NCAA Basketball Regular Season Statistics</dc:title>
  <dc:creator>Andrew Langsner</dc:creator>
  <cp:lastModifiedBy>sjcrum</cp:lastModifiedBy>
  <cp:revision>18</cp:revision>
  <dcterms:created xsi:type="dcterms:W3CDTF">2017-05-04T00:12:35Z</dcterms:created>
  <dcterms:modified xsi:type="dcterms:W3CDTF">2018-03-22T16:52:40Z</dcterms:modified>
</cp:coreProperties>
</file>