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57" r:id="rId4"/>
    <p:sldId id="258" r:id="rId5"/>
    <p:sldId id="268" r:id="rId6"/>
    <p:sldId id="266" r:id="rId7"/>
    <p:sldId id="264" r:id="rId8"/>
    <p:sldId id="265" r:id="rId9"/>
    <p:sldId id="270" r:id="rId10"/>
    <p:sldId id="271" r:id="rId11"/>
    <p:sldId id="267" r:id="rId12"/>
    <p:sldId id="260" r:id="rId13"/>
    <p:sldId id="259" r:id="rId14"/>
    <p:sldId id="269" r:id="rId15"/>
    <p:sldId id="261" r:id="rId16"/>
    <p:sldId id="273" r:id="rId17"/>
    <p:sldId id="272" r:id="rId18"/>
    <p:sldId id="262" r:id="rId19"/>
    <p:sldId id="26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4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54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4F56-B0BB-4A25-B9A8-F8BF512FBBC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ECAC-2462-4A76-AE27-50291E57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D7B-204A-43E2-AF34-D79DA7BA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5" y="2301081"/>
            <a:ext cx="9806610" cy="1909762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Permanent Visa Application Certification in the United States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6029-C08A-4373-9D7E-775626A8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99603"/>
            <a:ext cx="12192000" cy="165576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/>
              <a:t>Group 6</a:t>
            </a:r>
          </a:p>
          <a:p>
            <a:pPr algn="ctr">
              <a:lnSpc>
                <a:spcPct val="100000"/>
              </a:lnSpc>
            </a:pPr>
            <a:r>
              <a:rPr lang="en-US" sz="2800" dirty="0"/>
              <a:t>Jack CRUM</a:t>
            </a:r>
          </a:p>
        </p:txBody>
      </p:sp>
    </p:spTree>
    <p:extLst>
      <p:ext uri="{BB962C8B-B14F-4D97-AF65-F5344CB8AC3E}">
        <p14:creationId xmlns:p14="http://schemas.microsoft.com/office/powerpoint/2010/main" val="266444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428-0E3B-4E52-8B12-511F2D78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422"/>
            <a:ext cx="4610327" cy="1478570"/>
          </a:xfrm>
        </p:spPr>
        <p:txBody>
          <a:bodyPr/>
          <a:lstStyle/>
          <a:p>
            <a:pPr algn="ctr"/>
            <a:r>
              <a:rPr lang="en-US" dirty="0"/>
              <a:t>Employer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BEDA4-4658-47FE-BCAD-7894CE75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27" y="561765"/>
            <a:ext cx="7165892" cy="5734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57B77-6376-40EB-8622-F6D072752BE6}"/>
              </a:ext>
            </a:extLst>
          </p:cNvPr>
          <p:cNvSpPr txBox="1"/>
          <p:nvPr/>
        </p:nvSpPr>
        <p:spPr>
          <a:xfrm>
            <a:off x="1015999" y="2611992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– California</a:t>
            </a:r>
          </a:p>
          <a:p>
            <a:r>
              <a:rPr lang="en-US" sz="2800" dirty="0"/>
              <a:t>8 – DC</a:t>
            </a:r>
          </a:p>
          <a:p>
            <a:r>
              <a:rPr lang="en-US" sz="2800" dirty="0"/>
              <a:t>26 – Mississippi</a:t>
            </a:r>
          </a:p>
          <a:p>
            <a:r>
              <a:rPr lang="en-US" sz="2800" dirty="0"/>
              <a:t>45 – Texas</a:t>
            </a:r>
          </a:p>
          <a:p>
            <a:r>
              <a:rPr lang="en-US" sz="2800" dirty="0"/>
              <a:t>47 – 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A32FC-CD07-465C-8673-3CE53C5BAFD5}"/>
              </a:ext>
            </a:extLst>
          </p:cNvPr>
          <p:cNvSpPr/>
          <p:nvPr/>
        </p:nvSpPr>
        <p:spPr>
          <a:xfrm>
            <a:off x="7634514" y="561765"/>
            <a:ext cx="1262743" cy="10928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17A4-93AD-4FD3-AC29-582837DBB6B9}"/>
              </a:ext>
            </a:extLst>
          </p:cNvPr>
          <p:cNvSpPr/>
          <p:nvPr/>
        </p:nvSpPr>
        <p:spPr>
          <a:xfrm>
            <a:off x="9138785" y="561765"/>
            <a:ext cx="1262743" cy="1194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10429-DBC1-404A-9E9E-99AAFAA148A1}"/>
              </a:ext>
            </a:extLst>
          </p:cNvPr>
          <p:cNvSpPr/>
          <p:nvPr/>
        </p:nvSpPr>
        <p:spPr>
          <a:xfrm>
            <a:off x="7634514" y="1756229"/>
            <a:ext cx="1262743" cy="1194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D4A3D-2B92-4059-924A-ECCD3A3B7584}"/>
              </a:ext>
            </a:extLst>
          </p:cNvPr>
          <p:cNvSpPr/>
          <p:nvPr/>
        </p:nvSpPr>
        <p:spPr>
          <a:xfrm>
            <a:off x="9138785" y="2831768"/>
            <a:ext cx="1262743" cy="1194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5F37A-B4ED-4AB0-872A-14D226A5F5F4}"/>
              </a:ext>
            </a:extLst>
          </p:cNvPr>
          <p:cNvSpPr/>
          <p:nvPr/>
        </p:nvSpPr>
        <p:spPr>
          <a:xfrm>
            <a:off x="10513476" y="2832132"/>
            <a:ext cx="1262743" cy="1194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AF5B-118D-489E-8183-B0BA3464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8812D-6F74-4AB5-9F15-206C64ED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0" y="693774"/>
            <a:ext cx="10940904" cy="5470452"/>
          </a:xfrm>
        </p:spPr>
      </p:pic>
    </p:spTree>
    <p:extLst>
      <p:ext uri="{BB962C8B-B14F-4D97-AF65-F5344CB8AC3E}">
        <p14:creationId xmlns:p14="http://schemas.microsoft.com/office/powerpoint/2010/main" val="6454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3AFCA-FBC0-4799-A2E9-2339837C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8" y="1157438"/>
            <a:ext cx="5024681" cy="2173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2B661-C90E-481E-BB4B-E0D24470D31D}"/>
              </a:ext>
            </a:extLst>
          </p:cNvPr>
          <p:cNvSpPr txBox="1"/>
          <p:nvPr/>
        </p:nvSpPr>
        <p:spPr>
          <a:xfrm>
            <a:off x="0" y="391885"/>
            <a:ext cx="65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Country of Citizenship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DF596-54D5-47CE-86A7-220F6E8C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27" y="3527494"/>
            <a:ext cx="5024680" cy="3330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F2042-42DA-4CE2-A32B-FD6B78AAD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27" y="0"/>
            <a:ext cx="5024680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9D9329-979C-44E6-B86A-E02F8C25B955}"/>
              </a:ext>
            </a:extLst>
          </p:cNvPr>
          <p:cNvSpPr txBox="1"/>
          <p:nvPr/>
        </p:nvSpPr>
        <p:spPr>
          <a:xfrm rot="16200000">
            <a:off x="4554073" y="145288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Hong Kong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6A6F6-EF7A-430F-B941-B29A2A9E6E99}"/>
              </a:ext>
            </a:extLst>
          </p:cNvPr>
          <p:cNvSpPr txBox="1"/>
          <p:nvPr/>
        </p:nvSpPr>
        <p:spPr>
          <a:xfrm rot="16200000">
            <a:off x="4570272" y="4931137"/>
            <a:ext cx="333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United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3DD81-B497-49BA-A321-B38E7AF24A20}"/>
              </a:ext>
            </a:extLst>
          </p:cNvPr>
          <p:cNvSpPr txBox="1"/>
          <p:nvPr/>
        </p:nvSpPr>
        <p:spPr>
          <a:xfrm rot="16200000">
            <a:off x="-1236599" y="4931136"/>
            <a:ext cx="333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Inida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B5E908-2352-4B53-B96F-0336A106C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" y="3527494"/>
            <a:ext cx="5024680" cy="33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FEF-494F-487F-BC64-5877EDA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9956"/>
            <a:ext cx="4658139" cy="1478570"/>
          </a:xfrm>
        </p:spPr>
        <p:txBody>
          <a:bodyPr/>
          <a:lstStyle/>
          <a:p>
            <a:pPr algn="ctr"/>
            <a:r>
              <a:rPr lang="en-US" dirty="0"/>
              <a:t>Country of citizenship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8BF2B-F57D-49F4-8AE1-343B76C7D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497444"/>
            <a:ext cx="7326644" cy="58631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D1E59-EAEC-4794-BF5E-74E701F61A54}"/>
              </a:ext>
            </a:extLst>
          </p:cNvPr>
          <p:cNvSpPr txBox="1"/>
          <p:nvPr/>
        </p:nvSpPr>
        <p:spPr>
          <a:xfrm>
            <a:off x="914400" y="3266519"/>
            <a:ext cx="368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– Ecuador</a:t>
            </a:r>
          </a:p>
          <a:p>
            <a:r>
              <a:rPr lang="en-US" dirty="0"/>
              <a:t>17 – India</a:t>
            </a:r>
          </a:p>
          <a:p>
            <a:r>
              <a:rPr lang="en-US" dirty="0"/>
              <a:t>21 – Israel</a:t>
            </a:r>
          </a:p>
          <a:p>
            <a:r>
              <a:rPr lang="en-US" dirty="0"/>
              <a:t>28 – Mexico</a:t>
            </a:r>
          </a:p>
          <a:p>
            <a:r>
              <a:rPr lang="en-US" dirty="0"/>
              <a:t>41 – South Korea</a:t>
            </a:r>
          </a:p>
          <a:p>
            <a:r>
              <a:rPr lang="en-US" dirty="0"/>
              <a:t>51 – United States of America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EBCD9-277C-493E-903D-401463DEE45E}"/>
              </a:ext>
            </a:extLst>
          </p:cNvPr>
          <p:cNvSpPr/>
          <p:nvPr/>
        </p:nvSpPr>
        <p:spPr>
          <a:xfrm>
            <a:off x="5963478" y="444435"/>
            <a:ext cx="2425149" cy="103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5B9D4-8FD9-430C-A87A-708787866FD1}"/>
              </a:ext>
            </a:extLst>
          </p:cNvPr>
          <p:cNvSpPr/>
          <p:nvPr/>
        </p:nvSpPr>
        <p:spPr>
          <a:xfrm>
            <a:off x="10833652" y="1456110"/>
            <a:ext cx="1210766" cy="196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33B21-A5DF-4CDA-A841-162C6A4168BA}"/>
              </a:ext>
            </a:extLst>
          </p:cNvPr>
          <p:cNvSpPr/>
          <p:nvPr/>
        </p:nvSpPr>
        <p:spPr>
          <a:xfrm>
            <a:off x="8388627" y="1484242"/>
            <a:ext cx="1325216" cy="1011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E4D6-610A-436D-B44F-8A4FD777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7C712-6EB3-4014-AB57-EA4E51DE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0" y="589722"/>
            <a:ext cx="11299520" cy="5649760"/>
          </a:xfrm>
        </p:spPr>
      </p:pic>
    </p:spTree>
    <p:extLst>
      <p:ext uri="{BB962C8B-B14F-4D97-AF65-F5344CB8AC3E}">
        <p14:creationId xmlns:p14="http://schemas.microsoft.com/office/powerpoint/2010/main" val="305307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FA8-9947-462C-AF67-D7B648F4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828"/>
            <a:ext cx="9905998" cy="1478570"/>
          </a:xfrm>
        </p:spPr>
        <p:txBody>
          <a:bodyPr/>
          <a:lstStyle/>
          <a:p>
            <a:r>
              <a:rPr lang="en-US" dirty="0"/>
              <a:t>Unit of pay: Yearly Salary VS Hourly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441E5-271A-4E72-AE91-D06B657E4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462759"/>
            <a:ext cx="5777017" cy="4621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A8693-EBBA-4E55-9CF4-AAD260F0F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8" y="2535633"/>
            <a:ext cx="5777018" cy="24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3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B378F-3D95-407A-ADD8-523D1E941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46" y="6773"/>
            <a:ext cx="5503954" cy="3435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E3AAC-5CDD-4EBE-9757-E73C4641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1" y="3415456"/>
            <a:ext cx="5507131" cy="3449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F3EB7-1767-432F-B0C4-B724BBADA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1" y="2"/>
            <a:ext cx="5507131" cy="3415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11DA1E-481B-456A-A6C1-3D0E1AF55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46" y="3442545"/>
            <a:ext cx="5503954" cy="3422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52C520-1EAE-4ECA-8324-5380ED25CA78}"/>
              </a:ext>
            </a:extLst>
          </p:cNvPr>
          <p:cNvSpPr txBox="1"/>
          <p:nvPr/>
        </p:nvSpPr>
        <p:spPr>
          <a:xfrm rot="16200000">
            <a:off x="4759537" y="1476594"/>
            <a:ext cx="34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Bachelor’s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0993E-A1E9-4C4C-B1B6-0C5E42F229B7}"/>
              </a:ext>
            </a:extLst>
          </p:cNvPr>
          <p:cNvSpPr txBox="1"/>
          <p:nvPr/>
        </p:nvSpPr>
        <p:spPr>
          <a:xfrm rot="16200000">
            <a:off x="4740816" y="4885276"/>
            <a:ext cx="34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Doctorate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71823-3A9A-45A2-83C8-396EA7DE244D}"/>
              </a:ext>
            </a:extLst>
          </p:cNvPr>
          <p:cNvSpPr txBox="1"/>
          <p:nvPr/>
        </p:nvSpPr>
        <p:spPr>
          <a:xfrm rot="16200000">
            <a:off x="-1346405" y="1463049"/>
            <a:ext cx="3381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Associate's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7C12C-AFF8-486E-9B51-8EEEAF857699}"/>
              </a:ext>
            </a:extLst>
          </p:cNvPr>
          <p:cNvSpPr txBox="1"/>
          <p:nvPr/>
        </p:nvSpPr>
        <p:spPr>
          <a:xfrm rot="16200000">
            <a:off x="-1385027" y="4885276"/>
            <a:ext cx="340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3570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5E11-0D63-4CB2-917A-0EEEDF3D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64C35-D6AF-4228-9B0C-EE4279BA0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2" y="370944"/>
            <a:ext cx="10703195" cy="6116111"/>
          </a:xfrm>
        </p:spPr>
      </p:pic>
    </p:spTree>
    <p:extLst>
      <p:ext uri="{BB962C8B-B14F-4D97-AF65-F5344CB8AC3E}">
        <p14:creationId xmlns:p14="http://schemas.microsoft.com/office/powerpoint/2010/main" val="241307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0294B-BE2E-40EA-9037-CF0495D8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18" y="1219201"/>
            <a:ext cx="4004364" cy="3432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5F96E-B85D-481A-8485-FAB5A273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18" y="5181599"/>
            <a:ext cx="4004364" cy="1167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C876B-2D2A-4C41-B058-7FE776BFA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1"/>
            <a:ext cx="4004363" cy="3432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D3A951-B665-424F-96C6-30614D882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" y="5181598"/>
            <a:ext cx="4004363" cy="1167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54923-5DF8-4E76-B034-5E8D102D8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37" y="1219201"/>
            <a:ext cx="4004364" cy="3432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2DE142-FF60-45F4-A0F0-ACDA251A1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37" y="5181598"/>
            <a:ext cx="3995553" cy="11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2B98-0CE0-40FA-A281-A46131D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EFE21-D63E-4539-AB6D-D88C5A1D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74" y="737788"/>
            <a:ext cx="5620964" cy="56209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5088F-B927-4F81-B936-8EC168D33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2855913"/>
            <a:ext cx="5647082" cy="16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2200-0AD8-4D74-A4E8-1C5C3C4F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denial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9BC0-3069-4A76-B92C-10BC9107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62588" cy="3541714"/>
          </a:xfrm>
        </p:spPr>
        <p:txBody>
          <a:bodyPr/>
          <a:lstStyle/>
          <a:p>
            <a:r>
              <a:rPr lang="en-US" dirty="0"/>
              <a:t>Poor health</a:t>
            </a:r>
          </a:p>
          <a:p>
            <a:r>
              <a:rPr lang="en-US" dirty="0"/>
              <a:t>Criminal records</a:t>
            </a:r>
          </a:p>
          <a:p>
            <a:r>
              <a:rPr lang="en-US" b="1" dirty="0"/>
              <a:t>Security threat</a:t>
            </a:r>
          </a:p>
          <a:p>
            <a:r>
              <a:rPr lang="en-US" b="1" dirty="0"/>
              <a:t>Become a public charge</a:t>
            </a:r>
          </a:p>
          <a:p>
            <a:r>
              <a:rPr lang="en-US" b="1" dirty="0"/>
              <a:t>Work can be done by an American</a:t>
            </a:r>
          </a:p>
          <a:p>
            <a:r>
              <a:rPr lang="en-US" dirty="0"/>
              <a:t>Illegal immigrant or immigration violator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9BB25-520C-4550-9BDF-DDFE733901AD}"/>
              </a:ext>
            </a:extLst>
          </p:cNvPr>
          <p:cNvSpPr txBox="1"/>
          <p:nvPr/>
        </p:nvSpPr>
        <p:spPr>
          <a:xfrm>
            <a:off x="6604001" y="2249487"/>
            <a:ext cx="5167085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required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Ineligible for citizenship/draft evader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Previously removed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Miscellaneous </a:t>
            </a:r>
          </a:p>
        </p:txBody>
      </p:sp>
    </p:spTree>
    <p:extLst>
      <p:ext uri="{BB962C8B-B14F-4D97-AF65-F5344CB8AC3E}">
        <p14:creationId xmlns:p14="http://schemas.microsoft.com/office/powerpoint/2010/main" val="185498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68A8-78F3-447D-A783-99E49A1D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2A13-E3C6-4124-AC40-5DA6F82B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9905999" cy="4309081"/>
          </a:xfrm>
        </p:spPr>
        <p:txBody>
          <a:bodyPr>
            <a:normAutofit fontScale="92500"/>
          </a:bodyPr>
          <a:lstStyle/>
          <a:p>
            <a:r>
              <a:rPr lang="en-US" dirty="0"/>
              <a:t>Smaller companies have lower rate than bigger companies</a:t>
            </a:r>
          </a:p>
          <a:p>
            <a:r>
              <a:rPr lang="en-US" dirty="0"/>
              <a:t>Yearly salary has higher rate than hourly wage</a:t>
            </a:r>
          </a:p>
          <a:p>
            <a:r>
              <a:rPr lang="en-US" dirty="0"/>
              <a:t>Bachelor’s and higher have higher rate and Associate’s and lower have lower rate</a:t>
            </a:r>
          </a:p>
          <a:p>
            <a:r>
              <a:rPr lang="en-US" dirty="0"/>
              <a:t>Ecuador, Mexico, Jamaica, Thailand, and the United States citizens have a statistically probable lower rate of certification than the group. </a:t>
            </a:r>
          </a:p>
          <a:p>
            <a:r>
              <a:rPr lang="en-US" dirty="0"/>
              <a:t>Mississippi, Hawaii, and Louisiana have a statistically probable lower rate of certification than the group</a:t>
            </a:r>
          </a:p>
          <a:p>
            <a:r>
              <a:rPr lang="en-US" dirty="0"/>
              <a:t>Total visas in the month of decision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94699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C5AC-AD3C-4C36-AF96-C6E9106A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165F-D7E1-4C85-83AD-1048C530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0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covers 2012-2017 </a:t>
            </a:r>
          </a:p>
          <a:p>
            <a:r>
              <a:rPr lang="en-US" dirty="0"/>
              <a:t>374,362 applications and 161 variables</a:t>
            </a:r>
          </a:p>
          <a:p>
            <a:r>
              <a:rPr lang="en-US" dirty="0"/>
              <a:t>Variables include information on employer, position, offered wage, job posting history, employee education and past visa history, associated lawyers, and final decision. </a:t>
            </a:r>
          </a:p>
          <a:p>
            <a:r>
              <a:rPr lang="en-US" dirty="0"/>
              <a:t>Case status (certified or denied) is the predicted variable</a:t>
            </a:r>
          </a:p>
          <a:p>
            <a:r>
              <a:rPr lang="en-US" dirty="0"/>
              <a:t>33,669,345 missing values</a:t>
            </a:r>
          </a:p>
          <a:p>
            <a:r>
              <a:rPr lang="en-US" dirty="0"/>
              <a:t>Final dataset included 202,203 observations and 14 variables or 323 dummy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E39F1-974A-4F3A-812F-11E375488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608" y="450574"/>
            <a:ext cx="4989855" cy="30794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6334AF-3E9C-49DD-8219-BD28FFD5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0574"/>
            <a:ext cx="5203346" cy="307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23A63-0062-495F-A633-F476AD77B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8" y="3668713"/>
            <a:ext cx="4989855" cy="307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39247-DDA3-47AA-9996-ED0622EDA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668713"/>
            <a:ext cx="5203345" cy="30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3A1A-D095-4087-8EEF-B0A1B542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35" y="2314194"/>
            <a:ext cx="3046274" cy="2229610"/>
          </a:xfrm>
        </p:spPr>
        <p:txBody>
          <a:bodyPr>
            <a:normAutofit/>
          </a:bodyPr>
          <a:lstStyle/>
          <a:p>
            <a:r>
              <a:rPr lang="en-US" dirty="0"/>
              <a:t>Logistic Regression:</a:t>
            </a:r>
            <a:br>
              <a:rPr lang="en-US" dirty="0"/>
            </a:br>
            <a:r>
              <a:rPr lang="en-US" dirty="0"/>
              <a:t>Significant 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00D53-C0E3-48FD-B13D-8A687A3235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2" y="418589"/>
            <a:ext cx="6347791" cy="60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CC84D6-5495-40CF-BA18-0F1D22EDFC96}"/>
              </a:ext>
            </a:extLst>
          </p:cNvPr>
          <p:cNvSpPr/>
          <p:nvPr/>
        </p:nvSpPr>
        <p:spPr>
          <a:xfrm>
            <a:off x="9501809" y="2544417"/>
            <a:ext cx="1802295" cy="1478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AF3E-BE84-4E44-AEAC-10E66A88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7758"/>
            <a:ext cx="9905998" cy="147857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41884-7F50-4EA2-A0E3-F8C959EE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64955"/>
            <a:ext cx="8045999" cy="49655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310CEE-4F3F-417F-B462-4C8AB1D202D7}"/>
              </a:ext>
            </a:extLst>
          </p:cNvPr>
          <p:cNvCxnSpPr/>
          <p:nvPr/>
        </p:nvCxnSpPr>
        <p:spPr>
          <a:xfrm>
            <a:off x="9634330" y="2875722"/>
            <a:ext cx="38431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D8AC9E-7F76-4A6E-AB61-625D21A1CF84}"/>
              </a:ext>
            </a:extLst>
          </p:cNvPr>
          <p:cNvCxnSpPr/>
          <p:nvPr/>
        </p:nvCxnSpPr>
        <p:spPr>
          <a:xfrm>
            <a:off x="9634330" y="3240157"/>
            <a:ext cx="384313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919062-176C-4A81-907F-3AF4657A6962}"/>
              </a:ext>
            </a:extLst>
          </p:cNvPr>
          <p:cNvCxnSpPr/>
          <p:nvPr/>
        </p:nvCxnSpPr>
        <p:spPr>
          <a:xfrm>
            <a:off x="9634330" y="3624470"/>
            <a:ext cx="38431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7749-60EE-42B1-89E5-DD99E992CBF4}"/>
              </a:ext>
            </a:extLst>
          </p:cNvPr>
          <p:cNvSpPr txBox="1"/>
          <p:nvPr/>
        </p:nvSpPr>
        <p:spPr>
          <a:xfrm>
            <a:off x="10018643" y="267693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017BD-98C0-44D0-B1EE-E4157679181A}"/>
              </a:ext>
            </a:extLst>
          </p:cNvPr>
          <p:cNvSpPr txBox="1"/>
          <p:nvPr/>
        </p:nvSpPr>
        <p:spPr>
          <a:xfrm>
            <a:off x="10018643" y="3046271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Sensitivity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F992AE-C7E9-407E-8289-C94657A4C312}"/>
              </a:ext>
            </a:extLst>
          </p:cNvPr>
          <p:cNvSpPr txBox="1"/>
          <p:nvPr/>
        </p:nvSpPr>
        <p:spPr>
          <a:xfrm>
            <a:off x="10018643" y="3415603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395256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290-5678-4F58-AE2B-6E3C4140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9979"/>
            <a:ext cx="9905998" cy="1478570"/>
          </a:xfrm>
        </p:spPr>
        <p:txBody>
          <a:bodyPr/>
          <a:lstStyle/>
          <a:p>
            <a:r>
              <a:rPr lang="en-US" dirty="0"/>
              <a:t>XGBoost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E177F-C92F-4367-8207-5E5C0A80A7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45" y="1969038"/>
            <a:ext cx="8135109" cy="42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F420-3CA1-4241-9273-59C2F426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model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D04E57-93FF-41A2-BFD7-093C3AFCF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68856"/>
              </p:ext>
            </p:extLst>
          </p:nvPr>
        </p:nvGraphicFramePr>
        <p:xfrm>
          <a:off x="576470" y="2623931"/>
          <a:ext cx="11039060" cy="2915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627">
                  <a:extLst>
                    <a:ext uri="{9D8B030D-6E8A-4147-A177-3AD203B41FA5}">
                      <a16:colId xmlns:a16="http://schemas.microsoft.com/office/drawing/2014/main" val="185639760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78691826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2899827146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836496540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3365615026"/>
                    </a:ext>
                  </a:extLst>
                </a:gridCol>
                <a:gridCol w="2146851">
                  <a:extLst>
                    <a:ext uri="{9D8B030D-6E8A-4147-A177-3AD203B41FA5}">
                      <a16:colId xmlns:a16="http://schemas.microsoft.com/office/drawing/2014/main" val="2953296193"/>
                    </a:ext>
                  </a:extLst>
                </a:gridCol>
              </a:tblGrid>
              <a:tr h="744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Sensitivity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 Pred 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Neg Pred 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839212"/>
                  </a:ext>
                </a:extLst>
              </a:tr>
              <a:tr h="43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Full Logistic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0.2246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0.2378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5888231"/>
                  </a:ext>
                </a:extLst>
              </a:tr>
              <a:tr h="43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Subset Logistic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0.2860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0.1602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807517"/>
                  </a:ext>
                </a:extLst>
              </a:tr>
              <a:tr h="43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Stepwise Logistic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0.1594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0.2240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553914"/>
                  </a:ext>
                </a:extLst>
              </a:tr>
              <a:tr h="43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XGBoost2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0.4117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408473"/>
                  </a:ext>
                </a:extLst>
              </a:tr>
              <a:tr h="43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XGBoost1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0.4748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37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A0EB-F15E-4F76-BA37-B7786150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9204"/>
            <a:ext cx="6090887" cy="1478570"/>
          </a:xfrm>
        </p:spPr>
        <p:txBody>
          <a:bodyPr/>
          <a:lstStyle/>
          <a:p>
            <a:pPr algn="ctr"/>
            <a:r>
              <a:rPr lang="en-US" dirty="0"/>
              <a:t>Employer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C7CD8-B1A6-40F7-A1B3-A70BD032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63" y="4503175"/>
            <a:ext cx="5762951" cy="19459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AB9E72-456D-46C9-97FA-5F4B41BC0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7" y="0"/>
            <a:ext cx="6096001" cy="400594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B43BF9-9856-4846-BA6E-FCE00B85C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2117"/>
            <a:ext cx="6096000" cy="37422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9FD675-E5F9-4A4A-9EAE-9926AF8A4110}"/>
              </a:ext>
            </a:extLst>
          </p:cNvPr>
          <p:cNvSpPr txBox="1"/>
          <p:nvPr/>
        </p:nvSpPr>
        <p:spPr>
          <a:xfrm>
            <a:off x="-5115" y="2502144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Texas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ADF2D-3B16-41DC-AF2D-80718F539EFD}"/>
              </a:ext>
            </a:extLst>
          </p:cNvPr>
          <p:cNvSpPr txBox="1"/>
          <p:nvPr/>
        </p:nvSpPr>
        <p:spPr>
          <a:xfrm>
            <a:off x="4068787" y="1554280"/>
            <a:ext cx="217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288482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1382</TotalTime>
  <Words>318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</vt:lpstr>
      <vt:lpstr>Permanent Visa Application Certification in the United States </vt:lpstr>
      <vt:lpstr>Reasons for denial </vt:lpstr>
      <vt:lpstr>Dataset</vt:lpstr>
      <vt:lpstr>PowerPoint Presentation</vt:lpstr>
      <vt:lpstr>Logistic Regression: Significant  variables</vt:lpstr>
      <vt:lpstr>Logistic Regression</vt:lpstr>
      <vt:lpstr>XGBoost model</vt:lpstr>
      <vt:lpstr>Frequentist model scores</vt:lpstr>
      <vt:lpstr>Employer state</vt:lpstr>
      <vt:lpstr>Employer State</vt:lpstr>
      <vt:lpstr>PowerPoint Presentation</vt:lpstr>
      <vt:lpstr>PowerPoint Presentation</vt:lpstr>
      <vt:lpstr>Country of citizenship</vt:lpstr>
      <vt:lpstr>PowerPoint Presentation</vt:lpstr>
      <vt:lpstr>Unit of pay: Yearly Salary VS Hourly Wage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Permanent Visa Application Certification in the United States </dc:title>
  <dc:creator>sjcrum</dc:creator>
  <cp:lastModifiedBy>sjcrum</cp:lastModifiedBy>
  <cp:revision>34</cp:revision>
  <dcterms:created xsi:type="dcterms:W3CDTF">2018-04-13T05:35:22Z</dcterms:created>
  <dcterms:modified xsi:type="dcterms:W3CDTF">2018-04-18T21:03:46Z</dcterms:modified>
</cp:coreProperties>
</file>