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FF8FA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 b="def" i="def"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5" name="Shape 12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571500" y="4749800"/>
            <a:ext cx="11868094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571500" y="5016500"/>
            <a:ext cx="11861800" cy="1016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body" sz="quarter" idx="13"/>
          </p:nvPr>
        </p:nvSpPr>
        <p:spPr>
          <a:xfrm>
            <a:off x="1270000" y="6362700"/>
            <a:ext cx="10464800" cy="49842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 defTabSz="457200">
              <a:spcBef>
                <a:spcPts val="0"/>
              </a:spcBef>
              <a:buSzTx/>
              <a:buFontTx/>
              <a:buNone/>
              <a:defRPr sz="2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–Jaime Silveira</a:t>
            </a:r>
          </a:p>
        </p:txBody>
      </p:sp>
      <p:sp>
        <p:nvSpPr>
          <p:cNvPr id="102" name="Shape 102"/>
          <p:cNvSpPr/>
          <p:nvPr>
            <p:ph type="body" sz="quarter" idx="14"/>
          </p:nvPr>
        </p:nvSpPr>
        <p:spPr>
          <a:xfrm>
            <a:off x="1270000" y="4292600"/>
            <a:ext cx="10464800" cy="7112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 defTabSz="457200">
              <a:spcBef>
                <a:spcPts val="2400"/>
              </a:spcBef>
              <a:buSzTx/>
              <a:buFontTx/>
              <a:buNone/>
              <a:defRPr sz="4000"/>
            </a:lvl1pPr>
          </a:lstStyle>
          <a:p>
            <a:pPr/>
            <a:r>
              <a:t>“Digite uma citação aqui.”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1" name="Shape 1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" name="Shape 23"/>
          <p:cNvSpPr/>
          <p:nvPr>
            <p:ph type="pic" idx="13"/>
          </p:nvPr>
        </p:nvSpPr>
        <p:spPr>
          <a:xfrm>
            <a:off x="0" y="0"/>
            <a:ext cx="13004800" cy="7594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pPr/>
            <a:r>
              <a:t>Texto do Título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ítulo - Ce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xfrm>
            <a:off x="571500" y="3289300"/>
            <a:ext cx="11861800" cy="3175000"/>
          </a:xfrm>
          <a:prstGeom prst="rect">
            <a:avLst/>
          </a:prstGeom>
        </p:spPr>
        <p:txBody>
          <a:bodyPr anchor="ctr"/>
          <a:lstStyle/>
          <a:p>
            <a:pPr/>
            <a:r>
              <a:t>Texto do Título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571500" y="4864100"/>
            <a:ext cx="5334476" cy="58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2" name="Shape 42"/>
          <p:cNvSpPr/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3" name="Shape 43"/>
          <p:cNvSpPr/>
          <p:nvPr>
            <p:ph type="title"/>
          </p:nvPr>
        </p:nvSpPr>
        <p:spPr>
          <a:xfrm>
            <a:off x="571500" y="1435100"/>
            <a:ext cx="5334000" cy="3175000"/>
          </a:xfrm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44" name="Shape 44"/>
          <p:cNvSpPr/>
          <p:nvPr>
            <p:ph type="body" sz="quarter" idx="1"/>
          </p:nvPr>
        </p:nvSpPr>
        <p:spPr>
          <a:xfrm>
            <a:off x="571500" y="5130800"/>
            <a:ext cx="53340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- Sup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53" name="Shape 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e 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61" name="Shape 6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62" name="Shape 6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ítulo, Marcadores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571500" y="1968500"/>
            <a:ext cx="5073394" cy="13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0" name="Shape 70"/>
          <p:cNvSpPr/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1" name="Shape 71"/>
          <p:cNvSpPr/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72" name="Shape 72"/>
          <p:cNvSpPr/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spcBef>
                <a:spcPts val="30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60400" indent="-330200">
              <a:spcBef>
                <a:spcPts val="30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90600" indent="-330200">
              <a:spcBef>
                <a:spcPts val="30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20800" indent="-330200">
              <a:spcBef>
                <a:spcPts val="30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1000" indent="-330200">
              <a:spcBef>
                <a:spcPts val="30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3" name="Shape 73"/>
          <p:cNvSpPr/>
          <p:nvPr>
            <p:ph type="sldNum" sz="quarter" idx="2"/>
          </p:nvPr>
        </p:nvSpPr>
        <p:spPr>
          <a:xfrm>
            <a:off x="510743" y="9194800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/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1" name="Shape 8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rês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 flipH="1">
            <a:off x="9055098" y="508000"/>
            <a:ext cx="128" cy="79756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9" name="Shape 89"/>
          <p:cNvSpPr/>
          <p:nvPr/>
        </p:nvSpPr>
        <p:spPr>
          <a:xfrm>
            <a:off x="9055096" y="4464050"/>
            <a:ext cx="3448503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0" name="Shape 90"/>
          <p:cNvSpPr/>
          <p:nvPr>
            <p:ph type="pic" sz="quarter" idx="13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1" name="Shape 91"/>
          <p:cNvSpPr/>
          <p:nvPr>
            <p:ph type="pic" sz="quarter" idx="14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2" name="Shape 92"/>
          <p:cNvSpPr/>
          <p:nvPr>
            <p:ph type="pic" idx="15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71500" y="19685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Texto do Título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268199" y="9194800"/>
            <a:ext cx="312015" cy="2998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Envasadora_de_Garrafas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6162" r="0" b="6162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28" name="Shape 128"/>
          <p:cNvSpPr/>
          <p:nvPr/>
        </p:nvSpPr>
        <p:spPr>
          <a:xfrm>
            <a:off x="1409700" y="7785099"/>
            <a:ext cx="5791201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 defTabSz="531622">
              <a:defRPr sz="3822"/>
            </a:lvl1pPr>
          </a:lstStyle>
          <a:p>
            <a:pPr/>
            <a:r>
              <a:t>Projeto Final - Sistemas de Tempo Real e Embarcados</a:t>
            </a:r>
          </a:p>
        </p:txBody>
      </p:sp>
      <p:sp>
        <p:nvSpPr>
          <p:cNvPr id="129" name="Shape 129"/>
          <p:cNvSpPr/>
          <p:nvPr/>
        </p:nvSpPr>
        <p:spPr>
          <a:xfrm>
            <a:off x="7886700" y="7977631"/>
            <a:ext cx="4953001" cy="1316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455675">
              <a:defRPr sz="2027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Centro Universitário de Brasília - UniCEUB</a:t>
            </a:r>
          </a:p>
          <a:p>
            <a:pPr algn="l" defTabSz="455675">
              <a:defRPr sz="2027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Aluno: João Paulo Cunha Ávila</a:t>
            </a:r>
          </a:p>
          <a:p>
            <a:pPr algn="l" defTabSz="455675">
              <a:defRPr sz="2027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Professor: Eduardo Ferreira dos Santos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Qual o problema?</a:t>
            </a:r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 defTabSz="457200">
              <a:spcBef>
                <a:spcPts val="2400"/>
              </a:spcBef>
              <a:buSzTx/>
              <a:buFontTx/>
              <a:buNone/>
              <a:defRPr sz="4000"/>
            </a:pPr>
          </a:p>
          <a:p>
            <a:pPr marL="0" indent="0" algn="ctr" defTabSz="457200">
              <a:spcBef>
                <a:spcPts val="2400"/>
              </a:spcBef>
              <a:buSzTx/>
              <a:buFontTx/>
              <a:buNone/>
              <a:defRPr sz="4000"/>
            </a:pPr>
          </a:p>
          <a:p>
            <a:pPr marL="0" indent="0" algn="ctr" defTabSz="457200">
              <a:spcBef>
                <a:spcPts val="2400"/>
              </a:spcBef>
              <a:buSzTx/>
              <a:buFontTx/>
              <a:buNone/>
              <a:defRPr sz="4000"/>
            </a:pPr>
            <a:r>
              <a:t>Como utilizar conceitos de tempo real em um sistema de controle de esteiras de uma envasadora de garrafas?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Conceitos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5195" indent="-425195" defTabSz="543305">
              <a:spcBef>
                <a:spcPts val="3900"/>
              </a:spcBef>
              <a:defRPr sz="3348"/>
            </a:pPr>
            <a:r>
              <a:t>Sistemas de Tempo Real</a:t>
            </a:r>
          </a:p>
          <a:p>
            <a:pPr marL="425195" indent="-425195" defTabSz="543305">
              <a:spcBef>
                <a:spcPts val="3900"/>
              </a:spcBef>
              <a:defRPr sz="3348"/>
            </a:pPr>
            <a:r>
              <a:t>Deadline</a:t>
            </a:r>
          </a:p>
          <a:p>
            <a:pPr lvl="1" marL="850391" indent="-425195" defTabSz="543305">
              <a:spcBef>
                <a:spcPts val="3900"/>
              </a:spcBef>
              <a:defRPr sz="3348"/>
            </a:pPr>
            <a:r>
              <a:t>Rigoroso x Tolerante</a:t>
            </a:r>
          </a:p>
          <a:p>
            <a:pPr marL="425195" indent="-425195" defTabSz="543305">
              <a:spcBef>
                <a:spcPts val="3900"/>
              </a:spcBef>
              <a:defRPr sz="3348"/>
            </a:pPr>
            <a:r>
              <a:t>Tarefas periódicas x aperiódicas x esporádicas</a:t>
            </a:r>
          </a:p>
          <a:p>
            <a:pPr marL="425195" indent="-425195" defTabSz="543305">
              <a:spcBef>
                <a:spcPts val="3900"/>
              </a:spcBef>
              <a:defRPr sz="3348"/>
            </a:pPr>
            <a:r>
              <a:t>Falhas</a:t>
            </a:r>
          </a:p>
          <a:p>
            <a:pPr lvl="1" marL="850391" indent="-425195" defTabSz="543305">
              <a:spcBef>
                <a:spcPts val="3900"/>
              </a:spcBef>
              <a:defRPr sz="3348"/>
            </a:pPr>
            <a:r>
              <a:t>Corretude lógica </a:t>
            </a:r>
          </a:p>
          <a:p>
            <a:pPr lvl="1" marL="850391" indent="-425195" defTabSz="543305">
              <a:spcBef>
                <a:spcPts val="3900"/>
              </a:spcBef>
              <a:defRPr sz="3348"/>
            </a:pPr>
            <a:r>
              <a:t>Corretude temporal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Conceitos</a:t>
            </a:r>
          </a:p>
        </p:txBody>
      </p:sp>
      <p:sp>
        <p:nvSpPr>
          <p:cNvPr id="138" name="Shape 1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Escalonamento</a:t>
            </a:r>
          </a:p>
          <a:p>
            <a:pPr lvl="1"/>
            <a:r>
              <a:t>Taxa Monotônica</a:t>
            </a:r>
          </a:p>
          <a:p>
            <a:pPr lvl="1"/>
            <a:r>
              <a:t>EDF (Earliest Deadline First)</a:t>
            </a:r>
          </a:p>
          <a:p>
            <a:pPr lvl="1"/>
            <a:r>
              <a:t>Deadline Monotônico</a:t>
            </a:r>
          </a:p>
          <a:p>
            <a:pPr/>
            <a:r>
              <a:t>Concorrência</a:t>
            </a:r>
          </a:p>
          <a:p>
            <a:pPr/>
            <a:r>
              <a:t>Semáforos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Protótipo</a:t>
            </a:r>
          </a:p>
        </p:txBody>
      </p:sp>
      <p:pic>
        <p:nvPicPr>
          <p:cNvPr id="141" name="Protótip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2953" y="2265009"/>
            <a:ext cx="9598894" cy="65824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Definições</a:t>
            </a:r>
          </a:p>
        </p:txBody>
      </p:sp>
      <p:graphicFrame>
        <p:nvGraphicFramePr>
          <p:cNvPr id="144" name="Table 144"/>
          <p:cNvGraphicFramePr/>
          <p:nvPr/>
        </p:nvGraphicFramePr>
        <p:xfrm>
          <a:off x="1198033" y="2497567"/>
          <a:ext cx="10982921" cy="370360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{2708684C-4D16-4618-839F-0558EEFCDFE6}</a:tableStyleId>
              </a:tblPr>
              <a:tblGrid>
                <a:gridCol w="2742555"/>
                <a:gridCol w="2742555"/>
                <a:gridCol w="2742555"/>
                <a:gridCol w="2742555"/>
              </a:tblGrid>
              <a:tr h="1230301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55555"/>
                          </a:solidFill>
                          <a:sym typeface="Helvetica Neue Medium"/>
                        </a:rPr>
                        <a:t>Tarefas Periódicas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55555"/>
                          </a:solidFill>
                          <a:sym typeface="Helvetica Neue Medium"/>
                        </a:rPr>
                        <a:t>Período(s)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55555"/>
                          </a:solidFill>
                          <a:sym typeface="Helvetica Neue Medium"/>
                        </a:rPr>
                        <a:t>Deadline(s)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55555"/>
                          </a:solidFill>
                          <a:sym typeface="Helvetica Neue Medium"/>
                        </a:rPr>
                        <a:t>Tempo de computação(s)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1230301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55555"/>
                          </a:solidFill>
                          <a:sym typeface="Helvetica Neue Medium"/>
                        </a:rPr>
                        <a:t>Mover esteira 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777777"/>
                          </a:solidFill>
                        </a:rPr>
                        <a:t>30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777777"/>
                          </a:solidFill>
                        </a:rPr>
                        <a:t>30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777777"/>
                          </a:solidFill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1230301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55555"/>
                          </a:solidFill>
                          <a:sym typeface="Helvetica Neue Medium"/>
                        </a:rPr>
                        <a:t>Mover esteira 2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777777"/>
                          </a:solidFill>
                        </a:rPr>
                        <a:t>30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777777"/>
                          </a:solidFill>
                        </a:rPr>
                        <a:t>30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777777"/>
                          </a:solidFill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pic>
        <p:nvPicPr>
          <p:cNvPr id="145" name="Captura de Tela 2016-06-19 às 17.19.53.png"/>
          <p:cNvPicPr>
            <a:picLocks noChangeAspect="1"/>
          </p:cNvPicPr>
          <p:nvPr/>
        </p:nvPicPr>
        <p:blipFill>
          <a:blip r:embed="rId2">
            <a:extLst/>
          </a:blip>
          <a:srcRect l="0" t="6266" r="0" b="0"/>
          <a:stretch>
            <a:fillRect/>
          </a:stretch>
        </p:blipFill>
        <p:spPr>
          <a:xfrm>
            <a:off x="1085944" y="6958839"/>
            <a:ext cx="4876801" cy="14523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Captura de Tela 2016-06-19 às 17.19.44.png"/>
          <p:cNvPicPr>
            <a:picLocks noChangeAspect="1"/>
          </p:cNvPicPr>
          <p:nvPr/>
        </p:nvPicPr>
        <p:blipFill>
          <a:blip r:embed="rId3">
            <a:extLst/>
          </a:blip>
          <a:srcRect l="0" t="4947" r="0" b="0"/>
          <a:stretch>
            <a:fillRect/>
          </a:stretch>
        </p:blipFill>
        <p:spPr>
          <a:xfrm>
            <a:off x="6082742" y="6711060"/>
            <a:ext cx="6197601" cy="23660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Conclusão</a:t>
            </a:r>
          </a:p>
        </p:txBody>
      </p:sp>
      <p:sp>
        <p:nvSpPr>
          <p:cNvPr id="149" name="Shape 1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É possível aplicar conceitos de tempo real nesta abordagem</a:t>
            </a:r>
          </a:p>
          <a:p>
            <a:pPr/>
            <a:r>
              <a:t>O escalonamento de processo permite um maior controle das esteiras</a:t>
            </a:r>
          </a:p>
          <a:p>
            <a:pPr/>
            <a:r>
              <a:t>Problemas com o cenário de implementação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