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60" y="1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7/26/2020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7/26/2020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Where to eat Italian food in San Francisco during the Coronavirus Pandemic</a:t>
            </a:r>
            <a:r>
              <a:rPr lang="en-US" dirty="0"/>
              <a:t/>
            </a:r>
            <a:br>
              <a:rPr lang="en-US" dirty="0"/>
            </a:br>
            <a:endParaRPr lang="en-US" dirty="0"/>
          </a:p>
        </p:txBody>
      </p:sp>
    </p:spTree>
    <p:extLst>
      <p:ext uri="{BB962C8B-B14F-4D97-AF65-F5344CB8AC3E}">
        <p14:creationId xmlns:p14="http://schemas.microsoft.com/office/powerpoint/2010/main" val="2062853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1431636"/>
            <a:ext cx="9906000" cy="785091"/>
          </a:xfrm>
        </p:spPr>
        <p:txBody>
          <a:bodyPr/>
          <a:lstStyle/>
          <a:p>
            <a:r>
              <a:rPr lang="en-US" dirty="0" smtClean="0"/>
              <a:t>introduction</a:t>
            </a:r>
            <a:endParaRPr lang="en-US" dirty="0"/>
          </a:p>
        </p:txBody>
      </p:sp>
      <p:sp>
        <p:nvSpPr>
          <p:cNvPr id="3" name="Text Placeholder 2"/>
          <p:cNvSpPr>
            <a:spLocks noGrp="1"/>
          </p:cNvSpPr>
          <p:nvPr>
            <p:ph type="body" idx="1"/>
          </p:nvPr>
        </p:nvSpPr>
        <p:spPr>
          <a:xfrm>
            <a:off x="1141411" y="2706255"/>
            <a:ext cx="9906000" cy="3092883"/>
          </a:xfrm>
        </p:spPr>
        <p:txBody>
          <a:bodyPr>
            <a:normAutofit/>
          </a:bodyPr>
          <a:lstStyle/>
          <a:p>
            <a:r>
              <a:rPr lang="en-US" dirty="0" smtClean="0"/>
              <a:t>The coronavirus has and will bring on consumer behavior changes in many industries including the food industry.  Consumers will be taking various health safety points such as hygiene scores, inspection scores, virus scores and others.  </a:t>
            </a:r>
            <a:endParaRPr lang="en-US" dirty="0"/>
          </a:p>
          <a:p>
            <a:endParaRPr lang="en-US" dirty="0"/>
          </a:p>
        </p:txBody>
      </p:sp>
    </p:spTree>
    <p:extLst>
      <p:ext uri="{BB962C8B-B14F-4D97-AF65-F5344CB8AC3E}">
        <p14:creationId xmlns:p14="http://schemas.microsoft.com/office/powerpoint/2010/main" val="2188330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812801"/>
            <a:ext cx="9906000" cy="711200"/>
          </a:xfrm>
        </p:spPr>
        <p:txBody>
          <a:bodyPr/>
          <a:lstStyle/>
          <a:p>
            <a:r>
              <a:rPr lang="en-US" dirty="0" smtClean="0"/>
              <a:t>Data sources	</a:t>
            </a:r>
            <a:endParaRPr lang="en-US" dirty="0"/>
          </a:p>
        </p:txBody>
      </p:sp>
      <p:sp>
        <p:nvSpPr>
          <p:cNvPr id="3" name="Text Placeholder 2"/>
          <p:cNvSpPr>
            <a:spLocks noGrp="1"/>
          </p:cNvSpPr>
          <p:nvPr>
            <p:ph type="body" idx="1"/>
          </p:nvPr>
        </p:nvSpPr>
        <p:spPr>
          <a:xfrm>
            <a:off x="1141411" y="1524001"/>
            <a:ext cx="9906000" cy="4275137"/>
          </a:xfrm>
        </p:spPr>
        <p:txBody>
          <a:bodyPr>
            <a:normAutofit fontScale="85000" lnSpcReduction="20000"/>
          </a:bodyPr>
          <a:lstStyle/>
          <a:p>
            <a:pPr lvl="0"/>
            <a:r>
              <a:rPr lang="en-US" dirty="0"/>
              <a:t>[San Francisco Neighborhood Covid-19 Data](#Covid_Data) - To get all the confirmed coronavirus cases in the different neighborhoods of San Francisco</a:t>
            </a:r>
          </a:p>
          <a:p>
            <a:r>
              <a:rPr lang="en-US" dirty="0"/>
              <a:t> </a:t>
            </a:r>
          </a:p>
          <a:p>
            <a:pPr lvl="0"/>
            <a:r>
              <a:rPr lang="en-US" dirty="0"/>
              <a:t>[San Francisco Government Restaurant Health Inspection Data]- Using the San Francisco's LIVES restaurant inspection data leverages the LIVES Flattened Schema (https://goo.gl/c3nNvr), which is based on LIVES version 2.0, cited on Yelp's website (http://www.yelp.com/healthscores).</a:t>
            </a:r>
          </a:p>
          <a:p>
            <a:r>
              <a:rPr lang="en-US" dirty="0"/>
              <a:t> </a:t>
            </a:r>
          </a:p>
          <a:p>
            <a:pPr lvl="0"/>
            <a:r>
              <a:rPr lang="en-US" dirty="0"/>
              <a:t>[FourSquare API]- Used the location coordinates of the districts we received from the Covid19 API and pass it as input to the FourSqaure API to retrieve 100 venues within 4 kms for each Neighborhood of San Francisco.</a:t>
            </a:r>
          </a:p>
          <a:p>
            <a:r>
              <a:rPr lang="en-US" dirty="0"/>
              <a:t> </a:t>
            </a:r>
          </a:p>
          <a:p>
            <a:pPr lvl="0"/>
            <a:r>
              <a:rPr lang="en-US" dirty="0"/>
              <a:t>[Zomato API] - Used the coordinates of the neighborhoods we receive from the FourSquare Venue Dataset, pass it to the Zomato API to retrieve Pricing for Two, Pricing Tier and Customer Rating.  Note:  Hygiene Ratings were NOT available for any of the restaurants.</a:t>
            </a:r>
          </a:p>
          <a:p>
            <a:endParaRPr lang="en-US" dirty="0"/>
          </a:p>
        </p:txBody>
      </p:sp>
    </p:spTree>
    <p:extLst>
      <p:ext uri="{BB962C8B-B14F-4D97-AF65-F5344CB8AC3E}">
        <p14:creationId xmlns:p14="http://schemas.microsoft.com/office/powerpoint/2010/main" val="3643650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 of ratings	</a:t>
            </a:r>
            <a:endParaRPr lang="en-US" dirty="0"/>
          </a:p>
        </p:txBody>
      </p:sp>
      <p:sp>
        <p:nvSpPr>
          <p:cNvPr id="4" name="Text Placeholder 3"/>
          <p:cNvSpPr>
            <a:spLocks noGrp="1"/>
          </p:cNvSpPr>
          <p:nvPr>
            <p:ph type="body" sz="half" idx="2"/>
          </p:nvPr>
        </p:nvSpPr>
        <p:spPr/>
        <p:txBody>
          <a:bodyPr/>
          <a:lstStyle/>
          <a:p>
            <a:r>
              <a:rPr lang="en-US" dirty="0" smtClean="0"/>
              <a:t>Ratings range from 0 to 4.8.</a:t>
            </a:r>
            <a:endParaRPr lang="en-US" dirty="0"/>
          </a:p>
        </p:txBody>
      </p:sp>
      <p:pic>
        <p:nvPicPr>
          <p:cNvPr id="6" name="Picture 5"/>
          <p:cNvPicPr/>
          <p:nvPr/>
        </p:nvPicPr>
        <p:blipFill>
          <a:blip r:embed="rId2"/>
          <a:stretch>
            <a:fillRect/>
          </a:stretch>
        </p:blipFill>
        <p:spPr>
          <a:xfrm>
            <a:off x="1339273" y="101600"/>
            <a:ext cx="9125527" cy="4017818"/>
          </a:xfrm>
          <a:prstGeom prst="rect">
            <a:avLst/>
          </a:prstGeom>
        </p:spPr>
      </p:pic>
    </p:spTree>
    <p:extLst>
      <p:ext uri="{BB962C8B-B14F-4D97-AF65-F5344CB8AC3E}">
        <p14:creationId xmlns:p14="http://schemas.microsoft.com/office/powerpoint/2010/main" val="1711581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for 2 people	</a:t>
            </a:r>
            <a:endParaRPr lang="en-US" dirty="0"/>
          </a:p>
        </p:txBody>
      </p:sp>
      <p:sp>
        <p:nvSpPr>
          <p:cNvPr id="4" name="Text Placeholder 3"/>
          <p:cNvSpPr>
            <a:spLocks noGrp="1"/>
          </p:cNvSpPr>
          <p:nvPr>
            <p:ph type="body" sz="half" idx="2"/>
          </p:nvPr>
        </p:nvSpPr>
        <p:spPr/>
        <p:txBody>
          <a:bodyPr/>
          <a:lstStyle/>
          <a:p>
            <a:r>
              <a:rPr lang="en-US" dirty="0" smtClean="0"/>
              <a:t>Average price paid is roughly $25 per person.  4 Restaurants did NOT have any price data.</a:t>
            </a:r>
            <a:endParaRPr lang="en-US" dirty="0"/>
          </a:p>
        </p:txBody>
      </p:sp>
      <p:pic>
        <p:nvPicPr>
          <p:cNvPr id="5" name="Picture 4"/>
          <p:cNvPicPr/>
          <p:nvPr/>
        </p:nvPicPr>
        <p:blipFill>
          <a:blip r:embed="rId2"/>
          <a:stretch>
            <a:fillRect/>
          </a:stretch>
        </p:blipFill>
        <p:spPr>
          <a:xfrm>
            <a:off x="2838508" y="549434"/>
            <a:ext cx="5942330" cy="3556000"/>
          </a:xfrm>
          <a:prstGeom prst="rect">
            <a:avLst/>
          </a:prstGeom>
        </p:spPr>
      </p:pic>
    </p:spTree>
    <p:extLst>
      <p:ext uri="{BB962C8B-B14F-4D97-AF65-F5344CB8AC3E}">
        <p14:creationId xmlns:p14="http://schemas.microsoft.com/office/powerpoint/2010/main" val="3348554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Neighborhood prices per 2 people</a:t>
            </a:r>
            <a:endParaRPr lang="en-US" dirty="0"/>
          </a:p>
        </p:txBody>
      </p:sp>
      <p:sp>
        <p:nvSpPr>
          <p:cNvPr id="4" name="Text Placeholder 3"/>
          <p:cNvSpPr>
            <a:spLocks noGrp="1"/>
          </p:cNvSpPr>
          <p:nvPr>
            <p:ph type="body" sz="half" idx="2"/>
          </p:nvPr>
        </p:nvSpPr>
        <p:spPr/>
        <p:txBody>
          <a:bodyPr/>
          <a:lstStyle/>
          <a:p>
            <a:r>
              <a:rPr lang="en-US" dirty="0" smtClean="0"/>
              <a:t>Haight/Ashbury, Nob </a:t>
            </a:r>
            <a:r>
              <a:rPr lang="en-US" dirty="0"/>
              <a:t>Hill, Presidio Heights, Financial District/South Beach, Glen Park and </a:t>
            </a:r>
            <a:r>
              <a:rPr lang="en-US" dirty="0" err="1"/>
              <a:t>Russan</a:t>
            </a:r>
            <a:r>
              <a:rPr lang="en-US" dirty="0"/>
              <a:t> Hill are top rated sections</a:t>
            </a:r>
          </a:p>
        </p:txBody>
      </p:sp>
      <p:pic>
        <p:nvPicPr>
          <p:cNvPr id="5" name="Picture 4"/>
          <p:cNvPicPr/>
          <p:nvPr/>
        </p:nvPicPr>
        <p:blipFill>
          <a:blip r:embed="rId2"/>
          <a:stretch>
            <a:fillRect/>
          </a:stretch>
        </p:blipFill>
        <p:spPr>
          <a:xfrm>
            <a:off x="1141364" y="606425"/>
            <a:ext cx="9803727" cy="3486150"/>
          </a:xfrm>
          <a:prstGeom prst="rect">
            <a:avLst/>
          </a:prstGeom>
        </p:spPr>
      </p:pic>
    </p:spTree>
    <p:extLst>
      <p:ext uri="{BB962C8B-B14F-4D97-AF65-F5344CB8AC3E}">
        <p14:creationId xmlns:p14="http://schemas.microsoft.com/office/powerpoint/2010/main" val="1112838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Clusters of neighborhoods	</a:t>
            </a:r>
            <a:endParaRPr lang="en-US" dirty="0"/>
          </a:p>
        </p:txBody>
      </p:sp>
      <p:pic>
        <p:nvPicPr>
          <p:cNvPr id="5" name="Picture Placeholder 4"/>
          <p:cNvPicPr>
            <a:picLocks noGrp="1" noChangeAspect="1"/>
          </p:cNvPicPr>
          <p:nvPr>
            <p:ph type="pic" idx="1"/>
          </p:nvPr>
        </p:nvPicPr>
        <p:blipFill>
          <a:blip r:embed="rId2"/>
          <a:srcRect t="29574" b="29574"/>
          <a:stretch>
            <a:fillRect/>
          </a:stretch>
        </p:blipFill>
        <p:spPr>
          <a:xfrm>
            <a:off x="1141411" y="230909"/>
            <a:ext cx="9912354" cy="4359563"/>
          </a:xfrm>
          <a:prstGeom prst="rect">
            <a:avLst/>
          </a:prstGeom>
        </p:spPr>
      </p:pic>
      <p:sp>
        <p:nvSpPr>
          <p:cNvPr id="4" name="Text Placeholder 3"/>
          <p:cNvSpPr>
            <a:spLocks noGrp="1"/>
          </p:cNvSpPr>
          <p:nvPr>
            <p:ph type="body" sz="half" idx="2"/>
          </p:nvPr>
        </p:nvSpPr>
        <p:spPr>
          <a:xfrm>
            <a:off x="1141364" y="5124020"/>
            <a:ext cx="9910859" cy="1276780"/>
          </a:xfrm>
        </p:spPr>
        <p:txBody>
          <a:bodyPr>
            <a:normAutofit/>
          </a:bodyPr>
          <a:lstStyle/>
          <a:p>
            <a:r>
              <a:rPr lang="en-US" dirty="0" smtClean="0"/>
              <a:t>Green Clusters are neighborhood </a:t>
            </a:r>
            <a:r>
              <a:rPr lang="en-US" dirty="0" err="1" smtClean="0"/>
              <a:t>restuarants</a:t>
            </a:r>
            <a:r>
              <a:rPr lang="en-US" dirty="0" smtClean="0"/>
              <a:t> with overall good </a:t>
            </a:r>
            <a:r>
              <a:rPr lang="en-US" dirty="0" err="1" smtClean="0"/>
              <a:t>pricess</a:t>
            </a:r>
            <a:r>
              <a:rPr lang="en-US" dirty="0" smtClean="0"/>
              <a:t> (for San Francisco), low </a:t>
            </a:r>
            <a:r>
              <a:rPr lang="en-US" dirty="0" err="1" smtClean="0"/>
              <a:t>cornovirus</a:t>
            </a:r>
            <a:r>
              <a:rPr lang="en-US" dirty="0" smtClean="0"/>
              <a:t> counts and very good restaurant ratings.  The Red and </a:t>
            </a:r>
            <a:r>
              <a:rPr lang="en-US" dirty="0" err="1" smtClean="0"/>
              <a:t>Blud</a:t>
            </a:r>
            <a:r>
              <a:rPr lang="en-US" dirty="0" smtClean="0"/>
              <a:t> neighborhoods have high </a:t>
            </a:r>
            <a:r>
              <a:rPr lang="en-US" dirty="0" err="1" smtClean="0"/>
              <a:t>cornonavirus</a:t>
            </a:r>
            <a:r>
              <a:rPr lang="en-US" dirty="0" smtClean="0"/>
              <a:t> cases, some low ratings and low to moderate pricing.</a:t>
            </a:r>
            <a:endParaRPr lang="en-US" dirty="0"/>
          </a:p>
        </p:txBody>
      </p:sp>
    </p:spTree>
    <p:extLst>
      <p:ext uri="{BB962C8B-B14F-4D97-AF65-F5344CB8AC3E}">
        <p14:creationId xmlns:p14="http://schemas.microsoft.com/office/powerpoint/2010/main" val="583916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normAutofit lnSpcReduction="10000"/>
          </a:bodyPr>
          <a:lstStyle/>
          <a:p>
            <a:r>
              <a:rPr lang="en-US" dirty="0"/>
              <a:t>The clustering exercise revealed that restaurants in San Francisco neighborhoods of </a:t>
            </a:r>
            <a:r>
              <a:rPr lang="en-US" dirty="0" err="1"/>
              <a:t>HaightAshbury</a:t>
            </a:r>
            <a:r>
              <a:rPr lang="en-US" dirty="0"/>
              <a:t>, Glenn Hill, Nob Hill, The Financial District, Presidio Heights and Russian </a:t>
            </a:r>
            <a:r>
              <a:rPr lang="en-US" dirty="0" err="1"/>
              <a:t>HIll</a:t>
            </a:r>
            <a:r>
              <a:rPr lang="en-US" dirty="0"/>
              <a:t> are safe to order from and also provide the best quality food while </a:t>
            </a:r>
            <a:r>
              <a:rPr lang="en-US" dirty="0" err="1"/>
              <a:t>resturants</a:t>
            </a:r>
            <a:r>
              <a:rPr lang="en-US" dirty="0"/>
              <a:t> in Mission, Outer Mission, Excelsior, Bayview Hunters Point and Tenderloin in </a:t>
            </a:r>
            <a:r>
              <a:rPr lang="en-US" dirty="0" err="1"/>
              <a:t>areads</a:t>
            </a:r>
            <a:r>
              <a:rPr lang="en-US" dirty="0"/>
              <a:t> of higher case counts and generally low rated restaurant. Based on the visitor's choice of rating, price and other requirements, he/she can choose amongst different food outlets located in these three clusters.</a:t>
            </a:r>
          </a:p>
        </p:txBody>
      </p:sp>
    </p:spTree>
    <p:extLst>
      <p:ext uri="{BB962C8B-B14F-4D97-AF65-F5344CB8AC3E}">
        <p14:creationId xmlns:p14="http://schemas.microsoft.com/office/powerpoint/2010/main" val="17476605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98</TotalTime>
  <Words>419</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Tw Cen MT</vt:lpstr>
      <vt:lpstr>Circuit</vt:lpstr>
      <vt:lpstr>Where to eat Italian food in San Francisco during the Coronavirus Pandemic </vt:lpstr>
      <vt:lpstr>introduction</vt:lpstr>
      <vt:lpstr>Data sources </vt:lpstr>
      <vt:lpstr>Count of ratings </vt:lpstr>
      <vt:lpstr>Price for 2 people </vt:lpstr>
      <vt:lpstr>Neighborhood prices per 2 people</vt:lpstr>
      <vt:lpstr>Clusters of neighborhoods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to eat Italian food in San Francisco during the Coronavirus Pandemic</dc:title>
  <dc:creator>Windows User</dc:creator>
  <cp:lastModifiedBy>Windows User</cp:lastModifiedBy>
  <cp:revision>23</cp:revision>
  <dcterms:created xsi:type="dcterms:W3CDTF">2020-07-26T23:31:40Z</dcterms:created>
  <dcterms:modified xsi:type="dcterms:W3CDTF">2020-07-27T01:09:43Z</dcterms:modified>
</cp:coreProperties>
</file>