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6" r:id="rId5"/>
    <p:sldId id="319" r:id="rId6"/>
    <p:sldId id="343" r:id="rId7"/>
    <p:sldId id="344" r:id="rId8"/>
    <p:sldId id="320" r:id="rId9"/>
    <p:sldId id="315" r:id="rId10"/>
    <p:sldId id="313" r:id="rId11"/>
    <p:sldId id="331" r:id="rId12"/>
    <p:sldId id="332" r:id="rId13"/>
    <p:sldId id="333" r:id="rId14"/>
    <p:sldId id="334" r:id="rId15"/>
    <p:sldId id="335" r:id="rId16"/>
    <p:sldId id="328" r:id="rId17"/>
    <p:sldId id="337" r:id="rId18"/>
    <p:sldId id="338" r:id="rId19"/>
    <p:sldId id="330" r:id="rId20"/>
    <p:sldId id="336" r:id="rId21"/>
    <p:sldId id="339" r:id="rId22"/>
    <p:sldId id="340" r:id="rId23"/>
    <p:sldId id="341" r:id="rId24"/>
    <p:sldId id="34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319"/>
            <p14:sldId id="343"/>
            <p14:sldId id="344"/>
            <p14:sldId id="320"/>
            <p14:sldId id="315"/>
            <p14:sldId id="313"/>
            <p14:sldId id="331"/>
            <p14:sldId id="332"/>
            <p14:sldId id="333"/>
            <p14:sldId id="334"/>
            <p14:sldId id="335"/>
            <p14:sldId id="328"/>
            <p14:sldId id="337"/>
            <p14:sldId id="338"/>
            <p14:sldId id="330"/>
            <p14:sldId id="336"/>
            <p14:sldId id="339"/>
            <p14:sldId id="340"/>
            <p14:sldId id="341"/>
            <p14:sldId id="342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6499" autoAdjust="0"/>
  </p:normalViewPr>
  <p:slideViewPr>
    <p:cSldViewPr snapToGrid="0">
      <p:cViewPr varScale="1">
        <p:scale>
          <a:sx n="57" d="100"/>
          <a:sy n="57" d="100"/>
        </p:scale>
        <p:origin x="1680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 10 presentation = revision of week 9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64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3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28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86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2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74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535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49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42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74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700" dirty="0"/>
              <a:t>Disabilities come with unique set of hardships; hardships = setbacks. </a:t>
            </a:r>
          </a:p>
          <a:p>
            <a:r>
              <a:rPr lang="en-US" sz="700" dirty="0"/>
              <a:t>Doesn’t matter if you’ve lost limbs, or if you’re deaf… Disability = hard to fully integrate in society. </a:t>
            </a:r>
          </a:p>
          <a:p>
            <a:r>
              <a:rPr lang="en-US" sz="700" dirty="0"/>
              <a:t>This is especially apparent for deaf people if you look at the statistics about them.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56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73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4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700" dirty="0"/>
              <a:t>National Deaf Center = compares labor force participation deaf vs non-deaf</a:t>
            </a:r>
          </a:p>
          <a:p>
            <a:r>
              <a:rPr lang="en-US" sz="700" dirty="0"/>
              <a:t>What causes the disparity? Answer lies in type of disability. </a:t>
            </a:r>
          </a:p>
          <a:p>
            <a:r>
              <a:rPr lang="en-US" sz="700" dirty="0"/>
              <a:t>For deaf = not able to speak properly, speech = product of tongue and 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40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700" dirty="0"/>
              <a:t>Deafness = cannot pursue specific career paths, ASL not widely used, hard to communicate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04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18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31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07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0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233C5-E8D1-478C-B40D-AD664E27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16A41-6E99-438B-83C0-C526F391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B21A2-0534-4C8C-8D86-2035A948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8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1.jp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6.png"/><Relationship Id="rId5" Type="http://schemas.openxmlformats.org/officeDocument/2006/relationships/image" Target="../media/image2.png"/><Relationship Id="rId10" Type="http://schemas.openxmlformats.org/officeDocument/2006/relationships/image" Target="../media/image15.svg"/><Relationship Id="rId4" Type="http://schemas.openxmlformats.org/officeDocument/2006/relationships/hyperlink" Target="http://go.microsoft.com/fwlink/?LinkId=617172" TargetMode="External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3.svg"/><Relationship Id="rId3" Type="http://schemas.openxmlformats.org/officeDocument/2006/relationships/hyperlink" Target="http://go.microsoft.com/fwlink/?LinkId=617172" TargetMode="External"/><Relationship Id="rId7" Type="http://schemas.openxmlformats.org/officeDocument/2006/relationships/image" Target="../media/image19.sv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5.jpg"/><Relationship Id="rId5" Type="http://schemas.openxmlformats.org/officeDocument/2006/relationships/image" Target="../media/image11.jpg"/><Relationship Id="rId15" Type="http://schemas.openxmlformats.org/officeDocument/2006/relationships/image" Target="../media/image25.svg"/><Relationship Id="rId10" Type="http://schemas.openxmlformats.org/officeDocument/2006/relationships/image" Target="../media/image21.svg"/><Relationship Id="rId4" Type="http://schemas.openxmlformats.org/officeDocument/2006/relationships/image" Target="../media/image2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1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11" Type="http://schemas.openxmlformats.org/officeDocument/2006/relationships/image" Target="../media/image29.jpg"/><Relationship Id="rId5" Type="http://schemas.openxmlformats.org/officeDocument/2006/relationships/image" Target="../media/image2.png"/><Relationship Id="rId10" Type="http://schemas.openxmlformats.org/officeDocument/2006/relationships/image" Target="../media/image28.jpg"/><Relationship Id="rId4" Type="http://schemas.openxmlformats.org/officeDocument/2006/relationships/hyperlink" Target="http://go.microsoft.com/fwlink/?LinkId=617172" TargetMode="External"/><Relationship Id="rId9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29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jpg"/><Relationship Id="rId7" Type="http://schemas.openxmlformats.org/officeDocument/2006/relationships/image" Target="../media/image31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.jp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11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6.jp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33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11" Type="http://schemas.openxmlformats.org/officeDocument/2006/relationships/image" Target="../media/image29.jpg"/><Relationship Id="rId5" Type="http://schemas.openxmlformats.org/officeDocument/2006/relationships/image" Target="../media/image11.jpg"/><Relationship Id="rId10" Type="http://schemas.openxmlformats.org/officeDocument/2006/relationships/image" Target="../media/image28.jpg"/><Relationship Id="rId4" Type="http://schemas.openxmlformats.org/officeDocument/2006/relationships/image" Target="../media/image32.jpeg"/><Relationship Id="rId9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4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0.svg"/><Relationship Id="rId5" Type="http://schemas.openxmlformats.org/officeDocument/2006/relationships/hyperlink" Target="http://go.microsoft.com/fwlink/?LinkId=617172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5.jpg"/><Relationship Id="rId9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2.png"/><Relationship Id="rId4" Type="http://schemas.openxmlformats.org/officeDocument/2006/relationships/hyperlink" Target="http://go.microsoft.com/fwlink/?LinkId=61717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Senior Design Project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Week 10: Design of Sign AI, an AI-Based ASL Translation Tool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Presenter: Josheb P. Dayrit</a:t>
            </a:r>
          </a:p>
        </p:txBody>
      </p:sp>
      <p:pic>
        <p:nvPicPr>
          <p:cNvPr id="4" name="Picture 3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F6BAD378-111D-46A5-BDDC-11BF315A1241}"/>
              </a:ext>
            </a:extLst>
          </p:cNvPr>
          <p:cNvSpPr/>
          <p:nvPr/>
        </p:nvSpPr>
        <p:spPr>
          <a:xfrm>
            <a:off x="7439816" y="3214540"/>
            <a:ext cx="1414020" cy="132918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Design Approach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4" tooltip="Select here to visit the PowerPoint team blog."/>
            <a:extLst>
              <a:ext uri="{FF2B5EF4-FFF2-40B4-BE49-F238E27FC236}">
                <a16:creationId xmlns:a16="http://schemas.microsoft.com/office/drawing/2014/main" id="{5BF9E7FA-F49B-4332-8B2D-68A4C9448B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2CC3BC4-AF4E-4EF2-8749-148E7B55E042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922994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 3: Designing AI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AutoNum type="arabicPeriod"/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2CF37F-C05F-4436-AACA-B45CA3A26A97}"/>
              </a:ext>
            </a:extLst>
          </p:cNvPr>
          <p:cNvSpPr/>
          <p:nvPr/>
        </p:nvSpPr>
        <p:spPr>
          <a:xfrm>
            <a:off x="1417522" y="3214540"/>
            <a:ext cx="1414020" cy="132918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2ABB2C-C17F-4269-BB35-D7779B9A2B8E}"/>
              </a:ext>
            </a:extLst>
          </p:cNvPr>
          <p:cNvSpPr/>
          <p:nvPr/>
        </p:nvSpPr>
        <p:spPr>
          <a:xfrm>
            <a:off x="4428669" y="3214540"/>
            <a:ext cx="1414020" cy="132918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8752B7-D651-4986-9264-5A9C0FD415E4}"/>
              </a:ext>
            </a:extLst>
          </p:cNvPr>
          <p:cNvCxnSpPr>
            <a:cxnSpLocks/>
            <a:stCxn id="3" idx="6"/>
            <a:endCxn id="3" idx="6"/>
          </p:cNvCxnSpPr>
          <p:nvPr/>
        </p:nvCxnSpPr>
        <p:spPr>
          <a:xfrm>
            <a:off x="2831542" y="387913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CBB4C7-7B95-4CF4-BEB5-8BF1F458DB56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>
            <a:off x="2831542" y="3879130"/>
            <a:ext cx="15971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A39EC5-83F8-4628-BA5E-2E5B907CCC8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842689" y="3879130"/>
            <a:ext cx="1597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A7079B4-9373-4FE5-8058-92F9E0DC149E}"/>
              </a:ext>
            </a:extLst>
          </p:cNvPr>
          <p:cNvSpPr txBox="1"/>
          <p:nvPr/>
        </p:nvSpPr>
        <p:spPr>
          <a:xfrm>
            <a:off x="2831542" y="3429000"/>
            <a:ext cx="158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Neural Net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4EB5CA-DE09-480F-A45D-DF11F458B765}"/>
              </a:ext>
            </a:extLst>
          </p:cNvPr>
          <p:cNvSpPr txBox="1"/>
          <p:nvPr/>
        </p:nvSpPr>
        <p:spPr>
          <a:xfrm>
            <a:off x="5842689" y="3429000"/>
            <a:ext cx="158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Neural Net</a:t>
            </a:r>
          </a:p>
        </p:txBody>
      </p:sp>
      <p:pic>
        <p:nvPicPr>
          <p:cNvPr id="18" name="Graphic 17" descr="Close">
            <a:extLst>
              <a:ext uri="{FF2B5EF4-FFF2-40B4-BE49-F238E27FC236}">
                <a16:creationId xmlns:a16="http://schemas.microsoft.com/office/drawing/2014/main" id="{F4BD8718-724A-4F28-9049-6E4F419AA6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67332" y="3429000"/>
            <a:ext cx="914400" cy="914400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FA0A2FB4-5EF3-4295-88CB-264EC9F2EA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89626" y="3429000"/>
            <a:ext cx="914400" cy="914400"/>
          </a:xfrm>
          <a:prstGeom prst="rect">
            <a:avLst/>
          </a:prstGeom>
        </p:spPr>
      </p:pic>
      <p:pic>
        <p:nvPicPr>
          <p:cNvPr id="22" name="Graphic 21" descr="Checklist">
            <a:extLst>
              <a:ext uri="{FF2B5EF4-FFF2-40B4-BE49-F238E27FC236}">
                <a16:creationId xmlns:a16="http://schemas.microsoft.com/office/drawing/2014/main" id="{D1249498-EBDB-4BA9-94E5-C71CAC2B9C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78479" y="3429000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E73775-46AB-47BD-A919-0A8A0C9F1FC3}"/>
              </a:ext>
            </a:extLst>
          </p:cNvPr>
          <p:cNvSpPr txBox="1"/>
          <p:nvPr/>
        </p:nvSpPr>
        <p:spPr>
          <a:xfrm>
            <a:off x="4344323" y="4752692"/>
            <a:ext cx="1582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Type?</a:t>
            </a:r>
          </a:p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Layers?</a:t>
            </a:r>
          </a:p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Activation?</a:t>
            </a:r>
          </a:p>
        </p:txBody>
      </p:sp>
    </p:spTree>
    <p:extLst>
      <p:ext uri="{BB962C8B-B14F-4D97-AF65-F5344CB8AC3E}">
        <p14:creationId xmlns:p14="http://schemas.microsoft.com/office/powerpoint/2010/main" val="1228987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Design Approach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5BF9E7FA-F49B-4332-8B2D-68A4C9448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2CC3BC4-AF4E-4EF2-8749-148E7B55E042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922994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 4: Training AI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AutoNum type="arabicPeriod"/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2CF37F-C05F-4436-AACA-B45CA3A26A97}"/>
              </a:ext>
            </a:extLst>
          </p:cNvPr>
          <p:cNvSpPr/>
          <p:nvPr/>
        </p:nvSpPr>
        <p:spPr>
          <a:xfrm>
            <a:off x="1417522" y="3214540"/>
            <a:ext cx="1414020" cy="132918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2ABB2C-C17F-4269-BB35-D7779B9A2B8E}"/>
              </a:ext>
            </a:extLst>
          </p:cNvPr>
          <p:cNvSpPr/>
          <p:nvPr/>
        </p:nvSpPr>
        <p:spPr>
          <a:xfrm>
            <a:off x="4428669" y="3214540"/>
            <a:ext cx="1414020" cy="1329180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8752B7-D651-4986-9264-5A9C0FD415E4}"/>
              </a:ext>
            </a:extLst>
          </p:cNvPr>
          <p:cNvCxnSpPr>
            <a:cxnSpLocks/>
            <a:stCxn id="3" idx="6"/>
            <a:endCxn id="3" idx="6"/>
          </p:cNvCxnSpPr>
          <p:nvPr/>
        </p:nvCxnSpPr>
        <p:spPr>
          <a:xfrm>
            <a:off x="2831542" y="387913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CBB4C7-7B95-4CF4-BEB5-8BF1F458DB56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>
            <a:off x="2831542" y="3879130"/>
            <a:ext cx="15971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A7079B4-9373-4FE5-8058-92F9E0DC149E}"/>
              </a:ext>
            </a:extLst>
          </p:cNvPr>
          <p:cNvSpPr txBox="1"/>
          <p:nvPr/>
        </p:nvSpPr>
        <p:spPr>
          <a:xfrm>
            <a:off x="2831542" y="3429000"/>
            <a:ext cx="158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Neural Net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4EB5CA-DE09-480F-A45D-DF11F458B765}"/>
              </a:ext>
            </a:extLst>
          </p:cNvPr>
          <p:cNvSpPr txBox="1"/>
          <p:nvPr/>
        </p:nvSpPr>
        <p:spPr>
          <a:xfrm>
            <a:off x="5842689" y="3429000"/>
            <a:ext cx="158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Accuracy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E73775-46AB-47BD-A919-0A8A0C9F1FC3}"/>
              </a:ext>
            </a:extLst>
          </p:cNvPr>
          <p:cNvSpPr txBox="1"/>
          <p:nvPr/>
        </p:nvSpPr>
        <p:spPr>
          <a:xfrm>
            <a:off x="4344530" y="3163536"/>
            <a:ext cx="158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TensorFlow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FCB81F9-4C27-4534-B046-0656671A16EC}"/>
              </a:ext>
            </a:extLst>
          </p:cNvPr>
          <p:cNvSpPr/>
          <p:nvPr/>
        </p:nvSpPr>
        <p:spPr>
          <a:xfrm>
            <a:off x="4428669" y="4885377"/>
            <a:ext cx="1414020" cy="1329180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DD855B-768D-400A-AD4F-C3B9CF3327C5}"/>
              </a:ext>
            </a:extLst>
          </p:cNvPr>
          <p:cNvCxnSpPr>
            <a:stCxn id="21" idx="0"/>
            <a:endCxn id="4" idx="2"/>
          </p:cNvCxnSpPr>
          <p:nvPr/>
        </p:nvCxnSpPr>
        <p:spPr>
          <a:xfrm flipV="1">
            <a:off x="5135679" y="4543720"/>
            <a:ext cx="0" cy="34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A346D8-A633-43AB-99B0-4729F4C65E2F}"/>
              </a:ext>
            </a:extLst>
          </p:cNvPr>
          <p:cNvSpPr txBox="1"/>
          <p:nvPr/>
        </p:nvSpPr>
        <p:spPr>
          <a:xfrm>
            <a:off x="4344530" y="5227034"/>
            <a:ext cx="158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Training Data</a:t>
            </a:r>
          </a:p>
        </p:txBody>
      </p:sp>
      <p:pic>
        <p:nvPicPr>
          <p:cNvPr id="27" name="Graphic 26" descr="Stop sign">
            <a:extLst>
              <a:ext uri="{FF2B5EF4-FFF2-40B4-BE49-F238E27FC236}">
                <a16:creationId xmlns:a16="http://schemas.microsoft.com/office/drawing/2014/main" id="{44AFFD59-3F4A-4DAB-AC53-5DB5DD5B8B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368" y="3421930"/>
            <a:ext cx="914400" cy="91440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4561E9-A426-47D4-86D2-9749F268A6B6}"/>
              </a:ext>
            </a:extLst>
          </p:cNvPr>
          <p:cNvCxnSpPr>
            <a:cxnSpLocks/>
          </p:cNvCxnSpPr>
          <p:nvPr/>
        </p:nvCxnSpPr>
        <p:spPr>
          <a:xfrm flipV="1">
            <a:off x="7981568" y="2707106"/>
            <a:ext cx="0" cy="906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2459F8C-B628-43B4-84F2-687B853AE5C2}"/>
              </a:ext>
            </a:extLst>
          </p:cNvPr>
          <p:cNvCxnSpPr/>
          <p:nvPr/>
        </p:nvCxnSpPr>
        <p:spPr>
          <a:xfrm flipH="1">
            <a:off x="2124532" y="2707105"/>
            <a:ext cx="58570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18EC0C-A344-4A9F-8D41-EFF9D9781C5D}"/>
              </a:ext>
            </a:extLst>
          </p:cNvPr>
          <p:cNvCxnSpPr>
            <a:endCxn id="3" idx="0"/>
          </p:cNvCxnSpPr>
          <p:nvPr/>
        </p:nvCxnSpPr>
        <p:spPr>
          <a:xfrm>
            <a:off x="2124532" y="2707105"/>
            <a:ext cx="0" cy="50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613DFA6D-5A08-4889-82A6-B8C3D15A8915}"/>
              </a:ext>
            </a:extLst>
          </p:cNvPr>
          <p:cNvSpPr/>
          <p:nvPr/>
        </p:nvSpPr>
        <p:spPr>
          <a:xfrm>
            <a:off x="10015427" y="3214540"/>
            <a:ext cx="1414020" cy="1329180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0A0805E-CC96-4003-A11B-70BF663BCD2C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8241632" y="3879130"/>
            <a:ext cx="1773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Graphic 56" descr="Download">
            <a:extLst>
              <a:ext uri="{FF2B5EF4-FFF2-40B4-BE49-F238E27FC236}">
                <a16:creationId xmlns:a16="http://schemas.microsoft.com/office/drawing/2014/main" id="{213F73A3-DD96-4B6B-B5A4-BE625FDE2C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65237" y="3392905"/>
            <a:ext cx="914400" cy="9144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8BDF1C1-2935-46FB-A300-2F4E1FE3659E}"/>
              </a:ext>
            </a:extLst>
          </p:cNvPr>
          <p:cNvSpPr txBox="1"/>
          <p:nvPr/>
        </p:nvSpPr>
        <p:spPr>
          <a:xfrm>
            <a:off x="4344530" y="2256975"/>
            <a:ext cx="158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Refinement</a:t>
            </a:r>
          </a:p>
        </p:txBody>
      </p:sp>
      <p:pic>
        <p:nvPicPr>
          <p:cNvPr id="62" name="Graphic 61" descr="Help">
            <a:extLst>
              <a:ext uri="{FF2B5EF4-FFF2-40B4-BE49-F238E27FC236}">
                <a16:creationId xmlns:a16="http://schemas.microsoft.com/office/drawing/2014/main" id="{E43F838C-0007-4B6A-BE11-F27339222F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67332" y="3421930"/>
            <a:ext cx="914400" cy="91440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40D4D1C-1372-4260-9E56-7A4584C8A49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842689" y="3879130"/>
            <a:ext cx="1797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398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>
            <a:extLst>
              <a:ext uri="{FF2B5EF4-FFF2-40B4-BE49-F238E27FC236}">
                <a16:creationId xmlns:a16="http://schemas.microsoft.com/office/drawing/2014/main" id="{0445D319-E8C7-4622-AED0-19A0AC597984}"/>
              </a:ext>
            </a:extLst>
          </p:cNvPr>
          <p:cNvSpPr/>
          <p:nvPr/>
        </p:nvSpPr>
        <p:spPr>
          <a:xfrm>
            <a:off x="6029813" y="4292421"/>
            <a:ext cx="1414020" cy="132918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Design Approach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4" tooltip="Select here to visit the PowerPoint team blog."/>
            <a:extLst>
              <a:ext uri="{FF2B5EF4-FFF2-40B4-BE49-F238E27FC236}">
                <a16:creationId xmlns:a16="http://schemas.microsoft.com/office/drawing/2014/main" id="{5BF9E7FA-F49B-4332-8B2D-68A4C9448B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2CC3BC4-AF4E-4EF2-8749-148E7B55E042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922994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 5: Assembly of Parts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9C1992D-E59F-4E35-AF85-EBB423D1EA3D}"/>
              </a:ext>
            </a:extLst>
          </p:cNvPr>
          <p:cNvSpPr/>
          <p:nvPr/>
        </p:nvSpPr>
        <p:spPr>
          <a:xfrm>
            <a:off x="8421459" y="3431273"/>
            <a:ext cx="1414020" cy="132918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63F7E6-6FDE-4D39-A157-285A850DCDC1}"/>
              </a:ext>
            </a:extLst>
          </p:cNvPr>
          <p:cNvSpPr/>
          <p:nvPr/>
        </p:nvSpPr>
        <p:spPr>
          <a:xfrm>
            <a:off x="4895991" y="3224463"/>
            <a:ext cx="1840832" cy="1732548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67C1174-96E6-4482-81A8-5FFB4A761C3D}"/>
              </a:ext>
            </a:extLst>
          </p:cNvPr>
          <p:cNvSpPr/>
          <p:nvPr/>
        </p:nvSpPr>
        <p:spPr>
          <a:xfrm>
            <a:off x="1797335" y="3431273"/>
            <a:ext cx="1414020" cy="1329180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079423-CDEC-4178-AE04-A7CB99178956}"/>
              </a:ext>
            </a:extLst>
          </p:cNvPr>
          <p:cNvCxnSpPr>
            <a:stCxn id="13" idx="6"/>
            <a:endCxn id="30" idx="2"/>
          </p:cNvCxnSpPr>
          <p:nvPr/>
        </p:nvCxnSpPr>
        <p:spPr>
          <a:xfrm>
            <a:off x="6736823" y="4090737"/>
            <a:ext cx="1684636" cy="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60536F-BE38-4482-A6A3-FEE658D65185}"/>
              </a:ext>
            </a:extLst>
          </p:cNvPr>
          <p:cNvCxnSpPr>
            <a:stCxn id="32" idx="6"/>
            <a:endCxn id="13" idx="2"/>
          </p:cNvCxnSpPr>
          <p:nvPr/>
        </p:nvCxnSpPr>
        <p:spPr>
          <a:xfrm flipV="1">
            <a:off x="3211355" y="4090737"/>
            <a:ext cx="1684636" cy="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96627AF8-DBAD-4739-9814-BA55238C2397}"/>
              </a:ext>
            </a:extLst>
          </p:cNvPr>
          <p:cNvSpPr/>
          <p:nvPr/>
        </p:nvSpPr>
        <p:spPr>
          <a:xfrm>
            <a:off x="1797335" y="5080764"/>
            <a:ext cx="1414020" cy="132918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EDB906-CAB8-467B-8703-49BFA74139F4}"/>
              </a:ext>
            </a:extLst>
          </p:cNvPr>
          <p:cNvSpPr/>
          <p:nvPr/>
        </p:nvSpPr>
        <p:spPr>
          <a:xfrm>
            <a:off x="8421459" y="1764962"/>
            <a:ext cx="1414020" cy="1329180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E1860C-5991-4628-AC6C-045AA3769F25}"/>
              </a:ext>
            </a:extLst>
          </p:cNvPr>
          <p:cNvCxnSpPr>
            <a:stCxn id="13" idx="0"/>
          </p:cNvCxnSpPr>
          <p:nvPr/>
        </p:nvCxnSpPr>
        <p:spPr>
          <a:xfrm flipV="1">
            <a:off x="5816407" y="2429552"/>
            <a:ext cx="0" cy="794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686532-C962-4493-8F86-8E7128486681}"/>
              </a:ext>
            </a:extLst>
          </p:cNvPr>
          <p:cNvCxnSpPr>
            <a:endCxn id="47" idx="2"/>
          </p:cNvCxnSpPr>
          <p:nvPr/>
        </p:nvCxnSpPr>
        <p:spPr>
          <a:xfrm>
            <a:off x="5816407" y="2429552"/>
            <a:ext cx="2605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ED37512-B40A-44CA-8E35-D90C2938FFB8}"/>
              </a:ext>
            </a:extLst>
          </p:cNvPr>
          <p:cNvSpPr txBox="1"/>
          <p:nvPr/>
        </p:nvSpPr>
        <p:spPr>
          <a:xfrm>
            <a:off x="5996430" y="5644432"/>
            <a:ext cx="158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Neural Net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C45D3A-694B-4FBF-A685-DB0778D146DD}"/>
              </a:ext>
            </a:extLst>
          </p:cNvPr>
          <p:cNvSpPr txBox="1"/>
          <p:nvPr/>
        </p:nvSpPr>
        <p:spPr>
          <a:xfrm>
            <a:off x="3596916" y="2909476"/>
            <a:ext cx="18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Raspberry Pi 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8BA57C3-6847-48E4-86CB-66342366C37A}"/>
              </a:ext>
            </a:extLst>
          </p:cNvPr>
          <p:cNvSpPr txBox="1"/>
          <p:nvPr/>
        </p:nvSpPr>
        <p:spPr>
          <a:xfrm>
            <a:off x="9691100" y="2244886"/>
            <a:ext cx="18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LCD Display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F377CC-50E5-4B20-9246-E502048A1CA3}"/>
              </a:ext>
            </a:extLst>
          </p:cNvPr>
          <p:cNvSpPr txBox="1"/>
          <p:nvPr/>
        </p:nvSpPr>
        <p:spPr>
          <a:xfrm>
            <a:off x="9820608" y="3923089"/>
            <a:ext cx="122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Speaker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68836D-4C43-4679-96CD-60221307324E}"/>
              </a:ext>
            </a:extLst>
          </p:cNvPr>
          <p:cNvSpPr txBox="1"/>
          <p:nvPr/>
        </p:nvSpPr>
        <p:spPr>
          <a:xfrm>
            <a:off x="410080" y="5275100"/>
            <a:ext cx="158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Sensors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F69790-BEE3-4378-944D-9C8503C62A62}"/>
              </a:ext>
            </a:extLst>
          </p:cNvPr>
          <p:cNvSpPr txBox="1"/>
          <p:nvPr/>
        </p:nvSpPr>
        <p:spPr>
          <a:xfrm>
            <a:off x="517167" y="3242061"/>
            <a:ext cx="158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Microphone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EB32171-67D6-492E-A1B0-B4FB6CF74DA5}"/>
              </a:ext>
            </a:extLst>
          </p:cNvPr>
          <p:cNvSpPr/>
          <p:nvPr/>
        </p:nvSpPr>
        <p:spPr>
          <a:xfrm>
            <a:off x="3588675" y="5074474"/>
            <a:ext cx="1414020" cy="1329180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DD758EE-DE5B-42BF-B35D-DF0228058480}"/>
              </a:ext>
            </a:extLst>
          </p:cNvPr>
          <p:cNvCxnSpPr>
            <a:stCxn id="41" idx="6"/>
            <a:endCxn id="64" idx="2"/>
          </p:cNvCxnSpPr>
          <p:nvPr/>
        </p:nvCxnSpPr>
        <p:spPr>
          <a:xfrm flipV="1">
            <a:off x="3211355" y="5739064"/>
            <a:ext cx="377320" cy="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57E9D67-5660-4309-9219-DCB1D259CC39}"/>
              </a:ext>
            </a:extLst>
          </p:cNvPr>
          <p:cNvCxnSpPr>
            <a:stCxn id="64" idx="6"/>
          </p:cNvCxnSpPr>
          <p:nvPr/>
        </p:nvCxnSpPr>
        <p:spPr>
          <a:xfrm>
            <a:off x="5002695" y="5739064"/>
            <a:ext cx="813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7CB5124-F592-4DF5-9D50-D2D7EFF08951}"/>
              </a:ext>
            </a:extLst>
          </p:cNvPr>
          <p:cNvCxnSpPr>
            <a:endCxn id="13" idx="4"/>
          </p:cNvCxnSpPr>
          <p:nvPr/>
        </p:nvCxnSpPr>
        <p:spPr>
          <a:xfrm flipV="1">
            <a:off x="5816407" y="4957011"/>
            <a:ext cx="0" cy="78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D259A0D-A878-48B8-8B7A-D1A3A2CE9332}"/>
              </a:ext>
            </a:extLst>
          </p:cNvPr>
          <p:cNvSpPr txBox="1"/>
          <p:nvPr/>
        </p:nvSpPr>
        <p:spPr>
          <a:xfrm>
            <a:off x="3224143" y="4693250"/>
            <a:ext cx="213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ADC Converter</a:t>
            </a:r>
          </a:p>
        </p:txBody>
      </p:sp>
    </p:spTree>
    <p:extLst>
      <p:ext uri="{BB962C8B-B14F-4D97-AF65-F5344CB8AC3E}">
        <p14:creationId xmlns:p14="http://schemas.microsoft.com/office/powerpoint/2010/main" val="227661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System Description</a:t>
            </a: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9A3EFA-6DC9-4AD8-804C-EE87F01F4DCF}"/>
              </a:ext>
            </a:extLst>
          </p:cNvPr>
          <p:cNvSpPr/>
          <p:nvPr/>
        </p:nvSpPr>
        <p:spPr>
          <a:xfrm>
            <a:off x="2206827" y="2415629"/>
            <a:ext cx="1414020" cy="132918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46A66-589F-479A-BD0D-78B26A138E09}"/>
              </a:ext>
            </a:extLst>
          </p:cNvPr>
          <p:cNvSpPr txBox="1"/>
          <p:nvPr/>
        </p:nvSpPr>
        <p:spPr>
          <a:xfrm>
            <a:off x="3360057" y="2533386"/>
            <a:ext cx="158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Analog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CBE597-F2E4-40F3-9896-EFB98A8C0839}"/>
              </a:ext>
            </a:extLst>
          </p:cNvPr>
          <p:cNvSpPr/>
          <p:nvPr/>
        </p:nvSpPr>
        <p:spPr>
          <a:xfrm>
            <a:off x="4681980" y="2415629"/>
            <a:ext cx="1414020" cy="132918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CC6660-C6B5-4765-A693-EDF2F7253F01}"/>
              </a:ext>
            </a:extLst>
          </p:cNvPr>
          <p:cNvSpPr/>
          <p:nvPr/>
        </p:nvSpPr>
        <p:spPr>
          <a:xfrm>
            <a:off x="7880684" y="2213946"/>
            <a:ext cx="1840832" cy="1732548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174718-0AC4-438F-94EA-D7BDF10EF158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620847" y="3080219"/>
            <a:ext cx="1061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6D01F7-FD2A-43AF-B1F3-6CCB8BAD114C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096000" y="3080219"/>
            <a:ext cx="1784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483652-4A5F-43C5-8D4D-33AEF82B2AEB}"/>
              </a:ext>
            </a:extLst>
          </p:cNvPr>
          <p:cNvSpPr txBox="1"/>
          <p:nvPr/>
        </p:nvSpPr>
        <p:spPr>
          <a:xfrm>
            <a:off x="4322962" y="3989216"/>
            <a:ext cx="213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ADC Converter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6C3D6-EC1E-4F5D-A6B0-F8ECE20E9B1D}"/>
              </a:ext>
            </a:extLst>
          </p:cNvPr>
          <p:cNvSpPr txBox="1"/>
          <p:nvPr/>
        </p:nvSpPr>
        <p:spPr>
          <a:xfrm>
            <a:off x="7880684" y="3989216"/>
            <a:ext cx="18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Raspberry Pi 3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051FC21-4FD6-40F0-904A-9FA2C2B97DB3}"/>
              </a:ext>
            </a:extLst>
          </p:cNvPr>
          <p:cNvSpPr txBox="1">
            <a:spLocks/>
          </p:cNvSpPr>
          <p:nvPr/>
        </p:nvSpPr>
        <p:spPr>
          <a:xfrm>
            <a:off x="521206" y="1395005"/>
            <a:ext cx="7814925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Sensor-to-Pi Interface: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49495-AC87-4ACB-A271-0C10BF74A9B5}"/>
              </a:ext>
            </a:extLst>
          </p:cNvPr>
          <p:cNvSpPr txBox="1"/>
          <p:nvPr/>
        </p:nvSpPr>
        <p:spPr>
          <a:xfrm>
            <a:off x="2206827" y="3989216"/>
            <a:ext cx="158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Sensors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66439C-9694-4EFE-B616-8BA0A81FF2AA}"/>
              </a:ext>
            </a:extLst>
          </p:cNvPr>
          <p:cNvSpPr txBox="1"/>
          <p:nvPr/>
        </p:nvSpPr>
        <p:spPr>
          <a:xfrm>
            <a:off x="6198780" y="2528497"/>
            <a:ext cx="158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Digital</a:t>
            </a:r>
          </a:p>
        </p:txBody>
      </p:sp>
    </p:spTree>
    <p:extLst>
      <p:ext uri="{BB962C8B-B14F-4D97-AF65-F5344CB8AC3E}">
        <p14:creationId xmlns:p14="http://schemas.microsoft.com/office/powerpoint/2010/main" val="1511784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System Description</a:t>
            </a: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9A3EFA-6DC9-4AD8-804C-EE87F01F4DCF}"/>
              </a:ext>
            </a:extLst>
          </p:cNvPr>
          <p:cNvSpPr/>
          <p:nvPr/>
        </p:nvSpPr>
        <p:spPr>
          <a:xfrm>
            <a:off x="2206827" y="2415629"/>
            <a:ext cx="1414020" cy="132918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46A66-589F-479A-BD0D-78B26A138E09}"/>
              </a:ext>
            </a:extLst>
          </p:cNvPr>
          <p:cNvSpPr txBox="1"/>
          <p:nvPr/>
        </p:nvSpPr>
        <p:spPr>
          <a:xfrm>
            <a:off x="2077411" y="3989216"/>
            <a:ext cx="158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Microphone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CBE597-F2E4-40F3-9896-EFB98A8C0839}"/>
              </a:ext>
            </a:extLst>
          </p:cNvPr>
          <p:cNvSpPr/>
          <p:nvPr/>
        </p:nvSpPr>
        <p:spPr>
          <a:xfrm>
            <a:off x="4681980" y="2415629"/>
            <a:ext cx="1414020" cy="132918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CC6660-C6B5-4765-A693-EDF2F7253F01}"/>
              </a:ext>
            </a:extLst>
          </p:cNvPr>
          <p:cNvSpPr/>
          <p:nvPr/>
        </p:nvSpPr>
        <p:spPr>
          <a:xfrm>
            <a:off x="7880684" y="2213946"/>
            <a:ext cx="1840832" cy="1732548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174718-0AC4-438F-94EA-D7BDF10EF158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620847" y="3080219"/>
            <a:ext cx="1061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6D01F7-FD2A-43AF-B1F3-6CCB8BAD114C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096000" y="3080219"/>
            <a:ext cx="1784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483652-4A5F-43C5-8D4D-33AEF82B2AEB}"/>
              </a:ext>
            </a:extLst>
          </p:cNvPr>
          <p:cNvSpPr txBox="1"/>
          <p:nvPr/>
        </p:nvSpPr>
        <p:spPr>
          <a:xfrm>
            <a:off x="4430517" y="2042391"/>
            <a:ext cx="213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Raspberry Pi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6C3D6-EC1E-4F5D-A6B0-F8ECE20E9B1D}"/>
              </a:ext>
            </a:extLst>
          </p:cNvPr>
          <p:cNvSpPr txBox="1"/>
          <p:nvPr/>
        </p:nvSpPr>
        <p:spPr>
          <a:xfrm>
            <a:off x="7880684" y="3989216"/>
            <a:ext cx="18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LCD Display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051FC21-4FD6-40F0-904A-9FA2C2B97DB3}"/>
              </a:ext>
            </a:extLst>
          </p:cNvPr>
          <p:cNvSpPr txBox="1">
            <a:spLocks/>
          </p:cNvSpPr>
          <p:nvPr/>
        </p:nvSpPr>
        <p:spPr>
          <a:xfrm>
            <a:off x="521206" y="1395005"/>
            <a:ext cx="7814925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Mic-to-Display Interface:</a:t>
            </a:r>
          </a:p>
        </p:txBody>
      </p:sp>
      <p:pic>
        <p:nvPicPr>
          <p:cNvPr id="12" name="Graphic 11" descr="Voice">
            <a:extLst>
              <a:ext uri="{FF2B5EF4-FFF2-40B4-BE49-F238E27FC236}">
                <a16:creationId xmlns:a16="http://schemas.microsoft.com/office/drawing/2014/main" id="{9E547820-827C-41EE-BDF2-913827479E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496" y="2623019"/>
            <a:ext cx="914400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E00F99-69C4-4434-805D-079089E11183}"/>
              </a:ext>
            </a:extLst>
          </p:cNvPr>
          <p:cNvCxnSpPr>
            <a:stCxn id="12" idx="3"/>
            <a:endCxn id="6" idx="2"/>
          </p:cNvCxnSpPr>
          <p:nvPr/>
        </p:nvCxnSpPr>
        <p:spPr>
          <a:xfrm>
            <a:off x="1453896" y="3080219"/>
            <a:ext cx="752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2D3F4E-4157-4A32-A1AB-71A557812AD3}"/>
              </a:ext>
            </a:extLst>
          </p:cNvPr>
          <p:cNvSpPr txBox="1"/>
          <p:nvPr/>
        </p:nvSpPr>
        <p:spPr>
          <a:xfrm>
            <a:off x="539496" y="23419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Audio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65057A-E11E-4549-96A4-03D617F34616}"/>
              </a:ext>
            </a:extLst>
          </p:cNvPr>
          <p:cNvSpPr txBox="1"/>
          <p:nvPr/>
        </p:nvSpPr>
        <p:spPr>
          <a:xfrm>
            <a:off x="3356247" y="2372786"/>
            <a:ext cx="158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.wav/.mp3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C8F48AD-F70B-401D-9D9B-9CADB9944607}"/>
              </a:ext>
            </a:extLst>
          </p:cNvPr>
          <p:cNvSpPr/>
          <p:nvPr/>
        </p:nvSpPr>
        <p:spPr>
          <a:xfrm>
            <a:off x="4681980" y="4752059"/>
            <a:ext cx="1414020" cy="1329180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53929C-EC7D-4F06-B974-D969A22BC01B}"/>
              </a:ext>
            </a:extLst>
          </p:cNvPr>
          <p:cNvCxnSpPr>
            <a:cxnSpLocks/>
            <a:stCxn id="10" idx="4"/>
            <a:endCxn id="34" idx="0"/>
          </p:cNvCxnSpPr>
          <p:nvPr/>
        </p:nvCxnSpPr>
        <p:spPr>
          <a:xfrm>
            <a:off x="5388990" y="3744809"/>
            <a:ext cx="0" cy="10072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A434DE0-8E28-4E32-9E03-6858D3CAB6A6}"/>
              </a:ext>
            </a:extLst>
          </p:cNvPr>
          <p:cNvSpPr txBox="1"/>
          <p:nvPr/>
        </p:nvSpPr>
        <p:spPr>
          <a:xfrm>
            <a:off x="6096000" y="5278335"/>
            <a:ext cx="3120189" cy="36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Speech-to-Text Software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1F11C2-1D04-4D99-BA86-DE4C63F80B54}"/>
              </a:ext>
            </a:extLst>
          </p:cNvPr>
          <p:cNvSpPr txBox="1"/>
          <p:nvPr/>
        </p:nvSpPr>
        <p:spPr>
          <a:xfrm>
            <a:off x="5883938" y="3099004"/>
            <a:ext cx="213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Text File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49E04E-D6BD-4EA3-BFEA-9E58D12E3E4B}"/>
              </a:ext>
            </a:extLst>
          </p:cNvPr>
          <p:cNvSpPr txBox="1"/>
          <p:nvPr/>
        </p:nvSpPr>
        <p:spPr>
          <a:xfrm>
            <a:off x="7735072" y="2806616"/>
            <a:ext cx="2132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Words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E4AB6E-A2D4-42E3-A343-B2768B7DAAC7}"/>
              </a:ext>
            </a:extLst>
          </p:cNvPr>
          <p:cNvSpPr txBox="1"/>
          <p:nvPr/>
        </p:nvSpPr>
        <p:spPr>
          <a:xfrm>
            <a:off x="4938958" y="3922892"/>
            <a:ext cx="302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Audio-to-Word Conversion</a:t>
            </a:r>
          </a:p>
        </p:txBody>
      </p:sp>
    </p:spTree>
    <p:extLst>
      <p:ext uri="{BB962C8B-B14F-4D97-AF65-F5344CB8AC3E}">
        <p14:creationId xmlns:p14="http://schemas.microsoft.com/office/powerpoint/2010/main" val="2325553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System Description</a:t>
            </a: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9A3EFA-6DC9-4AD8-804C-EE87F01F4DCF}"/>
              </a:ext>
            </a:extLst>
          </p:cNvPr>
          <p:cNvSpPr/>
          <p:nvPr/>
        </p:nvSpPr>
        <p:spPr>
          <a:xfrm>
            <a:off x="2206827" y="2415629"/>
            <a:ext cx="1414020" cy="132918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46A66-589F-479A-BD0D-78B26A138E09}"/>
              </a:ext>
            </a:extLst>
          </p:cNvPr>
          <p:cNvSpPr txBox="1"/>
          <p:nvPr/>
        </p:nvSpPr>
        <p:spPr>
          <a:xfrm>
            <a:off x="2098348" y="3804550"/>
            <a:ext cx="158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Neural Net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CBE597-F2E4-40F3-9896-EFB98A8C0839}"/>
              </a:ext>
            </a:extLst>
          </p:cNvPr>
          <p:cNvSpPr/>
          <p:nvPr/>
        </p:nvSpPr>
        <p:spPr>
          <a:xfrm>
            <a:off x="4681980" y="2415629"/>
            <a:ext cx="1414020" cy="132918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CC6660-C6B5-4765-A693-EDF2F7253F01}"/>
              </a:ext>
            </a:extLst>
          </p:cNvPr>
          <p:cNvSpPr/>
          <p:nvPr/>
        </p:nvSpPr>
        <p:spPr>
          <a:xfrm>
            <a:off x="7880684" y="2213946"/>
            <a:ext cx="1840832" cy="1732548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174718-0AC4-438F-94EA-D7BDF10EF158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620847" y="3080219"/>
            <a:ext cx="1061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6D01F7-FD2A-43AF-B1F3-6CCB8BAD114C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096000" y="3080219"/>
            <a:ext cx="1784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483652-4A5F-43C5-8D4D-33AEF82B2AEB}"/>
              </a:ext>
            </a:extLst>
          </p:cNvPr>
          <p:cNvSpPr txBox="1"/>
          <p:nvPr/>
        </p:nvSpPr>
        <p:spPr>
          <a:xfrm>
            <a:off x="4430517" y="2042391"/>
            <a:ext cx="213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Raspberry Pi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6C3D6-EC1E-4F5D-A6B0-F8ECE20E9B1D}"/>
              </a:ext>
            </a:extLst>
          </p:cNvPr>
          <p:cNvSpPr txBox="1"/>
          <p:nvPr/>
        </p:nvSpPr>
        <p:spPr>
          <a:xfrm>
            <a:off x="7880684" y="3989216"/>
            <a:ext cx="18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Speaker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051FC21-4FD6-40F0-904A-9FA2C2B97DB3}"/>
              </a:ext>
            </a:extLst>
          </p:cNvPr>
          <p:cNvSpPr txBox="1">
            <a:spLocks/>
          </p:cNvSpPr>
          <p:nvPr/>
        </p:nvSpPr>
        <p:spPr>
          <a:xfrm>
            <a:off x="521206" y="1395005"/>
            <a:ext cx="7814925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AI-to-Speaker Interface: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C8F48AD-F70B-401D-9D9B-9CADB9944607}"/>
              </a:ext>
            </a:extLst>
          </p:cNvPr>
          <p:cNvSpPr/>
          <p:nvPr/>
        </p:nvSpPr>
        <p:spPr>
          <a:xfrm>
            <a:off x="4681980" y="4752059"/>
            <a:ext cx="1414020" cy="132918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53929C-EC7D-4F06-B974-D969A22BC01B}"/>
              </a:ext>
            </a:extLst>
          </p:cNvPr>
          <p:cNvCxnSpPr>
            <a:cxnSpLocks/>
            <a:stCxn id="10" idx="4"/>
            <a:endCxn id="34" idx="0"/>
          </p:cNvCxnSpPr>
          <p:nvPr/>
        </p:nvCxnSpPr>
        <p:spPr>
          <a:xfrm>
            <a:off x="5388990" y="3744809"/>
            <a:ext cx="0" cy="10072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A434DE0-8E28-4E32-9E03-6858D3CAB6A6}"/>
              </a:ext>
            </a:extLst>
          </p:cNvPr>
          <p:cNvSpPr txBox="1"/>
          <p:nvPr/>
        </p:nvSpPr>
        <p:spPr>
          <a:xfrm>
            <a:off x="6096000" y="5278335"/>
            <a:ext cx="3120189" cy="36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Text-to-Speech Software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1F11C2-1D04-4D99-BA86-DE4C63F80B54}"/>
              </a:ext>
            </a:extLst>
          </p:cNvPr>
          <p:cNvSpPr txBox="1"/>
          <p:nvPr/>
        </p:nvSpPr>
        <p:spPr>
          <a:xfrm>
            <a:off x="5883938" y="3099004"/>
            <a:ext cx="213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.wav/.mp3</a:t>
            </a:r>
          </a:p>
        </p:txBody>
      </p:sp>
      <p:pic>
        <p:nvPicPr>
          <p:cNvPr id="21" name="Graphic 20" descr="Voice">
            <a:extLst>
              <a:ext uri="{FF2B5EF4-FFF2-40B4-BE49-F238E27FC236}">
                <a16:creationId xmlns:a16="http://schemas.microsoft.com/office/drawing/2014/main" id="{12105435-4D1A-4E56-B037-32115AA31E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31141" y="2261260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6D376B0-DB87-4D5F-8B26-02DBDD3E927A}"/>
              </a:ext>
            </a:extLst>
          </p:cNvPr>
          <p:cNvSpPr txBox="1"/>
          <p:nvPr/>
        </p:nvSpPr>
        <p:spPr>
          <a:xfrm>
            <a:off x="3356247" y="3103276"/>
            <a:ext cx="158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Word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B6566A-3235-44D1-A160-403AFF59E2EB}"/>
              </a:ext>
            </a:extLst>
          </p:cNvPr>
          <p:cNvSpPr txBox="1"/>
          <p:nvPr/>
        </p:nvSpPr>
        <p:spPr>
          <a:xfrm>
            <a:off x="4876559" y="3919963"/>
            <a:ext cx="302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Word-to-Audio Conversion</a:t>
            </a:r>
          </a:p>
        </p:txBody>
      </p:sp>
    </p:spTree>
    <p:extLst>
      <p:ext uri="{BB962C8B-B14F-4D97-AF65-F5344CB8AC3E}">
        <p14:creationId xmlns:p14="http://schemas.microsoft.com/office/powerpoint/2010/main" val="3583944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>
            <a:extLst>
              <a:ext uri="{FF2B5EF4-FFF2-40B4-BE49-F238E27FC236}">
                <a16:creationId xmlns:a16="http://schemas.microsoft.com/office/drawing/2014/main" id="{03F57A14-2584-45AD-BC10-246122DEE4E1}"/>
              </a:ext>
            </a:extLst>
          </p:cNvPr>
          <p:cNvSpPr/>
          <p:nvPr/>
        </p:nvSpPr>
        <p:spPr>
          <a:xfrm>
            <a:off x="4372297" y="2307209"/>
            <a:ext cx="1414020" cy="132918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3E0465A-796F-4973-986B-F37ACB08990E}"/>
              </a:ext>
            </a:extLst>
          </p:cNvPr>
          <p:cNvSpPr/>
          <p:nvPr/>
        </p:nvSpPr>
        <p:spPr>
          <a:xfrm>
            <a:off x="6068751" y="2378573"/>
            <a:ext cx="1414020" cy="132918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System Diagram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B7FC34-D6A1-4278-AFDD-EEFA54E074DD}"/>
              </a:ext>
            </a:extLst>
          </p:cNvPr>
          <p:cNvSpPr/>
          <p:nvPr/>
        </p:nvSpPr>
        <p:spPr>
          <a:xfrm>
            <a:off x="6140940" y="4039757"/>
            <a:ext cx="1414020" cy="132918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D5E5DB6-BBE5-4768-AF0F-BE6DA7706EDB}"/>
              </a:ext>
            </a:extLst>
          </p:cNvPr>
          <p:cNvSpPr/>
          <p:nvPr/>
        </p:nvSpPr>
        <p:spPr>
          <a:xfrm>
            <a:off x="8532586" y="3178609"/>
            <a:ext cx="1414020" cy="132918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923D8B1-A791-42CA-B606-F208C4B8B73D}"/>
              </a:ext>
            </a:extLst>
          </p:cNvPr>
          <p:cNvSpPr/>
          <p:nvPr/>
        </p:nvSpPr>
        <p:spPr>
          <a:xfrm>
            <a:off x="5007118" y="2971799"/>
            <a:ext cx="1840832" cy="1732548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E1E991F-B20E-4144-9DDF-6739BBBD2E6D}"/>
              </a:ext>
            </a:extLst>
          </p:cNvPr>
          <p:cNvSpPr/>
          <p:nvPr/>
        </p:nvSpPr>
        <p:spPr>
          <a:xfrm>
            <a:off x="1908462" y="3178609"/>
            <a:ext cx="1414020" cy="1329180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7DD491-DF21-4864-B476-C8AC29985A22}"/>
              </a:ext>
            </a:extLst>
          </p:cNvPr>
          <p:cNvCxnSpPr>
            <a:stCxn id="34" idx="6"/>
            <a:endCxn id="33" idx="2"/>
          </p:cNvCxnSpPr>
          <p:nvPr/>
        </p:nvCxnSpPr>
        <p:spPr>
          <a:xfrm>
            <a:off x="6847950" y="3838073"/>
            <a:ext cx="1684636" cy="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3DC7E3-03C9-4450-80D9-3D3E477B4715}"/>
              </a:ext>
            </a:extLst>
          </p:cNvPr>
          <p:cNvCxnSpPr>
            <a:stCxn id="35" idx="6"/>
            <a:endCxn id="34" idx="2"/>
          </p:cNvCxnSpPr>
          <p:nvPr/>
        </p:nvCxnSpPr>
        <p:spPr>
          <a:xfrm flipV="1">
            <a:off x="3322482" y="3838073"/>
            <a:ext cx="1684636" cy="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87B7852-DDFB-484E-B15C-395C916AD9A2}"/>
              </a:ext>
            </a:extLst>
          </p:cNvPr>
          <p:cNvSpPr/>
          <p:nvPr/>
        </p:nvSpPr>
        <p:spPr>
          <a:xfrm>
            <a:off x="1908462" y="4828100"/>
            <a:ext cx="1414020" cy="132918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57F6404-A674-47B1-A595-FB61545ACED4}"/>
              </a:ext>
            </a:extLst>
          </p:cNvPr>
          <p:cNvSpPr/>
          <p:nvPr/>
        </p:nvSpPr>
        <p:spPr>
          <a:xfrm>
            <a:off x="8532586" y="1512298"/>
            <a:ext cx="1414020" cy="1329180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237D89-A6DD-4EC8-AE88-5C3E973C9000}"/>
              </a:ext>
            </a:extLst>
          </p:cNvPr>
          <p:cNvCxnSpPr>
            <a:stCxn id="34" idx="0"/>
          </p:cNvCxnSpPr>
          <p:nvPr/>
        </p:nvCxnSpPr>
        <p:spPr>
          <a:xfrm flipV="1">
            <a:off x="5927534" y="2176888"/>
            <a:ext cx="0" cy="794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93B287C-086F-4E23-A29F-A8A0B8017426}"/>
              </a:ext>
            </a:extLst>
          </p:cNvPr>
          <p:cNvCxnSpPr>
            <a:endCxn id="39" idx="2"/>
          </p:cNvCxnSpPr>
          <p:nvPr/>
        </p:nvCxnSpPr>
        <p:spPr>
          <a:xfrm>
            <a:off x="5927534" y="2176888"/>
            <a:ext cx="2605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E04F287-FABE-4680-A242-2ED803D36BA0}"/>
              </a:ext>
            </a:extLst>
          </p:cNvPr>
          <p:cNvSpPr txBox="1"/>
          <p:nvPr/>
        </p:nvSpPr>
        <p:spPr>
          <a:xfrm>
            <a:off x="6107557" y="5391768"/>
            <a:ext cx="158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Neural Net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94E061-29DB-4BBA-B3CE-FF683C8ED47B}"/>
              </a:ext>
            </a:extLst>
          </p:cNvPr>
          <p:cNvSpPr txBox="1"/>
          <p:nvPr/>
        </p:nvSpPr>
        <p:spPr>
          <a:xfrm>
            <a:off x="5007118" y="3653407"/>
            <a:ext cx="18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Raspberry Pi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C1D70F-1498-49FE-849D-65DE0A2B8605}"/>
              </a:ext>
            </a:extLst>
          </p:cNvPr>
          <p:cNvSpPr txBox="1"/>
          <p:nvPr/>
        </p:nvSpPr>
        <p:spPr>
          <a:xfrm>
            <a:off x="9802227" y="1992222"/>
            <a:ext cx="18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LCD Display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1553D8-F74C-496B-A9CB-4550A2FADA20}"/>
              </a:ext>
            </a:extLst>
          </p:cNvPr>
          <p:cNvSpPr txBox="1"/>
          <p:nvPr/>
        </p:nvSpPr>
        <p:spPr>
          <a:xfrm>
            <a:off x="9931735" y="3670425"/>
            <a:ext cx="122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Speaker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DBB981-2ED8-4B34-B449-C443889D984E}"/>
              </a:ext>
            </a:extLst>
          </p:cNvPr>
          <p:cNvSpPr txBox="1"/>
          <p:nvPr/>
        </p:nvSpPr>
        <p:spPr>
          <a:xfrm>
            <a:off x="521207" y="5300639"/>
            <a:ext cx="158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Sensors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6AD07A-ECD3-44BD-A3B3-5D61C2B312E2}"/>
              </a:ext>
            </a:extLst>
          </p:cNvPr>
          <p:cNvSpPr txBox="1"/>
          <p:nvPr/>
        </p:nvSpPr>
        <p:spPr>
          <a:xfrm>
            <a:off x="1904449" y="2731337"/>
            <a:ext cx="158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Microphone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D35CCB2-4B30-4D66-85AE-2F9578F5003F}"/>
              </a:ext>
            </a:extLst>
          </p:cNvPr>
          <p:cNvSpPr/>
          <p:nvPr/>
        </p:nvSpPr>
        <p:spPr>
          <a:xfrm>
            <a:off x="3699802" y="4821810"/>
            <a:ext cx="1414020" cy="1329180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3C891D1-EDB2-4FB4-A6FB-02EF8475643A}"/>
              </a:ext>
            </a:extLst>
          </p:cNvPr>
          <p:cNvCxnSpPr>
            <a:stCxn id="38" idx="6"/>
            <a:endCxn id="48" idx="2"/>
          </p:cNvCxnSpPr>
          <p:nvPr/>
        </p:nvCxnSpPr>
        <p:spPr>
          <a:xfrm flipV="1">
            <a:off x="3322482" y="5486400"/>
            <a:ext cx="377320" cy="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DD7E003-0351-4230-99B8-22454F6AF07C}"/>
              </a:ext>
            </a:extLst>
          </p:cNvPr>
          <p:cNvCxnSpPr>
            <a:stCxn id="48" idx="6"/>
          </p:cNvCxnSpPr>
          <p:nvPr/>
        </p:nvCxnSpPr>
        <p:spPr>
          <a:xfrm>
            <a:off x="5113822" y="5486400"/>
            <a:ext cx="813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362A3EB-B421-4717-9761-234C8A5E5684}"/>
              </a:ext>
            </a:extLst>
          </p:cNvPr>
          <p:cNvCxnSpPr>
            <a:endCxn id="34" idx="4"/>
          </p:cNvCxnSpPr>
          <p:nvPr/>
        </p:nvCxnSpPr>
        <p:spPr>
          <a:xfrm flipV="1">
            <a:off x="5927534" y="4704347"/>
            <a:ext cx="0" cy="78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DC171D1-911C-4AFA-B897-1A775F3B7D2A}"/>
              </a:ext>
            </a:extLst>
          </p:cNvPr>
          <p:cNvSpPr txBox="1"/>
          <p:nvPr/>
        </p:nvSpPr>
        <p:spPr>
          <a:xfrm>
            <a:off x="3335270" y="4440586"/>
            <a:ext cx="213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ADC Converter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7DE4F4-CED2-48CD-B97E-956997027F78}"/>
              </a:ext>
            </a:extLst>
          </p:cNvPr>
          <p:cNvSpPr txBox="1"/>
          <p:nvPr/>
        </p:nvSpPr>
        <p:spPr>
          <a:xfrm>
            <a:off x="5978496" y="2389678"/>
            <a:ext cx="18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STT Software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25918F-C68C-48D3-96AA-5D66FEEEC0F8}"/>
              </a:ext>
            </a:extLst>
          </p:cNvPr>
          <p:cNvSpPr txBox="1"/>
          <p:nvPr/>
        </p:nvSpPr>
        <p:spPr>
          <a:xfrm>
            <a:off x="4212244" y="1992221"/>
            <a:ext cx="17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TTS Software</a:t>
            </a:r>
          </a:p>
        </p:txBody>
      </p:sp>
    </p:spTree>
    <p:extLst>
      <p:ext uri="{BB962C8B-B14F-4D97-AF65-F5344CB8AC3E}">
        <p14:creationId xmlns:p14="http://schemas.microsoft.com/office/powerpoint/2010/main" val="2132677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Task list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5BF9E7FA-F49B-4332-8B2D-68A4C9448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2CC3BC4-AF4E-4EF2-8749-148E7B55E042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792390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 overview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AutoNum type="arabicPeriod"/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662271-8F68-4DCF-B059-3BDD12BE0936}"/>
              </a:ext>
            </a:extLst>
          </p:cNvPr>
          <p:cNvSpPr/>
          <p:nvPr/>
        </p:nvSpPr>
        <p:spPr>
          <a:xfrm>
            <a:off x="521207" y="2341955"/>
            <a:ext cx="109082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Task 1</a:t>
            </a:r>
            <a:r>
              <a:rPr lang="en-US" dirty="0"/>
              <a:t>: Design and execute a general plan for image-based classification through a TensorFlow model using pseudo-data as training data. </a:t>
            </a:r>
          </a:p>
          <a:p>
            <a:endParaRPr lang="en-US" dirty="0"/>
          </a:p>
          <a:p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Task 2</a:t>
            </a:r>
            <a:r>
              <a:rPr lang="en-US" dirty="0"/>
              <a:t>: Collect and format real sensor data.</a:t>
            </a:r>
          </a:p>
          <a:p>
            <a:endParaRPr lang="en-US" dirty="0"/>
          </a:p>
          <a:p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Task 3</a:t>
            </a:r>
            <a:r>
              <a:rPr lang="en-US" dirty="0"/>
              <a:t>: Develop and train a TensorFlow model based on the normalized sensor data, and monitor training accuracy. </a:t>
            </a:r>
          </a:p>
          <a:p>
            <a:endParaRPr lang="en-US" dirty="0"/>
          </a:p>
          <a:p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Task 4</a:t>
            </a:r>
            <a:r>
              <a:rPr lang="en-US" dirty="0"/>
              <a:t>: Test TensorFlow model. </a:t>
            </a:r>
          </a:p>
          <a:p>
            <a:endParaRPr lang="en-US" dirty="0"/>
          </a:p>
          <a:p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Task 5</a:t>
            </a:r>
            <a:r>
              <a:rPr lang="en-US" dirty="0"/>
              <a:t>: Refine TensorFlow model.</a:t>
            </a:r>
          </a:p>
          <a:p>
            <a:endParaRPr lang="en-US" dirty="0"/>
          </a:p>
          <a:p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Task 6</a:t>
            </a:r>
            <a:r>
              <a:rPr lang="en-US" dirty="0"/>
              <a:t>: Assemble all necessary hardware, then make connections between the hardware and software.</a:t>
            </a:r>
          </a:p>
        </p:txBody>
      </p:sp>
    </p:spTree>
    <p:extLst>
      <p:ext uri="{BB962C8B-B14F-4D97-AF65-F5344CB8AC3E}">
        <p14:creationId xmlns:p14="http://schemas.microsoft.com/office/powerpoint/2010/main" val="1156223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Subtasks</a:t>
            </a: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AutoNum type="arabicPeriod"/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7FC45C2-3A22-40E0-8276-21FDC07FF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371972"/>
              </p:ext>
            </p:extLst>
          </p:nvPr>
        </p:nvGraphicFramePr>
        <p:xfrm>
          <a:off x="2032000" y="1472184"/>
          <a:ext cx="8128000" cy="4937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392351203"/>
                    </a:ext>
                  </a:extLst>
                </a:gridCol>
              </a:tblGrid>
              <a:tr h="1980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Task 1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Subtask 1.1</a:t>
                      </a:r>
                      <a:r>
                        <a:rPr lang="en-US" dirty="0"/>
                        <a:t>: </a:t>
                      </a:r>
                      <a:r>
                        <a:rPr lang="en-US" b="0" dirty="0"/>
                        <a:t>Write Python script to generate and plot pseudo-data; save as .</a:t>
                      </a:r>
                      <a:r>
                        <a:rPr lang="en-US" b="0" dirty="0" err="1"/>
                        <a:t>png</a:t>
                      </a:r>
                      <a:r>
                        <a:rPr lang="en-US" b="0" dirty="0"/>
                        <a:t>/.jpg. 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61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Subtask 1.2</a:t>
                      </a:r>
                      <a:r>
                        <a:rPr lang="en-US" dirty="0"/>
                        <a:t>: Transform plotted data into arrays of RGB values, then normalize arrays.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019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Subtask 1.3</a:t>
                      </a:r>
                      <a:r>
                        <a:rPr lang="en-US" dirty="0"/>
                        <a:t>: Develop and train a TensorFlow model using the normalized arrays, and monitor training accuracy.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7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Subtask 1.4</a:t>
                      </a:r>
                      <a:r>
                        <a:rPr lang="en-US" dirty="0"/>
                        <a:t>: Refine TensorFlow model.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13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Subtask 1.5</a:t>
                      </a:r>
                      <a:r>
                        <a:rPr lang="en-US" dirty="0"/>
                        <a:t>: Export TensorFlow model for later use.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61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605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Subtasks</a:t>
            </a: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AutoNum type="arabicPeriod"/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7FC45C2-3A22-40E0-8276-21FDC07FF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219206"/>
              </p:ext>
            </p:extLst>
          </p:nvPr>
        </p:nvGraphicFramePr>
        <p:xfrm>
          <a:off x="2032000" y="1472184"/>
          <a:ext cx="8128000" cy="435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392351203"/>
                    </a:ext>
                  </a:extLst>
                </a:gridCol>
              </a:tblGrid>
              <a:tr h="1980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Task 2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Subtask 2.1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up Raspberry Pi for data collection.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61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Subtask 2.2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Recruit subjects for testing.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019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Subtask 2.3</a:t>
                      </a:r>
                      <a:r>
                        <a:rPr lang="en-US" sz="1800" dirty="0"/>
                        <a:t>: Collect sensor data from recruited test subjects.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6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Subtask 2.4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dirty="0"/>
                        <a:t>Write a Python script to plot sensor data and save as .</a:t>
                      </a:r>
                      <a:r>
                        <a:rPr lang="en-US" sz="1800" dirty="0" err="1"/>
                        <a:t>png</a:t>
                      </a:r>
                      <a:r>
                        <a:rPr lang="en-US" sz="1800" dirty="0"/>
                        <a:t>/.jpg.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7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Subtask 2.5</a:t>
                      </a:r>
                      <a:r>
                        <a:rPr lang="en-US" dirty="0"/>
                        <a:t>: Write a Python script to cycle through, transform, and normalize the plotted data into arrays of RGB values.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139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27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Background &amp; Motivation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5BF9E7FA-F49B-4332-8B2D-68A4C9448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2CC3BC4-AF4E-4EF2-8749-148E7B55E042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792390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Employment of deaf persons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600" dirty="0"/>
          </a:p>
          <a:p>
            <a:pPr>
              <a:spcAft>
                <a:spcPts val="600"/>
              </a:spcAft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0A9D3C-1C9F-422A-8BE8-482149F7FE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1" t="3717" r="1875"/>
          <a:stretch/>
        </p:blipFill>
        <p:spPr>
          <a:xfrm>
            <a:off x="1150070" y="2469823"/>
            <a:ext cx="9766169" cy="33118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88C1D5-91DF-4CFE-9EA6-6F4FE536027F}"/>
              </a:ext>
            </a:extLst>
          </p:cNvPr>
          <p:cNvSpPr txBox="1"/>
          <p:nvPr/>
        </p:nvSpPr>
        <p:spPr>
          <a:xfrm flipH="1">
            <a:off x="2055792" y="6026082"/>
            <a:ext cx="8080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Source</a:t>
            </a:r>
            <a:r>
              <a:rPr lang="en-US" sz="1200" dirty="0"/>
              <a:t>: </a:t>
            </a:r>
            <a:r>
              <a:rPr lang="en-US" sz="1200" i="1" dirty="0"/>
              <a:t>Deaf People and Employment in the United States (2016)</a:t>
            </a:r>
            <a:r>
              <a:rPr lang="en-US" sz="1200" dirty="0"/>
              <a:t>, National Deaf Center on Post-Secondary Outcomes</a:t>
            </a:r>
          </a:p>
        </p:txBody>
      </p:sp>
    </p:spTree>
    <p:extLst>
      <p:ext uri="{BB962C8B-B14F-4D97-AF65-F5344CB8AC3E}">
        <p14:creationId xmlns:p14="http://schemas.microsoft.com/office/powerpoint/2010/main" val="3049811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Subtasks</a:t>
            </a: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AutoNum type="arabicPeriod"/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7FC45C2-3A22-40E0-8276-21FDC07FF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428174"/>
              </p:ext>
            </p:extLst>
          </p:nvPr>
        </p:nvGraphicFramePr>
        <p:xfrm>
          <a:off x="2032000" y="1472184"/>
          <a:ext cx="81280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392351203"/>
                    </a:ext>
                  </a:extLst>
                </a:gridCol>
              </a:tblGrid>
              <a:tr h="1980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Task 3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Subtask 3.1</a:t>
                      </a:r>
                      <a:r>
                        <a:rPr lang="en-US" dirty="0"/>
                        <a:t>: Transfer learning from TensorFlow model in Task 1 to a new model. 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618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056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Subtasks</a:t>
            </a: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AutoNum type="arabicPeriod"/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7FC45C2-3A22-40E0-8276-21FDC07FF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129401"/>
              </p:ext>
            </p:extLst>
          </p:nvPr>
        </p:nvGraphicFramePr>
        <p:xfrm>
          <a:off x="2032000" y="1472184"/>
          <a:ext cx="8128000" cy="2712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392351203"/>
                    </a:ext>
                  </a:extLst>
                </a:gridCol>
              </a:tblGrid>
              <a:tr h="1980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Task 6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Subtask 6.1</a:t>
                      </a:r>
                      <a:r>
                        <a:rPr lang="en-US" dirty="0"/>
                        <a:t>: Interface TTS software with neural net and speaker through a Python script.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61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Subtask 6.2</a:t>
                      </a:r>
                      <a:r>
                        <a:rPr lang="en-US" dirty="0"/>
                        <a:t>: Interface STT software with microphone and LCD display through a Python script.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019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69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Background &amp; Motivation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5BF9E7FA-F49B-4332-8B2D-68A4C9448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2CC3BC4-AF4E-4EF2-8749-148E7B55E042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792390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Employment of deaf persons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600" dirty="0"/>
          </a:p>
          <a:p>
            <a:pPr>
              <a:spcAft>
                <a:spcPts val="600"/>
              </a:spcAft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0A9D3C-1C9F-422A-8BE8-482149F7FE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1" t="3717" r="1875"/>
          <a:stretch/>
        </p:blipFill>
        <p:spPr>
          <a:xfrm>
            <a:off x="1150070" y="2469823"/>
            <a:ext cx="9766169" cy="33118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88C1D5-91DF-4CFE-9EA6-6F4FE536027F}"/>
              </a:ext>
            </a:extLst>
          </p:cNvPr>
          <p:cNvSpPr txBox="1"/>
          <p:nvPr/>
        </p:nvSpPr>
        <p:spPr>
          <a:xfrm flipH="1">
            <a:off x="2055792" y="6026082"/>
            <a:ext cx="8080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Source</a:t>
            </a:r>
            <a:r>
              <a:rPr lang="en-US" sz="1200" dirty="0"/>
              <a:t>: </a:t>
            </a:r>
            <a:r>
              <a:rPr lang="en-US" sz="1200" i="1" dirty="0"/>
              <a:t>Deaf People and Employment in the United States (2016)</a:t>
            </a:r>
            <a:r>
              <a:rPr lang="en-US" sz="1200" dirty="0"/>
              <a:t>, National Deaf Center on Post-Secondary Outcomes</a:t>
            </a:r>
          </a:p>
        </p:txBody>
      </p:sp>
    </p:spTree>
    <p:extLst>
      <p:ext uri="{BB962C8B-B14F-4D97-AF65-F5344CB8AC3E}">
        <p14:creationId xmlns:p14="http://schemas.microsoft.com/office/powerpoint/2010/main" val="71346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Background &amp; Motivation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5BF9E7FA-F49B-4332-8B2D-68A4C9448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2CC3BC4-AF4E-4EF2-8749-148E7B55E042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792390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Employment of deaf persons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600" dirty="0"/>
          </a:p>
          <a:p>
            <a:pPr>
              <a:spcAft>
                <a:spcPts val="600"/>
              </a:spcAft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0A9D3C-1C9F-422A-8BE8-482149F7FE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1" t="3717" r="1875"/>
          <a:stretch/>
        </p:blipFill>
        <p:spPr>
          <a:xfrm>
            <a:off x="1150070" y="2469823"/>
            <a:ext cx="9766169" cy="33118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88C1D5-91DF-4CFE-9EA6-6F4FE536027F}"/>
              </a:ext>
            </a:extLst>
          </p:cNvPr>
          <p:cNvSpPr txBox="1"/>
          <p:nvPr/>
        </p:nvSpPr>
        <p:spPr>
          <a:xfrm flipH="1">
            <a:off x="2055792" y="6026082"/>
            <a:ext cx="8080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Source</a:t>
            </a:r>
            <a:r>
              <a:rPr lang="en-US" sz="1200" dirty="0"/>
              <a:t>: </a:t>
            </a:r>
            <a:r>
              <a:rPr lang="en-US" sz="1200" i="1" dirty="0"/>
              <a:t>Deaf People and Employment in the United States (2016)</a:t>
            </a:r>
            <a:r>
              <a:rPr lang="en-US" sz="1200" dirty="0"/>
              <a:t>, National Deaf Center on Post-Secondary Outcomes</a:t>
            </a:r>
          </a:p>
        </p:txBody>
      </p:sp>
    </p:spTree>
    <p:extLst>
      <p:ext uri="{BB962C8B-B14F-4D97-AF65-F5344CB8AC3E}">
        <p14:creationId xmlns:p14="http://schemas.microsoft.com/office/powerpoint/2010/main" val="174355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5BF9E7FA-F49B-4332-8B2D-68A4C9448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2CC3BC4-AF4E-4EF2-8749-148E7B55E042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792390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gist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of an ASL translation tool that can enable deaf persons to have basic conversations with non-deaf persons. 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4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Design Requirements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5BF9E7FA-F49B-4332-8B2D-68A4C9448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2CC3BC4-AF4E-4EF2-8749-148E7B55E042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792390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Must-Haves 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6D184-46D1-411D-A186-D97A31845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718993"/>
              </p:ext>
            </p:extLst>
          </p:nvPr>
        </p:nvGraphicFramePr>
        <p:xfrm>
          <a:off x="2032000" y="2237382"/>
          <a:ext cx="81280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428471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54374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Non-Physical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Word-based translation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TTS (text-to-speech)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3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words: 100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STT (speech-to-text)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905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Translation accuracy: 90 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LCD display for STT outputs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775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72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Design Constraints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5BF9E7FA-F49B-4332-8B2D-68A4C9448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2CC3BC4-AF4E-4EF2-8749-148E7B55E042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792390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Limitations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B999199-9157-4F1D-8B17-B4FF88B48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806202"/>
              </p:ext>
            </p:extLst>
          </p:nvPr>
        </p:nvGraphicFramePr>
        <p:xfrm>
          <a:off x="1616718" y="2341955"/>
          <a:ext cx="8958564" cy="38523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39641">
                  <a:extLst>
                    <a:ext uri="{9D8B030D-6E8A-4147-A177-3AD203B41FA5}">
                      <a16:colId xmlns:a16="http://schemas.microsoft.com/office/drawing/2014/main" val="1342847186"/>
                    </a:ext>
                  </a:extLst>
                </a:gridCol>
                <a:gridCol w="2239641">
                  <a:extLst>
                    <a:ext uri="{9D8B030D-6E8A-4147-A177-3AD203B41FA5}">
                      <a16:colId xmlns:a16="http://schemas.microsoft.com/office/drawing/2014/main" val="2054374621"/>
                    </a:ext>
                  </a:extLst>
                </a:gridCol>
                <a:gridCol w="2239641">
                  <a:extLst>
                    <a:ext uri="{9D8B030D-6E8A-4147-A177-3AD203B41FA5}">
                      <a16:colId xmlns:a16="http://schemas.microsoft.com/office/drawing/2014/main" val="496026710"/>
                    </a:ext>
                  </a:extLst>
                </a:gridCol>
                <a:gridCol w="2239641">
                  <a:extLst>
                    <a:ext uri="{9D8B030D-6E8A-4147-A177-3AD203B41FA5}">
                      <a16:colId xmlns:a16="http://schemas.microsoft.com/office/drawing/2014/main" val="32847197"/>
                    </a:ext>
                  </a:extLst>
                </a:gridCol>
              </a:tblGrid>
              <a:tr h="409345">
                <a:tc>
                  <a:txBody>
                    <a:bodyPr/>
                    <a:lstStyle/>
                    <a:p>
                      <a:r>
                        <a:rPr lang="en-US" dirty="0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7538"/>
                  </a:ext>
                </a:extLst>
              </a:tr>
              <a:tr h="1614952">
                <a:tc>
                  <a:txBody>
                    <a:bodyPr/>
                    <a:lstStyle/>
                    <a:p>
                      <a:r>
                        <a:rPr lang="en-US" dirty="0"/>
                        <a:t>Needs connection to power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Voice synthesizer may sound inhuman and incomprehensible to 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 “ASL gestures” are not hand-based (not measurable by sensors)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Budget: $300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504717"/>
                  </a:ext>
                </a:extLst>
              </a:tr>
              <a:tr h="10093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Noise will adversely affect 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Internet connection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35404"/>
                  </a:ext>
                </a:extLst>
              </a:tr>
              <a:tr h="4093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905361"/>
                  </a:ext>
                </a:extLst>
              </a:tr>
              <a:tr h="4093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775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63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F6BAD378-111D-46A5-BDDC-11BF315A1241}"/>
              </a:ext>
            </a:extLst>
          </p:cNvPr>
          <p:cNvSpPr/>
          <p:nvPr/>
        </p:nvSpPr>
        <p:spPr>
          <a:xfrm>
            <a:off x="8146826" y="3879130"/>
            <a:ext cx="1414020" cy="132918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36C666-FA18-4B46-A112-2EB6CFB936E9}"/>
              </a:ext>
            </a:extLst>
          </p:cNvPr>
          <p:cNvSpPr/>
          <p:nvPr/>
        </p:nvSpPr>
        <p:spPr>
          <a:xfrm>
            <a:off x="762553" y="2549950"/>
            <a:ext cx="1414020" cy="132918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Design Approach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5" tooltip="Select here to visit the PowerPoint team blog."/>
            <a:extLst>
              <a:ext uri="{FF2B5EF4-FFF2-40B4-BE49-F238E27FC236}">
                <a16:creationId xmlns:a16="http://schemas.microsoft.com/office/drawing/2014/main" id="{5BF9E7FA-F49B-4332-8B2D-68A4C9448BC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2CC3BC4-AF4E-4EF2-8749-148E7B55E042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792390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 1: Data Collection and Processing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AutoNum type="arabicPeriod"/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2CF37F-C05F-4436-AACA-B45CA3A26A97}"/>
              </a:ext>
            </a:extLst>
          </p:cNvPr>
          <p:cNvSpPr/>
          <p:nvPr/>
        </p:nvSpPr>
        <p:spPr>
          <a:xfrm>
            <a:off x="1417522" y="3214540"/>
            <a:ext cx="1414020" cy="132918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2ABB2C-C17F-4269-BB35-D7779B9A2B8E}"/>
              </a:ext>
            </a:extLst>
          </p:cNvPr>
          <p:cNvSpPr/>
          <p:nvPr/>
        </p:nvSpPr>
        <p:spPr>
          <a:xfrm>
            <a:off x="4428669" y="3214540"/>
            <a:ext cx="1414020" cy="132918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8752B7-D651-4986-9264-5A9C0FD415E4}"/>
              </a:ext>
            </a:extLst>
          </p:cNvPr>
          <p:cNvCxnSpPr>
            <a:stCxn id="3" idx="6"/>
            <a:endCxn id="3" idx="6"/>
          </p:cNvCxnSpPr>
          <p:nvPr/>
        </p:nvCxnSpPr>
        <p:spPr>
          <a:xfrm>
            <a:off x="2831542" y="387913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CBB4C7-7B95-4CF4-BEB5-8BF1F458DB56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>
            <a:off x="2831542" y="3879130"/>
            <a:ext cx="15971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7B4C4D8-D25F-4937-99E6-A5B0A703DFB1}"/>
              </a:ext>
            </a:extLst>
          </p:cNvPr>
          <p:cNvSpPr/>
          <p:nvPr/>
        </p:nvSpPr>
        <p:spPr>
          <a:xfrm>
            <a:off x="7439816" y="3214540"/>
            <a:ext cx="1414020" cy="132918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A39EC5-83F8-4628-BA5E-2E5B907CCC8B}"/>
              </a:ext>
            </a:extLst>
          </p:cNvPr>
          <p:cNvCxnSpPr>
            <a:stCxn id="4" idx="3"/>
            <a:endCxn id="34" idx="2"/>
          </p:cNvCxnSpPr>
          <p:nvPr/>
        </p:nvCxnSpPr>
        <p:spPr>
          <a:xfrm>
            <a:off x="5842689" y="3879130"/>
            <a:ext cx="1597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Graphic 40" descr="Confused person">
            <a:extLst>
              <a:ext uri="{FF2B5EF4-FFF2-40B4-BE49-F238E27FC236}">
                <a16:creationId xmlns:a16="http://schemas.microsoft.com/office/drawing/2014/main" id="{70CF092D-CB38-41C4-85CC-EB9203F7B5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67332" y="5421505"/>
            <a:ext cx="914400" cy="9144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F76D541-8205-4FB9-8F1B-DC2B070A87BB}"/>
              </a:ext>
            </a:extLst>
          </p:cNvPr>
          <p:cNvCxnSpPr>
            <a:stCxn id="41" idx="0"/>
            <a:endCxn id="3" idx="4"/>
          </p:cNvCxnSpPr>
          <p:nvPr/>
        </p:nvCxnSpPr>
        <p:spPr>
          <a:xfrm flipV="1">
            <a:off x="2124532" y="4543720"/>
            <a:ext cx="0" cy="87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A7079B4-9373-4FE5-8058-92F9E0DC149E}"/>
              </a:ext>
            </a:extLst>
          </p:cNvPr>
          <p:cNvSpPr txBox="1"/>
          <p:nvPr/>
        </p:nvSpPr>
        <p:spPr>
          <a:xfrm>
            <a:off x="2831542" y="3429000"/>
            <a:ext cx="158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Sensor Data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4EB5CA-DE09-480F-A45D-DF11F458B765}"/>
              </a:ext>
            </a:extLst>
          </p:cNvPr>
          <p:cNvSpPr txBox="1"/>
          <p:nvPr/>
        </p:nvSpPr>
        <p:spPr>
          <a:xfrm>
            <a:off x="5842689" y="3429000"/>
            <a:ext cx="158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Graphs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0B5A28-2649-4DA7-A070-06F8EB662A21}"/>
              </a:ext>
            </a:extLst>
          </p:cNvPr>
          <p:cNvSpPr txBox="1"/>
          <p:nvPr/>
        </p:nvSpPr>
        <p:spPr>
          <a:xfrm>
            <a:off x="4259844" y="4715445"/>
            <a:ext cx="175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Data Visualization Script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08C8EA-91C3-4CDA-9A3D-EEAB33E2E3BF}"/>
              </a:ext>
            </a:extLst>
          </p:cNvPr>
          <p:cNvSpPr txBox="1"/>
          <p:nvPr/>
        </p:nvSpPr>
        <p:spPr>
          <a:xfrm>
            <a:off x="2581732" y="5689459"/>
            <a:ext cx="75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You </a:t>
            </a:r>
          </a:p>
        </p:txBody>
      </p:sp>
    </p:spTree>
    <p:extLst>
      <p:ext uri="{BB962C8B-B14F-4D97-AF65-F5344CB8AC3E}">
        <p14:creationId xmlns:p14="http://schemas.microsoft.com/office/powerpoint/2010/main" val="354011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F6BAD378-111D-46A5-BDDC-11BF315A1241}"/>
              </a:ext>
            </a:extLst>
          </p:cNvPr>
          <p:cNvSpPr/>
          <p:nvPr/>
        </p:nvSpPr>
        <p:spPr>
          <a:xfrm>
            <a:off x="7439816" y="3214540"/>
            <a:ext cx="1414020" cy="132918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36C666-FA18-4B46-A112-2EB6CFB936E9}"/>
              </a:ext>
            </a:extLst>
          </p:cNvPr>
          <p:cNvSpPr/>
          <p:nvPr/>
        </p:nvSpPr>
        <p:spPr>
          <a:xfrm>
            <a:off x="762553" y="2549950"/>
            <a:ext cx="1414020" cy="132918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Design Approach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4" tooltip="Select here to visit the PowerPoint team blog."/>
            <a:extLst>
              <a:ext uri="{FF2B5EF4-FFF2-40B4-BE49-F238E27FC236}">
                <a16:creationId xmlns:a16="http://schemas.microsoft.com/office/drawing/2014/main" id="{5BF9E7FA-F49B-4332-8B2D-68A4C9448B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2CC3BC4-AF4E-4EF2-8749-148E7B55E042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922994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 2: Prepping Data for AI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AutoNum type="arabicPeriod"/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2CF37F-C05F-4436-AACA-B45CA3A26A97}"/>
              </a:ext>
            </a:extLst>
          </p:cNvPr>
          <p:cNvSpPr/>
          <p:nvPr/>
        </p:nvSpPr>
        <p:spPr>
          <a:xfrm>
            <a:off x="1417522" y="3214540"/>
            <a:ext cx="1414020" cy="132918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2ABB2C-C17F-4269-BB35-D7779B9A2B8E}"/>
              </a:ext>
            </a:extLst>
          </p:cNvPr>
          <p:cNvSpPr/>
          <p:nvPr/>
        </p:nvSpPr>
        <p:spPr>
          <a:xfrm>
            <a:off x="4428669" y="3214540"/>
            <a:ext cx="1414020" cy="132918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8752B7-D651-4986-9264-5A9C0FD415E4}"/>
              </a:ext>
            </a:extLst>
          </p:cNvPr>
          <p:cNvCxnSpPr>
            <a:stCxn id="3" idx="6"/>
            <a:endCxn id="3" idx="6"/>
          </p:cNvCxnSpPr>
          <p:nvPr/>
        </p:nvCxnSpPr>
        <p:spPr>
          <a:xfrm>
            <a:off x="2831542" y="387913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CBB4C7-7B95-4CF4-BEB5-8BF1F458DB56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>
            <a:off x="2831542" y="3879130"/>
            <a:ext cx="15971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A39EC5-83F8-4628-BA5E-2E5B907CCC8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842689" y="3879130"/>
            <a:ext cx="1597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A7079B4-9373-4FE5-8058-92F9E0DC149E}"/>
              </a:ext>
            </a:extLst>
          </p:cNvPr>
          <p:cNvSpPr txBox="1"/>
          <p:nvPr/>
        </p:nvSpPr>
        <p:spPr>
          <a:xfrm>
            <a:off x="2831542" y="3429000"/>
            <a:ext cx="158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Graphs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4EB5CA-DE09-480F-A45D-DF11F458B765}"/>
              </a:ext>
            </a:extLst>
          </p:cNvPr>
          <p:cNvSpPr txBox="1"/>
          <p:nvPr/>
        </p:nvSpPr>
        <p:spPr>
          <a:xfrm>
            <a:off x="5842689" y="3429000"/>
            <a:ext cx="158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502040204020203" pitchFamily="34" charset="0"/>
                <a:cs typeface="Biome Light" panose="020B0502040204020203" pitchFamily="34" charset="0"/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47011839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ED6A94-6CEC-4690-B5D0-3E831BCC769C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2016</Template>
  <TotalTime>0</TotalTime>
  <Words>782</Words>
  <Application>Microsoft Office PowerPoint</Application>
  <PresentationFormat>Widescreen</PresentationFormat>
  <Paragraphs>171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Biome Light</vt:lpstr>
      <vt:lpstr>Calibri</vt:lpstr>
      <vt:lpstr>Segoe UI</vt:lpstr>
      <vt:lpstr>Segoe UI Light</vt:lpstr>
      <vt:lpstr>Segoe UI Semibold</vt:lpstr>
      <vt:lpstr>WelcomeDoc</vt:lpstr>
      <vt:lpstr>Senior Design Project I</vt:lpstr>
      <vt:lpstr>Background &amp; Motivation</vt:lpstr>
      <vt:lpstr>Background &amp; Motivation</vt:lpstr>
      <vt:lpstr>Background &amp; Motivation</vt:lpstr>
      <vt:lpstr>Objective</vt:lpstr>
      <vt:lpstr>Design Requirements</vt:lpstr>
      <vt:lpstr>Design Constraints</vt:lpstr>
      <vt:lpstr>Design Approach</vt:lpstr>
      <vt:lpstr>Design Approach</vt:lpstr>
      <vt:lpstr>Design Approach</vt:lpstr>
      <vt:lpstr>Design Approach</vt:lpstr>
      <vt:lpstr>Design Approach</vt:lpstr>
      <vt:lpstr>System Description</vt:lpstr>
      <vt:lpstr>System Description</vt:lpstr>
      <vt:lpstr>System Description</vt:lpstr>
      <vt:lpstr>System Diagram</vt:lpstr>
      <vt:lpstr>Task list</vt:lpstr>
      <vt:lpstr>Subtasks</vt:lpstr>
      <vt:lpstr>Subtasks</vt:lpstr>
      <vt:lpstr>Subtasks</vt:lpstr>
      <vt:lpstr>Subtasks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2019-09-03T23:19:09Z</dcterms:created>
  <dcterms:modified xsi:type="dcterms:W3CDTF">2019-11-11T03:30:38Z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